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59" r:id="rId2"/>
  </p:sldMasterIdLst>
  <p:notesMasterIdLst>
    <p:notesMasterId r:id="rId102"/>
  </p:notesMasterIdLst>
  <p:sldIdLst>
    <p:sldId id="366" r:id="rId3"/>
    <p:sldId id="393" r:id="rId4"/>
    <p:sldId id="394" r:id="rId5"/>
    <p:sldId id="385" r:id="rId6"/>
    <p:sldId id="490" r:id="rId7"/>
    <p:sldId id="398" r:id="rId8"/>
    <p:sldId id="397" r:id="rId9"/>
    <p:sldId id="396" r:id="rId10"/>
    <p:sldId id="395" r:id="rId11"/>
    <p:sldId id="401" r:id="rId12"/>
    <p:sldId id="400" r:id="rId13"/>
    <p:sldId id="399" r:id="rId14"/>
    <p:sldId id="413" r:id="rId15"/>
    <p:sldId id="412" r:id="rId16"/>
    <p:sldId id="411" r:id="rId17"/>
    <p:sldId id="410" r:id="rId18"/>
    <p:sldId id="409" r:id="rId19"/>
    <p:sldId id="408" r:id="rId20"/>
    <p:sldId id="407" r:id="rId21"/>
    <p:sldId id="418" r:id="rId22"/>
    <p:sldId id="417" r:id="rId23"/>
    <p:sldId id="416" r:id="rId24"/>
    <p:sldId id="415" r:id="rId25"/>
    <p:sldId id="414" r:id="rId26"/>
    <p:sldId id="426" r:id="rId27"/>
    <p:sldId id="425" r:id="rId28"/>
    <p:sldId id="424" r:id="rId29"/>
    <p:sldId id="423" r:id="rId30"/>
    <p:sldId id="422" r:id="rId31"/>
    <p:sldId id="421" r:id="rId32"/>
    <p:sldId id="420" r:id="rId33"/>
    <p:sldId id="419" r:id="rId34"/>
    <p:sldId id="436" r:id="rId35"/>
    <p:sldId id="435" r:id="rId36"/>
    <p:sldId id="434" r:id="rId37"/>
    <p:sldId id="433" r:id="rId38"/>
    <p:sldId id="432" r:id="rId39"/>
    <p:sldId id="431" r:id="rId40"/>
    <p:sldId id="430" r:id="rId41"/>
    <p:sldId id="429" r:id="rId42"/>
    <p:sldId id="428" r:id="rId43"/>
    <p:sldId id="427" r:id="rId44"/>
    <p:sldId id="406" r:id="rId45"/>
    <p:sldId id="405" r:id="rId46"/>
    <p:sldId id="404" r:id="rId47"/>
    <p:sldId id="403" r:id="rId48"/>
    <p:sldId id="402" r:id="rId49"/>
    <p:sldId id="446" r:id="rId50"/>
    <p:sldId id="445" r:id="rId51"/>
    <p:sldId id="444" r:id="rId52"/>
    <p:sldId id="443" r:id="rId53"/>
    <p:sldId id="442" r:id="rId54"/>
    <p:sldId id="441" r:id="rId55"/>
    <p:sldId id="440" r:id="rId56"/>
    <p:sldId id="439" r:id="rId57"/>
    <p:sldId id="438" r:id="rId58"/>
    <p:sldId id="437" r:id="rId59"/>
    <p:sldId id="457" r:id="rId60"/>
    <p:sldId id="456" r:id="rId61"/>
    <p:sldId id="455" r:id="rId62"/>
    <p:sldId id="454" r:id="rId63"/>
    <p:sldId id="453" r:id="rId64"/>
    <p:sldId id="452" r:id="rId65"/>
    <p:sldId id="451" r:id="rId66"/>
    <p:sldId id="450" r:id="rId67"/>
    <p:sldId id="449" r:id="rId68"/>
    <p:sldId id="448" r:id="rId69"/>
    <p:sldId id="447" r:id="rId70"/>
    <p:sldId id="386" r:id="rId71"/>
    <p:sldId id="475" r:id="rId72"/>
    <p:sldId id="476" r:id="rId73"/>
    <p:sldId id="477" r:id="rId74"/>
    <p:sldId id="478" r:id="rId75"/>
    <p:sldId id="479" r:id="rId76"/>
    <p:sldId id="480" r:id="rId77"/>
    <p:sldId id="481" r:id="rId78"/>
    <p:sldId id="482" r:id="rId79"/>
    <p:sldId id="483" r:id="rId80"/>
    <p:sldId id="484" r:id="rId81"/>
    <p:sldId id="485" r:id="rId82"/>
    <p:sldId id="486" r:id="rId83"/>
    <p:sldId id="487" r:id="rId84"/>
    <p:sldId id="488" r:id="rId85"/>
    <p:sldId id="489" r:id="rId86"/>
    <p:sldId id="472" r:id="rId87"/>
    <p:sldId id="471" r:id="rId88"/>
    <p:sldId id="470" r:id="rId89"/>
    <p:sldId id="469" r:id="rId90"/>
    <p:sldId id="468" r:id="rId91"/>
    <p:sldId id="467" r:id="rId92"/>
    <p:sldId id="466" r:id="rId93"/>
    <p:sldId id="465" r:id="rId94"/>
    <p:sldId id="464" r:id="rId95"/>
    <p:sldId id="463" r:id="rId96"/>
    <p:sldId id="462" r:id="rId97"/>
    <p:sldId id="461" r:id="rId98"/>
    <p:sldId id="460" r:id="rId99"/>
    <p:sldId id="459" r:id="rId100"/>
    <p:sldId id="458"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A958B-64B1-4A40-9002-48A6F3DA2D32}" v="18" dt="2019-11-17T04:32:18.195"/>
    <p1510:client id="{2D1931D4-B0E3-47FC-8E11-ADD19179D9B9}" v="353" dt="2019-11-17T05:27:49.804"/>
    <p1510:client id="{4FCC1A18-AFBE-4A1E-B1F4-5FE9176153F5}" v="78" dt="2019-11-17T04:44:23.556"/>
    <p1510:client id="{0D202DCF-C7E6-4ABA-A5B6-9355A15A64FC}" v="92" dt="2019-11-17T00:41:39.21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00" autoAdjust="0"/>
    <p:restoredTop sz="94660"/>
  </p:normalViewPr>
  <p:slideViewPr>
    <p:cSldViewPr snapToGrid="0">
      <p:cViewPr varScale="1">
        <p:scale>
          <a:sx n="99" d="100"/>
          <a:sy n="99" d="100"/>
        </p:scale>
        <p:origin x="1440"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microsoft.com/office/2015/10/relationships/revisionInfo" Target="revisionInfo.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8E765-CC3A-422C-A31E-35E9804DDCB4}" type="datetimeFigureOut">
              <a:rPr kumimoji="1" lang="ja-JP" altLang="en-US" smtClean="0"/>
              <a:t>2019/11/20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E3D1C-2676-4803-A5DE-CF70D1DA0F8B}" type="slidenum">
              <a:rPr kumimoji="1" lang="ja-JP" altLang="en-US" smtClean="0"/>
              <a:t>‹#›</a:t>
            </a:fld>
            <a:endParaRPr kumimoji="1" lang="ja-JP" altLang="en-US"/>
          </a:p>
        </p:txBody>
      </p:sp>
    </p:spTree>
    <p:extLst>
      <p:ext uri="{BB962C8B-B14F-4D97-AF65-F5344CB8AC3E}">
        <p14:creationId xmlns:p14="http://schemas.microsoft.com/office/powerpoint/2010/main" val="1940891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8ddbfcb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78ddbfcb3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8ddbfcb38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78ddbfcb38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8ddbfcb38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78ddbfcb38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55d1ba06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755d1ba06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b41e4e75b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6b41e4e75b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2E3D1C-2676-4803-A5DE-CF70D1DA0F8B}" type="slidenum">
              <a:rPr kumimoji="1" lang="ja-JP" altLang="en-US" smtClean="0"/>
              <a:t>57</a:t>
            </a:fld>
            <a:endParaRPr kumimoji="1" lang="ja-JP" altLang="en-US"/>
          </a:p>
        </p:txBody>
      </p:sp>
    </p:spTree>
    <p:extLst>
      <p:ext uri="{BB962C8B-B14F-4D97-AF65-F5344CB8AC3E}">
        <p14:creationId xmlns:p14="http://schemas.microsoft.com/office/powerpoint/2010/main" val="185668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3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215755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184697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タイトル スライド" type="title">
  <p:cSld name="TITLE">
    <p:spTree>
      <p:nvGrpSpPr>
        <p:cNvPr id="1" name="Shape 17"/>
        <p:cNvGrpSpPr/>
        <p:nvPr/>
      </p:nvGrpSpPr>
      <p:grpSpPr>
        <a:xfrm>
          <a:off x="0" y="0"/>
          <a:ext cx="0" cy="0"/>
          <a:chOff x="0" y="0"/>
          <a:chExt cx="0" cy="0"/>
        </a:xfrm>
      </p:grpSpPr>
      <p:sp>
        <p:nvSpPr>
          <p:cNvPr id="18" name="Google Shape;18;p2"/>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2" name="Google Shape;22;p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5" name="Google Shape;25;p2"/>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セクション見出し" type="secHead">
  <p:cSld name="SECTION_HEADER">
    <p:bg>
      <p:bgPr>
        <a:solidFill>
          <a:schemeClr val="lt1"/>
        </a:solidFill>
        <a:effectLst/>
      </p:bgPr>
    </p:bg>
    <p:spTree>
      <p:nvGrpSpPr>
        <p:cNvPr id="1" name="Shape 32"/>
        <p:cNvGrpSpPr/>
        <p:nvPr/>
      </p:nvGrpSpPr>
      <p:grpSpPr>
        <a:xfrm>
          <a:off x="0" y="0"/>
          <a:ext cx="0" cy="0"/>
          <a:chOff x="0" y="0"/>
          <a:chExt cx="0" cy="0"/>
        </a:xfrm>
      </p:grpSpPr>
      <p:sp>
        <p:nvSpPr>
          <p:cNvPr id="33" name="Google Shape;33;p4"/>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7" name="Google Shape;37;p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4"/>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5"/>
          <p:cNvSpPr txBox="1">
            <a:spLocks noGrp="1"/>
          </p:cNvSpPr>
          <p:nvPr>
            <p:ph type="body" idx="2"/>
          </p:nvPr>
        </p:nvSpPr>
        <p:spPr>
          <a:xfrm>
            <a:off x="4663440" y="1845736"/>
            <a:ext cx="3703320" cy="4023359"/>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1" name="Google Shape;51;p6"/>
          <p:cNvSpPr txBox="1">
            <a:spLocks noGrp="1"/>
          </p:cNvSpPr>
          <p:nvPr>
            <p:ph type="body" idx="2"/>
          </p:nvPr>
        </p:nvSpPr>
        <p:spPr>
          <a:xfrm>
            <a:off x="822960" y="2582334"/>
            <a:ext cx="370332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6"/>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3" name="Google Shape;53;p6"/>
          <p:cNvSpPr txBox="1">
            <a:spLocks noGrp="1"/>
          </p:cNvSpPr>
          <p:nvPr>
            <p:ph type="body" idx="4"/>
          </p:nvPr>
        </p:nvSpPr>
        <p:spPr>
          <a:xfrm>
            <a:off x="4663440" y="2582334"/>
            <a:ext cx="370332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4" name="Google Shape;54;p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白紙" type="blank">
  <p:cSld name="BLANK">
    <p:spTree>
      <p:nvGrpSpPr>
        <p:cNvPr id="1" name="Shape 62"/>
        <p:cNvGrpSpPr/>
        <p:nvPr/>
      </p:nvGrpSpPr>
      <p:grpSpPr>
        <a:xfrm>
          <a:off x="0" y="0"/>
          <a:ext cx="0" cy="0"/>
          <a:chOff x="0" y="0"/>
          <a:chExt cx="0" cy="0"/>
        </a:xfrm>
      </p:grpSpPr>
      <p:sp>
        <p:nvSpPr>
          <p:cNvPr id="63" name="Google Shape;63;p8"/>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タイトル付きの&#10;コンテンツ" type="objTx">
  <p:cSld name="OBJECT_WITH_CAPTION_TEXT">
    <p:spTree>
      <p:nvGrpSpPr>
        <p:cNvPr id="1" name="Shape 68"/>
        <p:cNvGrpSpPr/>
        <p:nvPr/>
      </p:nvGrpSpPr>
      <p:grpSpPr>
        <a:xfrm>
          <a:off x="0" y="0"/>
          <a:ext cx="0" cy="0"/>
          <a:chOff x="0" y="0"/>
          <a:chExt cx="0" cy="0"/>
        </a:xfrm>
      </p:grpSpPr>
      <p:sp>
        <p:nvSpPr>
          <p:cNvPr id="69" name="Google Shape;69;p9"/>
          <p:cNvSpPr/>
          <p:nvPr/>
        </p:nvSpPr>
        <p:spPr>
          <a:xfrm>
            <a:off x="13" y="0"/>
            <a:ext cx="3038093"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3030053" y="0"/>
            <a:ext cx="48006"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3460237" y="731520"/>
            <a:ext cx="5009393"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9"/>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4" name="Google Shape;74;p9"/>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891275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タイトル付きの図" type="picTx">
  <p:cSld name="PICTURE_WITH_CAPTION_TEXT">
    <p:spTree>
      <p:nvGrpSpPr>
        <p:cNvPr id="1" name="Shape 77"/>
        <p:cNvGrpSpPr/>
        <p:nvPr/>
      </p:nvGrpSpPr>
      <p:grpSpPr>
        <a:xfrm>
          <a:off x="0" y="0"/>
          <a:ext cx="0" cy="0"/>
          <a:chOff x="0" y="0"/>
          <a:chExt cx="0" cy="0"/>
        </a:xfrm>
      </p:grpSpPr>
      <p:sp>
        <p:nvSpPr>
          <p:cNvPr id="78" name="Google Shape;78;p10"/>
          <p:cNvSpPr/>
          <p:nvPr/>
        </p:nvSpPr>
        <p:spPr>
          <a:xfrm>
            <a:off x="0" y="4953000"/>
            <a:ext cx="9141619"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a:off x="12" y="491507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txBox="1">
            <a:spLocks noGrp="1"/>
          </p:cNvSpPr>
          <p:nvPr>
            <p:ph type="title"/>
          </p:nvPr>
        </p:nvSpPr>
        <p:spPr>
          <a:xfrm>
            <a:off x="822960" y="5074920"/>
            <a:ext cx="758952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a:spLocks noGrp="1"/>
          </p:cNvSpPr>
          <p:nvPr>
            <p:ph type="pic" idx="2"/>
          </p:nvPr>
        </p:nvSpPr>
        <p:spPr>
          <a:xfrm>
            <a:off x="12" y="0"/>
            <a:ext cx="9143989" cy="4915076"/>
          </a:xfrm>
          <a:prstGeom prst="rect">
            <a:avLst/>
          </a:prstGeom>
          <a:blipFill rotWithShape="1">
            <a:blip r:embed="rId2">
              <a:alphaModFix/>
            </a:blip>
            <a:stretch>
              <a:fillRect/>
            </a:stretch>
          </a:blip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2" name="Google Shape;82;p10"/>
          <p:cNvSpPr txBox="1">
            <a:spLocks noGrp="1"/>
          </p:cNvSpPr>
          <p:nvPr>
            <p:ph type="body" idx="1"/>
          </p:nvPr>
        </p:nvSpPr>
        <p:spPr>
          <a:xfrm>
            <a:off x="822959" y="5907024"/>
            <a:ext cx="7589520"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3" name="Google Shape;83;p1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body" idx="1"/>
          </p:nvPr>
        </p:nvSpPr>
        <p:spPr>
          <a:xfrm rot="5400000">
            <a:off x="2583180" y="85514"/>
            <a:ext cx="4023360" cy="7543801"/>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1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縦書きタイトルと&#10;縦書きテキスト" type="vertTitleAndTx">
  <p:cSld name="VERTICAL_TITLE_AND_VERTICAL_TEXT">
    <p:spTree>
      <p:nvGrpSpPr>
        <p:cNvPr id="1" name="Shape 92"/>
        <p:cNvGrpSpPr/>
        <p:nvPr/>
      </p:nvGrpSpPr>
      <p:grpSpPr>
        <a:xfrm>
          <a:off x="0" y="0"/>
          <a:ext cx="0" cy="0"/>
          <a:chOff x="0" y="0"/>
          <a:chExt cx="0" cy="0"/>
        </a:xfrm>
      </p:grpSpPr>
      <p:sp>
        <p:nvSpPr>
          <p:cNvPr id="93" name="Google Shape;93;p12"/>
          <p:cNvSpPr/>
          <p:nvPr/>
        </p:nvSpPr>
        <p:spPr>
          <a:xfrm>
            <a:off x="2382" y="6400800"/>
            <a:ext cx="9141619"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2"/>
          <p:cNvSpPr/>
          <p:nvPr/>
        </p:nvSpPr>
        <p:spPr>
          <a:xfrm>
            <a:off x="12" y="6334316"/>
            <a:ext cx="9141619"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txBox="1">
            <a:spLocks noGrp="1"/>
          </p:cNvSpPr>
          <p:nvPr>
            <p:ph type="title"/>
          </p:nvPr>
        </p:nvSpPr>
        <p:spPr>
          <a:xfrm rot="5400000">
            <a:off x="4650802" y="2307652"/>
            <a:ext cx="5757421" cy="1971675"/>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2"/>
          <p:cNvSpPr txBox="1">
            <a:spLocks noGrp="1"/>
          </p:cNvSpPr>
          <p:nvPr>
            <p:ph type="body" idx="1"/>
          </p:nvPr>
        </p:nvSpPr>
        <p:spPr>
          <a:xfrm rot="5400000">
            <a:off x="650302" y="393126"/>
            <a:ext cx="5757420" cy="5800725"/>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7" name="Google Shape;97;p1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6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285763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47575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324208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12493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8AAC8A6-DE6F-4D76-BD96-BD8A80358F90}" type="datetimeFigureOut">
              <a:rPr kumimoji="1" lang="ja-JP" altLang="en-US" smtClean="0"/>
              <a:t>2019/11/20</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69916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AAC8A6-DE6F-4D76-BD96-BD8A80358F90}" type="datetimeFigureOut">
              <a:rPr kumimoji="1" lang="ja-JP" altLang="en-US" smtClean="0"/>
              <a:t>2019/11/20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413545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8AAC8A6-DE6F-4D76-BD96-BD8A80358F90}" type="datetimeFigureOut">
              <a:rPr kumimoji="1" lang="ja-JP" altLang="en-US" smtClean="0"/>
              <a:t>2019/11/20</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4DBDF62-3D56-4FD5-BF39-CC0561BF3B7E}" type="slidenum">
              <a:rPr kumimoji="1" lang="ja-JP" altLang="en-US" smtClean="0"/>
              <a:t>‹#›</a:t>
            </a:fld>
            <a:endParaRPr kumimoji="1" lang="ja-JP" altLang="en-US"/>
          </a:p>
        </p:txBody>
      </p:sp>
    </p:spTree>
    <p:extLst>
      <p:ext uri="{BB962C8B-B14F-4D97-AF65-F5344CB8AC3E}">
        <p14:creationId xmlns:p14="http://schemas.microsoft.com/office/powerpoint/2010/main" val="3077599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6400800"/>
            <a:ext cx="9144001"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6334315"/>
            <a:ext cx="9144001" cy="6599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8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20.png"/><Relationship Id="rId7" Type="http://schemas.openxmlformats.org/officeDocument/2006/relationships/image" Target="../media/image16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0.png"/><Relationship Id="rId10" Type="http://schemas.openxmlformats.org/officeDocument/2006/relationships/image" Target="../media/image190.png"/><Relationship Id="rId4" Type="http://schemas.openxmlformats.org/officeDocument/2006/relationships/image" Target="../media/image130.png"/><Relationship Id="rId9" Type="http://schemas.openxmlformats.org/officeDocument/2006/relationships/image" Target="../media/image180.png"/></Relationships>
</file>

<file path=ppt/slides/_rels/slide8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85.xml.rels><?xml version="1.0" encoding="UTF-8" standalone="yes"?>
<Relationships xmlns="http://schemas.openxmlformats.org/package/2006/relationships"><Relationship Id="rId3" Type="http://schemas.openxmlformats.org/officeDocument/2006/relationships/hyperlink" Target="https://en.wikipedia.org/wiki/Island#/media/File:Fernando_noronha.jpg" TargetMode="Externa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699022"/>
            <a:ext cx="7028372" cy="1790700"/>
          </a:xfrm>
        </p:spPr>
        <p:txBody>
          <a:bodyPr>
            <a:normAutofit fontScale="90000"/>
          </a:bodyPr>
          <a:lstStyle/>
          <a:p>
            <a:pPr algn="ctr"/>
            <a:r>
              <a:rPr lang="en-US" altLang="ja-JP" dirty="0">
                <a:latin typeface="+mj-ea"/>
              </a:rPr>
              <a:t>Commentaries on Problems</a:t>
            </a:r>
            <a:endParaRPr kumimoji="1" lang="ja-JP" altLang="en-US" dirty="0">
              <a:latin typeface="+mj-ea"/>
            </a:endParaRPr>
          </a:p>
        </p:txBody>
      </p:sp>
      <p:sp>
        <p:nvSpPr>
          <p:cNvPr id="3" name="サブタイトル 2"/>
          <p:cNvSpPr>
            <a:spLocks noGrp="1"/>
          </p:cNvSpPr>
          <p:nvPr>
            <p:ph type="subTitle" idx="1"/>
          </p:nvPr>
        </p:nvSpPr>
        <p:spPr>
          <a:xfrm>
            <a:off x="779696" y="4470736"/>
            <a:ext cx="7543800" cy="1143000"/>
          </a:xfrm>
        </p:spPr>
        <p:txBody>
          <a:bodyPr vert="horz" lIns="91440" tIns="45720" rIns="91440" bIns="45720" rtlCol="0" anchor="t">
            <a:normAutofit lnSpcReduction="10000"/>
          </a:bodyPr>
          <a:lstStyle/>
          <a:p>
            <a:pPr algn="ctr"/>
            <a:r>
              <a:rPr kumimoji="1" lang="en-US" altLang="ja-JP" sz="3600" dirty="0">
                <a:latin typeface="+mj-ea"/>
                <a:ea typeface="+mj-ea"/>
              </a:rPr>
              <a:t>Judge Team</a:t>
            </a:r>
          </a:p>
          <a:p>
            <a:pPr algn="ctr"/>
            <a:r>
              <a:rPr kumimoji="1" lang="en-US" altLang="ja-JP" sz="2800" dirty="0">
                <a:latin typeface="ＭＳ Ｐゴシック"/>
                <a:ea typeface="ＭＳ Ｐゴシック"/>
              </a:rPr>
              <a:t>ICPC </a:t>
            </a:r>
            <a:r>
              <a:rPr lang="en-US" altLang="ja-JP" sz="2800" dirty="0">
                <a:latin typeface="ＭＳ Ｐゴシック"/>
                <a:ea typeface="ＭＳ Ｐゴシック"/>
              </a:rPr>
              <a:t>2019</a:t>
            </a:r>
            <a:r>
              <a:rPr kumimoji="1" lang="en-US" altLang="ja-JP" sz="2800" dirty="0">
                <a:latin typeface="ＭＳ Ｐゴシック"/>
                <a:ea typeface="ＭＳ Ｐゴシック"/>
              </a:rPr>
              <a:t> Asia YOKOHAMA Regiona</a:t>
            </a:r>
            <a:r>
              <a:rPr lang="en-US" altLang="ja-JP" sz="2800" dirty="0">
                <a:latin typeface="ＭＳ Ｐゴシック"/>
                <a:ea typeface="ＭＳ Ｐゴシック"/>
              </a:rPr>
              <a:t>l</a:t>
            </a:r>
          </a:p>
        </p:txBody>
      </p:sp>
    </p:spTree>
    <p:extLst>
      <p:ext uri="{BB962C8B-B14F-4D97-AF65-F5344CB8AC3E}">
        <p14:creationId xmlns:p14="http://schemas.microsoft.com/office/powerpoint/2010/main" val="221736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B:	Estimating      	the Flood Risk</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00501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90FAA4-B5D2-462D-8279-A5A05B1DEAAE}"/>
              </a:ext>
            </a:extLst>
          </p:cNvPr>
          <p:cNvSpPr>
            <a:spLocks noGrp="1"/>
          </p:cNvSpPr>
          <p:nvPr>
            <p:ph type="title"/>
          </p:nvPr>
        </p:nvSpPr>
        <p:spPr/>
        <p:txBody>
          <a:bodyPr/>
          <a:lstStyle/>
          <a:p>
            <a:r>
              <a:rPr lang="en-US" dirty="0"/>
              <a:t>Story</a:t>
            </a:r>
          </a:p>
        </p:txBody>
      </p:sp>
      <p:sp>
        <p:nvSpPr>
          <p:cNvPr id="3" name="コンテンツ プレースホルダー 2">
            <a:extLst>
              <a:ext uri="{FF2B5EF4-FFF2-40B4-BE49-F238E27FC236}">
                <a16:creationId xmlns:a16="http://schemas.microsoft.com/office/drawing/2014/main" id="{8500E4C1-A338-4D79-8A68-67D43187896D}"/>
              </a:ext>
            </a:extLst>
          </p:cNvPr>
          <p:cNvSpPr>
            <a:spLocks noGrp="1"/>
          </p:cNvSpPr>
          <p:nvPr>
            <p:ph idx="1"/>
          </p:nvPr>
        </p:nvSpPr>
        <p:spPr>
          <a:xfrm>
            <a:off x="822959" y="1845734"/>
            <a:ext cx="8321041" cy="4023360"/>
          </a:xfrm>
        </p:spPr>
        <p:txBody>
          <a:bodyPr>
            <a:normAutofit/>
          </a:bodyPr>
          <a:lstStyle/>
          <a:p>
            <a:r>
              <a:rPr lang="en-US" sz="2400" dirty="0"/>
              <a:t>Mr. Boat wants to know the average altitude of his land in order  to estimate the flood risk. </a:t>
            </a:r>
          </a:p>
          <a:p>
            <a:r>
              <a:rPr lang="en-US" sz="2400" dirty="0"/>
              <a:t>As no steep slopes are in his estate, he thought that it would be enough to measure the altitudes of only limited number of sites and approximate the altitudes of the rest based on them.  </a:t>
            </a:r>
          </a:p>
          <a:p>
            <a:r>
              <a:rPr lang="en-US" sz="2400" dirty="0"/>
              <a:t>Your job is to write a program that computes total of altitudes of all the mesh-divided areas. </a:t>
            </a:r>
          </a:p>
          <a:p>
            <a:r>
              <a:rPr lang="en-US" sz="2400" dirty="0"/>
              <a:t>If there are multiple possibilities, among which one that gives the lowest average altitude should be considered. </a:t>
            </a:r>
          </a:p>
          <a:p>
            <a:pPr marL="0" indent="0">
              <a:buNone/>
            </a:pPr>
            <a:endParaRPr lang="en-US" sz="2400" dirty="0"/>
          </a:p>
        </p:txBody>
      </p:sp>
      <p:pic>
        <p:nvPicPr>
          <p:cNvPr id="5" name="図 4">
            <a:extLst>
              <a:ext uri="{FF2B5EF4-FFF2-40B4-BE49-F238E27FC236}">
                <a16:creationId xmlns:a16="http://schemas.microsoft.com/office/drawing/2014/main" id="{8D431C32-B971-4764-A77E-0494AE574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743" y="1915427"/>
            <a:ext cx="5911442" cy="3944041"/>
          </a:xfrm>
          <a:prstGeom prst="rect">
            <a:avLst/>
          </a:prstGeom>
        </p:spPr>
      </p:pic>
      <p:sp>
        <p:nvSpPr>
          <p:cNvPr id="7" name="コンテンツ プレースホルダー 2">
            <a:extLst>
              <a:ext uri="{FF2B5EF4-FFF2-40B4-BE49-F238E27FC236}">
                <a16:creationId xmlns:a16="http://schemas.microsoft.com/office/drawing/2014/main" id="{C6A02914-4732-4C4C-9942-D588282B552C}"/>
              </a:ext>
            </a:extLst>
          </p:cNvPr>
          <p:cNvSpPr txBox="1">
            <a:spLocks/>
          </p:cNvSpPr>
          <p:nvPr/>
        </p:nvSpPr>
        <p:spPr>
          <a:xfrm>
            <a:off x="824400" y="1846800"/>
            <a:ext cx="8321041" cy="4023360"/>
          </a:xfrm>
          <a:prstGeom prst="rect">
            <a:avLst/>
          </a:prstGeom>
          <a:solidFill>
            <a:schemeClr val="bg1"/>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en-US" sz="2400" dirty="0"/>
              <a:t>Mr. Boat wants to know the average altitude of his land in order  to estimate the flood risk. </a:t>
            </a:r>
          </a:p>
          <a:p>
            <a:r>
              <a:rPr lang="en-US" sz="2400" dirty="0"/>
              <a:t>As no steep slopes are in his estate, he thought that it would be enough to measure the altitudes of only limited number of sites and approximate the altitudes of the rest based on them.  </a:t>
            </a:r>
          </a:p>
          <a:p>
            <a:r>
              <a:rPr lang="en-US" sz="2400" dirty="0"/>
              <a:t>Your job is to write a program that computes total of altitudes of all the mesh-divided areas. </a:t>
            </a:r>
          </a:p>
          <a:p>
            <a:r>
              <a:rPr lang="en-US" sz="2400" dirty="0"/>
              <a:t>If there are multiple possibilities, among which one that gives the lowest average altitude should be considered. </a:t>
            </a:r>
          </a:p>
          <a:p>
            <a:pPr marL="0" indent="0">
              <a:buFont typeface="Calibri" panose="020F0502020204030204" pitchFamily="34" charset="0"/>
              <a:buNone/>
            </a:pPr>
            <a:endParaRPr lang="en-US" sz="2400" dirty="0"/>
          </a:p>
        </p:txBody>
      </p:sp>
    </p:spTree>
    <p:extLst>
      <p:ext uri="{BB962C8B-B14F-4D97-AF65-F5344CB8AC3E}">
        <p14:creationId xmlns:p14="http://schemas.microsoft.com/office/powerpoint/2010/main" val="343948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F315C9BE-4BDC-46EC-B5F7-724660A5E04A}"/>
              </a:ext>
            </a:extLst>
          </p:cNvPr>
          <p:cNvSpPr txBox="1">
            <a:spLocks/>
          </p:cNvSpPr>
          <p:nvPr/>
        </p:nvSpPr>
        <p:spPr>
          <a:xfrm>
            <a:off x="822959" y="5377919"/>
            <a:ext cx="8321041" cy="93519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20000"/>
              </a:lnSpc>
            </a:pPr>
            <a:r>
              <a:rPr lang="en-US" dirty="0"/>
              <a:t>If there exist one or more area in which the range of the altitude  is empty, answer "</a:t>
            </a:r>
            <a:r>
              <a:rPr lang="en-US" b="1" dirty="0">
                <a:latin typeface="Courier New" panose="02070309020205020404" pitchFamily="49" charset="0"/>
                <a:cs typeface="Courier New" panose="02070309020205020404" pitchFamily="49" charset="0"/>
              </a:rPr>
              <a:t>No</a:t>
            </a:r>
            <a:r>
              <a:rPr lang="en-US" dirty="0"/>
              <a:t>". </a:t>
            </a:r>
          </a:p>
          <a:p>
            <a:pPr marL="0" indent="0">
              <a:lnSpc>
                <a:spcPct val="120000"/>
              </a:lnSpc>
              <a:buNone/>
            </a:pPr>
            <a:endParaRPr lang="en-US" dirty="0"/>
          </a:p>
        </p:txBody>
      </p:sp>
      <p:sp>
        <p:nvSpPr>
          <p:cNvPr id="2" name="タイトル 1">
            <a:extLst>
              <a:ext uri="{FF2B5EF4-FFF2-40B4-BE49-F238E27FC236}">
                <a16:creationId xmlns:a16="http://schemas.microsoft.com/office/drawing/2014/main" id="{7BCDDF6B-6F00-4CB8-995B-B86415249B94}"/>
              </a:ext>
            </a:extLst>
          </p:cNvPr>
          <p:cNvSpPr>
            <a:spLocks noGrp="1"/>
          </p:cNvSpPr>
          <p:nvPr>
            <p:ph type="title"/>
          </p:nvPr>
        </p:nvSpPr>
        <p:spPr/>
        <p:txBody>
          <a:bodyPr/>
          <a:lstStyle/>
          <a:p>
            <a:r>
              <a:rPr lang="en-US" dirty="0"/>
              <a:t>Solution</a:t>
            </a:r>
          </a:p>
        </p:txBody>
      </p:sp>
      <p:sp>
        <p:nvSpPr>
          <p:cNvPr id="3" name="コンテンツ プレースホルダー 2">
            <a:extLst>
              <a:ext uri="{FF2B5EF4-FFF2-40B4-BE49-F238E27FC236}">
                <a16:creationId xmlns:a16="http://schemas.microsoft.com/office/drawing/2014/main" id="{BACC3A80-547B-462E-8911-B8BF8820D84D}"/>
              </a:ext>
            </a:extLst>
          </p:cNvPr>
          <p:cNvSpPr>
            <a:spLocks noGrp="1"/>
          </p:cNvSpPr>
          <p:nvPr>
            <p:ph idx="1"/>
          </p:nvPr>
        </p:nvSpPr>
        <p:spPr>
          <a:xfrm>
            <a:off x="822959" y="1845734"/>
            <a:ext cx="8321041" cy="1583266"/>
          </a:xfrm>
        </p:spPr>
        <p:txBody>
          <a:bodyPr>
            <a:noAutofit/>
          </a:bodyPr>
          <a:lstStyle/>
          <a:p>
            <a:pPr>
              <a:lnSpc>
                <a:spcPct val="120000"/>
              </a:lnSpc>
            </a:pPr>
            <a:r>
              <a:rPr lang="en-US" dirty="0"/>
              <a:t>The range of the altitude of each area </a:t>
            </a:r>
            <a:r>
              <a:rPr lang="en-US" dirty="0">
                <a:latin typeface="Calisto MT" panose="02040603050505030304" pitchFamily="18" charset="0"/>
              </a:rPr>
              <a:t>(</a:t>
            </a:r>
            <a:r>
              <a:rPr lang="en-US" i="1" dirty="0">
                <a:latin typeface="Calisto MT" panose="02040603050505030304" pitchFamily="18" charset="0"/>
              </a:rPr>
              <a:t>x</a:t>
            </a:r>
            <a:r>
              <a:rPr lang="en-US" dirty="0">
                <a:latin typeface="Calisto MT" panose="02040603050505030304" pitchFamily="18" charset="0"/>
              </a:rPr>
              <a:t>, </a:t>
            </a:r>
            <a:r>
              <a:rPr lang="en-US" i="1" dirty="0">
                <a:latin typeface="Calisto MT" panose="02040603050505030304" pitchFamily="18" charset="0"/>
              </a:rPr>
              <a:t>y</a:t>
            </a:r>
            <a:r>
              <a:rPr lang="en-US" dirty="0">
                <a:latin typeface="Calisto MT" panose="02040603050505030304" pitchFamily="18" charset="0"/>
              </a:rPr>
              <a:t>) </a:t>
            </a:r>
            <a:r>
              <a:rPr lang="en-US" dirty="0"/>
              <a:t>is the intersection of </a:t>
            </a:r>
            <a:r>
              <a:rPr lang="en-US" dirty="0">
                <a:latin typeface="Calisto MT" panose="02040603050505030304" pitchFamily="18" charset="0"/>
              </a:rPr>
              <a:t>[ </a:t>
            </a:r>
            <a:r>
              <a:rPr lang="en-US" i="1" dirty="0">
                <a:latin typeface="Calisto MT" panose="02040603050505030304" pitchFamily="18" charset="0"/>
              </a:rPr>
              <a:t>z</a:t>
            </a:r>
            <a:r>
              <a:rPr lang="en-US" i="1" baseline="-25000" dirty="0">
                <a:latin typeface="Calisto MT" panose="02040603050505030304" pitchFamily="18" charset="0"/>
              </a:rPr>
              <a:t>i </a:t>
            </a:r>
            <a:r>
              <a:rPr lang="en-US" dirty="0">
                <a:latin typeface="Calisto MT" panose="02040603050505030304" pitchFamily="18" charset="0"/>
              </a:rPr>
              <a:t>- </a:t>
            </a:r>
            <a:r>
              <a:rPr lang="en-US" i="1" dirty="0">
                <a:latin typeface="Calisto MT" panose="02040603050505030304" pitchFamily="18" charset="0"/>
              </a:rPr>
              <a:t>d</a:t>
            </a:r>
            <a:r>
              <a:rPr lang="en-US" dirty="0">
                <a:latin typeface="Calisto MT" panose="02040603050505030304" pitchFamily="18" charset="0"/>
              </a:rPr>
              <a:t>, </a:t>
            </a:r>
            <a:r>
              <a:rPr lang="en-US" i="1" dirty="0">
                <a:latin typeface="Calisto MT" panose="02040603050505030304" pitchFamily="18" charset="0"/>
              </a:rPr>
              <a:t>z</a:t>
            </a:r>
            <a:r>
              <a:rPr lang="en-US" i="1" baseline="-25000" dirty="0">
                <a:latin typeface="Calisto MT" panose="02040603050505030304" pitchFamily="18" charset="0"/>
              </a:rPr>
              <a:t>i</a:t>
            </a:r>
            <a:r>
              <a:rPr lang="en-US" dirty="0">
                <a:latin typeface="Calisto MT" panose="02040603050505030304" pitchFamily="18" charset="0"/>
              </a:rPr>
              <a:t>+</a:t>
            </a:r>
            <a:r>
              <a:rPr lang="en-US" i="1" dirty="0">
                <a:latin typeface="Calisto MT" panose="02040603050505030304" pitchFamily="18" charset="0"/>
              </a:rPr>
              <a:t>d </a:t>
            </a:r>
            <a:r>
              <a:rPr lang="en-US" dirty="0">
                <a:latin typeface="Calisto MT" panose="02040603050505030304" pitchFamily="18" charset="0"/>
              </a:rPr>
              <a:t>] </a:t>
            </a:r>
            <a:r>
              <a:rPr lang="en-US" dirty="0"/>
              <a:t>for all measured area </a:t>
            </a:r>
            <a:r>
              <a:rPr lang="en-US" dirty="0">
                <a:latin typeface="Calisto MT" panose="02040603050505030304" pitchFamily="18" charset="0"/>
              </a:rPr>
              <a:t>(</a:t>
            </a:r>
            <a:r>
              <a:rPr lang="en-US" i="1" dirty="0">
                <a:latin typeface="Calisto MT" panose="02040603050505030304" pitchFamily="18" charset="0"/>
              </a:rPr>
              <a:t>x</a:t>
            </a:r>
            <a:r>
              <a:rPr lang="en-US" i="1" baseline="-25000" dirty="0">
                <a:latin typeface="Calisto MT" panose="02040603050505030304" pitchFamily="18" charset="0"/>
              </a:rPr>
              <a:t>i</a:t>
            </a:r>
            <a:r>
              <a:rPr lang="en-US" dirty="0">
                <a:latin typeface="Calisto MT" panose="02040603050505030304" pitchFamily="18" charset="0"/>
              </a:rPr>
              <a:t>, </a:t>
            </a:r>
            <a:r>
              <a:rPr lang="en-US" i="1" dirty="0">
                <a:latin typeface="Calisto MT" panose="02040603050505030304" pitchFamily="18" charset="0"/>
              </a:rPr>
              <a:t>y</a:t>
            </a:r>
            <a:r>
              <a:rPr lang="en-US" i="1" baseline="-25000" dirty="0">
                <a:latin typeface="Calisto MT" panose="02040603050505030304" pitchFamily="18" charset="0"/>
              </a:rPr>
              <a:t>i</a:t>
            </a:r>
            <a:r>
              <a:rPr lang="en-US" dirty="0">
                <a:latin typeface="Calisto MT" panose="02040603050505030304" pitchFamily="18" charset="0"/>
              </a:rPr>
              <a:t>)</a:t>
            </a:r>
            <a:r>
              <a:rPr lang="en-US" dirty="0"/>
              <a:t> of altitude </a:t>
            </a:r>
            <a:r>
              <a:rPr lang="en-US" i="1" dirty="0" err="1">
                <a:latin typeface="Calisto MT" panose="02040603050505030304" pitchFamily="18" charset="0"/>
              </a:rPr>
              <a:t>z</a:t>
            </a:r>
            <a:r>
              <a:rPr lang="en-US" i="1" baseline="-25000" dirty="0" err="1">
                <a:latin typeface="Calisto MT" panose="02040603050505030304" pitchFamily="18" charset="0"/>
              </a:rPr>
              <a:t>i</a:t>
            </a:r>
            <a:r>
              <a:rPr lang="en-US" dirty="0"/>
              <a:t>, where </a:t>
            </a:r>
            <a:r>
              <a:rPr lang="en-US" i="1" dirty="0">
                <a:latin typeface="Calisto MT" panose="02040603050505030304" pitchFamily="18" charset="0"/>
              </a:rPr>
              <a:t>d</a:t>
            </a:r>
            <a:r>
              <a:rPr lang="en-US" dirty="0"/>
              <a:t> is the Manhattan distance between </a:t>
            </a:r>
            <a:r>
              <a:rPr lang="en-US" dirty="0">
                <a:latin typeface="Calisto MT" panose="02040603050505030304" pitchFamily="18" charset="0"/>
              </a:rPr>
              <a:t>(</a:t>
            </a:r>
            <a:r>
              <a:rPr lang="en-US" i="1" dirty="0">
                <a:latin typeface="Calisto MT" panose="02040603050505030304" pitchFamily="18" charset="0"/>
              </a:rPr>
              <a:t>x</a:t>
            </a:r>
            <a:r>
              <a:rPr lang="en-US" dirty="0">
                <a:latin typeface="Calisto MT" panose="02040603050505030304" pitchFamily="18" charset="0"/>
              </a:rPr>
              <a:t>, </a:t>
            </a:r>
            <a:r>
              <a:rPr lang="en-US" i="1" dirty="0">
                <a:latin typeface="Calisto MT" panose="02040603050505030304" pitchFamily="18" charset="0"/>
              </a:rPr>
              <a:t>y</a:t>
            </a:r>
            <a:r>
              <a:rPr lang="en-US" dirty="0">
                <a:latin typeface="Calisto MT" panose="02040603050505030304" pitchFamily="18" charset="0"/>
              </a:rPr>
              <a:t>)</a:t>
            </a:r>
            <a:r>
              <a:rPr lang="en-US" dirty="0"/>
              <a:t> and </a:t>
            </a:r>
            <a:r>
              <a:rPr lang="en-US" dirty="0">
                <a:latin typeface="Calisto MT" panose="02040603050505030304" pitchFamily="18" charset="0"/>
              </a:rPr>
              <a:t>(</a:t>
            </a:r>
            <a:r>
              <a:rPr lang="en-US" i="1" dirty="0">
                <a:latin typeface="Calisto MT" panose="02040603050505030304" pitchFamily="18" charset="0"/>
              </a:rPr>
              <a:t>x</a:t>
            </a:r>
            <a:r>
              <a:rPr lang="en-US" i="1" baseline="-25000" dirty="0">
                <a:latin typeface="Calisto MT" panose="02040603050505030304" pitchFamily="18" charset="0"/>
              </a:rPr>
              <a:t>i</a:t>
            </a:r>
            <a:r>
              <a:rPr lang="en-US" dirty="0">
                <a:latin typeface="Calisto MT" panose="02040603050505030304" pitchFamily="18" charset="0"/>
              </a:rPr>
              <a:t>, </a:t>
            </a:r>
            <a:r>
              <a:rPr lang="en-US" i="1" dirty="0" err="1">
                <a:latin typeface="Calisto MT" panose="02040603050505030304" pitchFamily="18" charset="0"/>
              </a:rPr>
              <a:t>y</a:t>
            </a:r>
            <a:r>
              <a:rPr lang="en-US" i="1" baseline="-25000" dirty="0" err="1">
                <a:latin typeface="Calisto MT" panose="02040603050505030304" pitchFamily="18" charset="0"/>
              </a:rPr>
              <a:t>i</a:t>
            </a:r>
            <a:r>
              <a:rPr lang="en-US" dirty="0">
                <a:latin typeface="Calisto MT" panose="02040603050505030304" pitchFamily="18" charset="0"/>
              </a:rPr>
              <a:t>)</a:t>
            </a:r>
            <a:r>
              <a:rPr lang="en-US" dirty="0"/>
              <a:t>. </a:t>
            </a:r>
          </a:p>
          <a:p>
            <a:pPr>
              <a:lnSpc>
                <a:spcPct val="120000"/>
              </a:lnSpc>
            </a:pPr>
            <a:endParaRPr lang="en-US" dirty="0"/>
          </a:p>
        </p:txBody>
      </p:sp>
      <p:sp>
        <p:nvSpPr>
          <p:cNvPr id="9" name="テキスト ボックス 8">
            <a:extLst>
              <a:ext uri="{FF2B5EF4-FFF2-40B4-BE49-F238E27FC236}">
                <a16:creationId xmlns:a16="http://schemas.microsoft.com/office/drawing/2014/main" id="{4D9CDA1D-2F88-4228-8F0F-4FDB07BEF147}"/>
              </a:ext>
            </a:extLst>
          </p:cNvPr>
          <p:cNvSpPr txBox="1"/>
          <p:nvPr/>
        </p:nvSpPr>
        <p:spPr>
          <a:xfrm>
            <a:off x="3559237" y="5020377"/>
            <a:ext cx="1507079" cy="400110"/>
          </a:xfrm>
          <a:prstGeom prst="rect">
            <a:avLst/>
          </a:prstGeom>
          <a:noFill/>
        </p:spPr>
        <p:txBody>
          <a:bodyPr wrap="none" rtlCol="0">
            <a:spAutoFit/>
          </a:bodyPr>
          <a:lstStyle/>
          <a:p>
            <a:r>
              <a:rPr lang="en-US" sz="2000" dirty="0"/>
              <a:t>lower bound</a:t>
            </a:r>
          </a:p>
        </p:txBody>
      </p:sp>
      <p:sp>
        <p:nvSpPr>
          <p:cNvPr id="10" name="テキスト ボックス 9">
            <a:extLst>
              <a:ext uri="{FF2B5EF4-FFF2-40B4-BE49-F238E27FC236}">
                <a16:creationId xmlns:a16="http://schemas.microsoft.com/office/drawing/2014/main" id="{ED1C800D-D0D2-42FE-82C1-83F9D210E673}"/>
              </a:ext>
            </a:extLst>
          </p:cNvPr>
          <p:cNvSpPr txBox="1"/>
          <p:nvPr/>
        </p:nvSpPr>
        <p:spPr>
          <a:xfrm>
            <a:off x="6883637" y="4232553"/>
            <a:ext cx="1537600" cy="400110"/>
          </a:xfrm>
          <a:prstGeom prst="rect">
            <a:avLst/>
          </a:prstGeom>
          <a:noFill/>
        </p:spPr>
        <p:txBody>
          <a:bodyPr wrap="none" rtlCol="0">
            <a:spAutoFit/>
          </a:bodyPr>
          <a:lstStyle/>
          <a:p>
            <a:r>
              <a:rPr lang="en-US" sz="2000" dirty="0"/>
              <a:t>upper bound</a:t>
            </a:r>
          </a:p>
        </p:txBody>
      </p:sp>
      <p:pic>
        <p:nvPicPr>
          <p:cNvPr id="14" name="図 13">
            <a:extLst>
              <a:ext uri="{FF2B5EF4-FFF2-40B4-BE49-F238E27FC236}">
                <a16:creationId xmlns:a16="http://schemas.microsoft.com/office/drawing/2014/main" id="{7A41BFF8-EF8E-434B-BA4C-8CACE8738E83}"/>
              </a:ext>
            </a:extLst>
          </p:cNvPr>
          <p:cNvPicPr>
            <a:picLocks noChangeAspect="1"/>
          </p:cNvPicPr>
          <p:nvPr/>
        </p:nvPicPr>
        <p:blipFill rotWithShape="1">
          <a:blip r:embed="rId2">
            <a:extLst>
              <a:ext uri="{28A0092B-C50C-407E-A947-70E740481C1C}">
                <a14:useLocalDpi xmlns:a14="http://schemas.microsoft.com/office/drawing/2010/main" val="0"/>
              </a:ext>
            </a:extLst>
          </a:blip>
          <a:srcRect l="9707" t="28468" r="22001" b="22192"/>
          <a:stretch/>
        </p:blipFill>
        <p:spPr>
          <a:xfrm>
            <a:off x="5927394" y="2583846"/>
            <a:ext cx="3122310" cy="1770823"/>
          </a:xfrm>
          <a:prstGeom prst="rect">
            <a:avLst/>
          </a:prstGeom>
        </p:spPr>
      </p:pic>
      <p:pic>
        <p:nvPicPr>
          <p:cNvPr id="16" name="図 15">
            <a:extLst>
              <a:ext uri="{FF2B5EF4-FFF2-40B4-BE49-F238E27FC236}">
                <a16:creationId xmlns:a16="http://schemas.microsoft.com/office/drawing/2014/main" id="{2436227B-7EB0-4562-9D4D-FDA7FA53C97A}"/>
              </a:ext>
            </a:extLst>
          </p:cNvPr>
          <p:cNvPicPr>
            <a:picLocks noChangeAspect="1"/>
          </p:cNvPicPr>
          <p:nvPr/>
        </p:nvPicPr>
        <p:blipFill rotWithShape="1">
          <a:blip r:embed="rId3">
            <a:extLst>
              <a:ext uri="{28A0092B-C50C-407E-A947-70E740481C1C}">
                <a14:useLocalDpi xmlns:a14="http://schemas.microsoft.com/office/drawing/2010/main" val="0"/>
              </a:ext>
            </a:extLst>
          </a:blip>
          <a:srcRect l="9680" t="39147" r="21215" b="7656"/>
          <a:stretch/>
        </p:blipFill>
        <p:spPr>
          <a:xfrm>
            <a:off x="2782781" y="3234614"/>
            <a:ext cx="3159481" cy="1909251"/>
          </a:xfrm>
          <a:prstGeom prst="rect">
            <a:avLst/>
          </a:prstGeom>
        </p:spPr>
      </p:pic>
    </p:spTree>
    <p:extLst>
      <p:ext uri="{BB962C8B-B14F-4D97-AF65-F5344CB8AC3E}">
        <p14:creationId xmlns:p14="http://schemas.microsoft.com/office/powerpoint/2010/main" val="295190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3"/>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a:t>H:Parentheses Editor</a:t>
            </a:r>
            <a:endParaRPr/>
          </a:p>
        </p:txBody>
      </p:sp>
      <p:sp>
        <p:nvSpPr>
          <p:cNvPr id="105" name="Google Shape;105;p13"/>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endParaRPr/>
          </a:p>
        </p:txBody>
      </p:sp>
    </p:spTree>
    <p:extLst>
      <p:ext uri="{BB962C8B-B14F-4D97-AF65-F5344CB8AC3E}">
        <p14:creationId xmlns:p14="http://schemas.microsoft.com/office/powerpoint/2010/main" val="2963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Problem</a:t>
            </a:r>
            <a:endParaRPr/>
          </a:p>
        </p:txBody>
      </p:sp>
      <p:sp>
        <p:nvSpPr>
          <p:cNvPr id="111" name="Google Shape;111;p14"/>
          <p:cNvSpPr txBox="1">
            <a:spLocks noGrp="1"/>
          </p:cNvSpPr>
          <p:nvPr>
            <p:ph type="body" idx="1"/>
          </p:nvPr>
        </p:nvSpPr>
        <p:spPr>
          <a:xfrm>
            <a:off x="822960" y="1845734"/>
            <a:ext cx="7958434" cy="402336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800"/>
              <a:buNone/>
            </a:pPr>
            <a:r>
              <a:rPr lang="en-US" sz="2800"/>
              <a:t>Given text editing commands</a:t>
            </a:r>
            <a:endParaRPr sz="2800"/>
          </a:p>
          <a:p>
            <a:pPr marL="457200" lvl="0" indent="-406400" algn="l" rtl="0">
              <a:lnSpc>
                <a:spcPct val="90000"/>
              </a:lnSpc>
              <a:spcBef>
                <a:spcPts val="0"/>
              </a:spcBef>
              <a:spcAft>
                <a:spcPts val="0"/>
              </a:spcAft>
              <a:buSzPts val="2800"/>
              <a:buChar char="●"/>
            </a:pPr>
            <a:r>
              <a:rPr lang="en-US" sz="2800"/>
              <a:t>Append </a:t>
            </a:r>
            <a:r>
              <a:rPr lang="en-US" sz="2800" b="1"/>
              <a:t>(</a:t>
            </a:r>
            <a:endParaRPr sz="2800"/>
          </a:p>
          <a:p>
            <a:pPr marL="457200" lvl="0" indent="-406400" algn="l" rtl="0">
              <a:lnSpc>
                <a:spcPct val="90000"/>
              </a:lnSpc>
              <a:spcBef>
                <a:spcPts val="0"/>
              </a:spcBef>
              <a:spcAft>
                <a:spcPts val="0"/>
              </a:spcAft>
              <a:buSzPts val="2800"/>
              <a:buChar char="●"/>
            </a:pPr>
            <a:r>
              <a:rPr lang="en-US" sz="2800"/>
              <a:t>Append </a:t>
            </a:r>
            <a:r>
              <a:rPr lang="en-US" sz="2800" b="1"/>
              <a:t>)</a:t>
            </a:r>
            <a:endParaRPr sz="2800"/>
          </a:p>
          <a:p>
            <a:pPr marL="457200" lvl="0" indent="-406400" algn="l" rtl="0">
              <a:lnSpc>
                <a:spcPct val="90000"/>
              </a:lnSpc>
              <a:spcBef>
                <a:spcPts val="0"/>
              </a:spcBef>
              <a:spcAft>
                <a:spcPts val="0"/>
              </a:spcAft>
              <a:buSzPts val="2800"/>
              <a:buChar char="●"/>
            </a:pPr>
            <a:r>
              <a:rPr lang="en-US" sz="2800"/>
              <a:t>Delete last character</a:t>
            </a:r>
            <a:endParaRPr sz="2800"/>
          </a:p>
          <a:p>
            <a:pPr marL="0" lvl="0" indent="0" algn="l" rtl="0">
              <a:lnSpc>
                <a:spcPct val="90000"/>
              </a:lnSpc>
              <a:spcBef>
                <a:spcPts val="0"/>
              </a:spcBef>
              <a:spcAft>
                <a:spcPts val="0"/>
              </a:spcAft>
              <a:buNone/>
            </a:pPr>
            <a:r>
              <a:rPr lang="en-US" sz="2800"/>
              <a:t>Count the number of balanced substrings</a:t>
            </a:r>
            <a:endParaRPr sz="2800"/>
          </a:p>
          <a:p>
            <a:pPr marL="0" lvl="0" indent="0" algn="l" rtl="0">
              <a:lnSpc>
                <a:spcPct val="90000"/>
              </a:lnSpc>
              <a:spcBef>
                <a:spcPts val="0"/>
              </a:spcBef>
              <a:spcAft>
                <a:spcPts val="0"/>
              </a:spcAft>
              <a:buNone/>
            </a:pPr>
            <a:endParaRPr sz="2800"/>
          </a:p>
          <a:p>
            <a:pPr marL="0" lvl="0" indent="457200" algn="l" rtl="0">
              <a:lnSpc>
                <a:spcPct val="90000"/>
              </a:lnSpc>
              <a:spcBef>
                <a:spcPts val="0"/>
              </a:spcBef>
              <a:spcAft>
                <a:spcPts val="0"/>
              </a:spcAft>
              <a:buNone/>
            </a:pPr>
            <a:r>
              <a:rPr lang="en-US" sz="2800"/>
              <a:t>Examples</a:t>
            </a:r>
            <a:endParaRPr sz="2800"/>
          </a:p>
          <a:p>
            <a:pPr marL="457200" lvl="0" indent="457200" algn="l" rtl="0">
              <a:lnSpc>
                <a:spcPct val="90000"/>
              </a:lnSpc>
              <a:spcBef>
                <a:spcPts val="0"/>
              </a:spcBef>
              <a:spcAft>
                <a:spcPts val="0"/>
              </a:spcAft>
              <a:buNone/>
            </a:pPr>
            <a:r>
              <a:rPr lang="en-US" sz="2800"/>
              <a:t>(())		answer = 2</a:t>
            </a:r>
            <a:endParaRPr sz="2800"/>
          </a:p>
          <a:p>
            <a:pPr marL="457200" lvl="0" indent="457200" algn="l" rtl="0">
              <a:lnSpc>
                <a:spcPct val="90000"/>
              </a:lnSpc>
              <a:spcBef>
                <a:spcPts val="0"/>
              </a:spcBef>
              <a:spcAft>
                <a:spcPts val="0"/>
              </a:spcAft>
              <a:buNone/>
            </a:pPr>
            <a:r>
              <a:rPr lang="en-US" sz="2800"/>
              <a:t>()()		answer = 3</a:t>
            </a:r>
            <a:endParaRPr sz="2800"/>
          </a:p>
          <a:p>
            <a:pPr marL="457200" lvl="0" indent="457200" algn="l" rtl="0">
              <a:lnSpc>
                <a:spcPct val="90000"/>
              </a:lnSpc>
              <a:spcBef>
                <a:spcPts val="0"/>
              </a:spcBef>
              <a:spcAft>
                <a:spcPts val="0"/>
              </a:spcAft>
              <a:buNone/>
            </a:pPr>
            <a:r>
              <a:rPr lang="en-US" sz="2800"/>
              <a:t>(()())	answer = 4</a:t>
            </a:r>
            <a:endParaRPr sz="2800"/>
          </a:p>
          <a:p>
            <a:pPr marL="0" lvl="0" indent="0" algn="l" rtl="0">
              <a:lnSpc>
                <a:spcPct val="90000"/>
              </a:lnSpc>
              <a:spcBef>
                <a:spcPts val="0"/>
              </a:spcBef>
              <a:spcAft>
                <a:spcPts val="0"/>
              </a:spcAft>
              <a:buNone/>
            </a:pPr>
            <a:endParaRPr sz="2800"/>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p:txBody>
      </p:sp>
    </p:spTree>
    <p:extLst>
      <p:ext uri="{BB962C8B-B14F-4D97-AF65-F5344CB8AC3E}">
        <p14:creationId xmlns:p14="http://schemas.microsoft.com/office/powerpoint/2010/main" val="4044836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Solution</a:t>
            </a:r>
            <a:endParaRPr/>
          </a:p>
        </p:txBody>
      </p:sp>
      <p:sp>
        <p:nvSpPr>
          <p:cNvPr id="117" name="Google Shape;117;p15"/>
          <p:cNvSpPr txBox="1">
            <a:spLocks noGrp="1"/>
          </p:cNvSpPr>
          <p:nvPr>
            <p:ph type="body" idx="1"/>
          </p:nvPr>
        </p:nvSpPr>
        <p:spPr>
          <a:xfrm>
            <a:off x="822960" y="1845734"/>
            <a:ext cx="7958400" cy="4023300"/>
          </a:xfrm>
          <a:prstGeom prst="rect">
            <a:avLst/>
          </a:prstGeom>
          <a:noFill/>
          <a:ln>
            <a:noFill/>
          </a:ln>
        </p:spPr>
        <p:txBody>
          <a:bodyPr spcFirstLastPara="1" wrap="square" lIns="0" tIns="45700" rIns="0" bIns="45700" anchor="t" anchorCtr="0">
            <a:noAutofit/>
          </a:bodyPr>
          <a:lstStyle/>
          <a:p>
            <a:pPr marL="457200" lvl="0" indent="-406400" algn="l" rtl="0">
              <a:lnSpc>
                <a:spcPct val="90000"/>
              </a:lnSpc>
              <a:spcBef>
                <a:spcPts val="0"/>
              </a:spcBef>
              <a:spcAft>
                <a:spcPts val="0"/>
              </a:spcAft>
              <a:buSzPts val="2800"/>
              <a:buChar char="●"/>
            </a:pPr>
            <a:r>
              <a:rPr lang="en-US" sz="2800"/>
              <a:t>Count the difference of the answer after commands</a:t>
            </a:r>
            <a:endParaRPr sz="2800"/>
          </a:p>
          <a:p>
            <a:pPr marL="457200" lvl="0" indent="-406400" algn="l" rtl="0">
              <a:spcBef>
                <a:spcPts val="0"/>
              </a:spcBef>
              <a:spcAft>
                <a:spcPts val="0"/>
              </a:spcAft>
              <a:buSzPts val="2800"/>
              <a:buChar char="●"/>
            </a:pPr>
            <a:r>
              <a:rPr lang="en-US" sz="2800"/>
              <a:t>Separate with unmatching left parens</a:t>
            </a:r>
            <a:endParaRPr sz="2800"/>
          </a:p>
          <a:p>
            <a:pPr marL="457200" lvl="0" indent="-406400" algn="l" rtl="0">
              <a:spcBef>
                <a:spcPts val="0"/>
              </a:spcBef>
              <a:spcAft>
                <a:spcPts val="0"/>
              </a:spcAft>
              <a:buSzPts val="2800"/>
              <a:buChar char="●"/>
            </a:pPr>
            <a:r>
              <a:rPr lang="en-US" sz="2800"/>
              <a:t>Divide into minimal balanced strings. This is a stack</a:t>
            </a:r>
            <a:endParaRPr sz="2800"/>
          </a:p>
          <a:p>
            <a:pPr marL="457200" lvl="0" indent="0" algn="l" rtl="0">
              <a:lnSpc>
                <a:spcPct val="90000"/>
              </a:lnSpc>
              <a:spcBef>
                <a:spcPts val="0"/>
              </a:spcBef>
              <a:spcAft>
                <a:spcPts val="0"/>
              </a:spcAft>
              <a:buNone/>
            </a:pPr>
            <a:endParaRPr sz="2800"/>
          </a:p>
          <a:p>
            <a:pPr marL="0" lvl="0" indent="0" algn="l" rtl="0">
              <a:lnSpc>
                <a:spcPct val="90000"/>
              </a:lnSpc>
              <a:spcBef>
                <a:spcPts val="0"/>
              </a:spcBef>
              <a:spcAft>
                <a:spcPts val="0"/>
              </a:spcAft>
              <a:buNone/>
            </a:pPr>
            <a:endParaRPr sz="2800"/>
          </a:p>
          <a:p>
            <a:pPr marL="0" lvl="0" indent="0" algn="l" rtl="0">
              <a:lnSpc>
                <a:spcPct val="90000"/>
              </a:lnSpc>
              <a:spcBef>
                <a:spcPts val="0"/>
              </a:spcBef>
              <a:spcAft>
                <a:spcPts val="0"/>
              </a:spcAft>
              <a:buNone/>
            </a:pPr>
            <a:endParaRPr sz="2800"/>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p:txBody>
      </p:sp>
      <p:pic>
        <p:nvPicPr>
          <p:cNvPr id="118" name="Google Shape;118;p15"/>
          <p:cNvPicPr preferRelativeResize="0"/>
          <p:nvPr/>
        </p:nvPicPr>
        <p:blipFill rotWithShape="1">
          <a:blip r:embed="rId3">
            <a:alphaModFix/>
          </a:blip>
          <a:srcRect t="-3460" b="3460"/>
          <a:stretch/>
        </p:blipFill>
        <p:spPr>
          <a:xfrm>
            <a:off x="1761413" y="3213263"/>
            <a:ext cx="5895975" cy="2200275"/>
          </a:xfrm>
          <a:prstGeom prst="rect">
            <a:avLst/>
          </a:prstGeom>
          <a:noFill/>
          <a:ln>
            <a:noFill/>
          </a:ln>
        </p:spPr>
      </p:pic>
    </p:spTree>
    <p:extLst>
      <p:ext uri="{BB962C8B-B14F-4D97-AF65-F5344CB8AC3E}">
        <p14:creationId xmlns:p14="http://schemas.microsoft.com/office/powerpoint/2010/main" val="2200782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Append left paren (</a:t>
            </a:r>
            <a:endParaRPr/>
          </a:p>
        </p:txBody>
      </p:sp>
      <p:sp>
        <p:nvSpPr>
          <p:cNvPr id="124" name="Google Shape;124;p16"/>
          <p:cNvSpPr txBox="1">
            <a:spLocks noGrp="1"/>
          </p:cNvSpPr>
          <p:nvPr>
            <p:ph type="body" idx="1"/>
          </p:nvPr>
        </p:nvSpPr>
        <p:spPr>
          <a:xfrm>
            <a:off x="822960" y="1845734"/>
            <a:ext cx="79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sz="2800"/>
              <a:t>stack.Push(0)</a:t>
            </a:r>
            <a:endParaRPr sz="2800"/>
          </a:p>
          <a:p>
            <a:pPr marL="0" lvl="0" indent="0" algn="l" rtl="0">
              <a:lnSpc>
                <a:spcPct val="90000"/>
              </a:lnSpc>
              <a:spcBef>
                <a:spcPts val="0"/>
              </a:spcBef>
              <a:spcAft>
                <a:spcPts val="0"/>
              </a:spcAft>
              <a:buNone/>
            </a:pPr>
            <a:endParaRPr sz="2800"/>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p:txBody>
      </p:sp>
      <p:pic>
        <p:nvPicPr>
          <p:cNvPr id="125" name="Google Shape;125;p16"/>
          <p:cNvPicPr preferRelativeResize="0"/>
          <p:nvPr/>
        </p:nvPicPr>
        <p:blipFill>
          <a:blip r:embed="rId3">
            <a:alphaModFix/>
          </a:blip>
          <a:stretch>
            <a:fillRect/>
          </a:stretch>
        </p:blipFill>
        <p:spPr>
          <a:xfrm>
            <a:off x="1465275" y="3150350"/>
            <a:ext cx="6515100" cy="2247900"/>
          </a:xfrm>
          <a:prstGeom prst="rect">
            <a:avLst/>
          </a:prstGeom>
          <a:noFill/>
          <a:ln>
            <a:noFill/>
          </a:ln>
        </p:spPr>
      </p:pic>
    </p:spTree>
    <p:extLst>
      <p:ext uri="{BB962C8B-B14F-4D97-AF65-F5344CB8AC3E}">
        <p14:creationId xmlns:p14="http://schemas.microsoft.com/office/powerpoint/2010/main" val="572906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Append right paren )</a:t>
            </a:r>
            <a:endParaRPr/>
          </a:p>
        </p:txBody>
      </p:sp>
      <p:sp>
        <p:nvSpPr>
          <p:cNvPr id="131" name="Google Shape;131;p17"/>
          <p:cNvSpPr txBox="1">
            <a:spLocks noGrp="1"/>
          </p:cNvSpPr>
          <p:nvPr>
            <p:ph type="body" idx="1"/>
          </p:nvPr>
        </p:nvSpPr>
        <p:spPr>
          <a:xfrm>
            <a:off x="822960" y="1845734"/>
            <a:ext cx="79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sz="2800"/>
              <a:t>stack.Pop()</a:t>
            </a:r>
            <a:endParaRPr sz="2800"/>
          </a:p>
          <a:p>
            <a:pPr marL="0" lvl="0" indent="0" algn="l" rtl="0">
              <a:lnSpc>
                <a:spcPct val="90000"/>
              </a:lnSpc>
              <a:spcBef>
                <a:spcPts val="0"/>
              </a:spcBef>
              <a:spcAft>
                <a:spcPts val="0"/>
              </a:spcAft>
              <a:buNone/>
            </a:pPr>
            <a:r>
              <a:rPr lang="en-US" sz="2800"/>
              <a:t>stack.Top() += 1</a:t>
            </a:r>
            <a:endParaRPr sz="2800"/>
          </a:p>
          <a:p>
            <a:pPr marL="0" lvl="0" indent="0" algn="l" rtl="0">
              <a:lnSpc>
                <a:spcPct val="90000"/>
              </a:lnSpc>
              <a:spcBef>
                <a:spcPts val="0"/>
              </a:spcBef>
              <a:spcAft>
                <a:spcPts val="0"/>
              </a:spcAft>
              <a:buNone/>
            </a:pPr>
            <a:r>
              <a:rPr lang="en-US" sz="2800"/>
              <a:t>answer += stack.Top()</a:t>
            </a:r>
            <a:endParaRPr sz="2800"/>
          </a:p>
          <a:p>
            <a:pPr marL="0" lvl="0" indent="0" algn="l" rtl="0">
              <a:lnSpc>
                <a:spcPct val="90000"/>
              </a:lnSpc>
              <a:spcBef>
                <a:spcPts val="0"/>
              </a:spcBef>
              <a:spcAft>
                <a:spcPts val="0"/>
              </a:spcAft>
              <a:buNone/>
            </a:pPr>
            <a:endParaRPr sz="2800"/>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p:txBody>
      </p:sp>
      <p:pic>
        <p:nvPicPr>
          <p:cNvPr id="132" name="Google Shape;132;p17"/>
          <p:cNvPicPr preferRelativeResize="0"/>
          <p:nvPr/>
        </p:nvPicPr>
        <p:blipFill>
          <a:blip r:embed="rId3">
            <a:alphaModFix/>
          </a:blip>
          <a:stretch>
            <a:fillRect/>
          </a:stretch>
        </p:blipFill>
        <p:spPr>
          <a:xfrm>
            <a:off x="1576388" y="3224213"/>
            <a:ext cx="5991225" cy="2085975"/>
          </a:xfrm>
          <a:prstGeom prst="rect">
            <a:avLst/>
          </a:prstGeom>
          <a:noFill/>
          <a:ln>
            <a:noFill/>
          </a:ln>
        </p:spPr>
      </p:pic>
    </p:spTree>
    <p:extLst>
      <p:ext uri="{BB962C8B-B14F-4D97-AF65-F5344CB8AC3E}">
        <p14:creationId xmlns:p14="http://schemas.microsoft.com/office/powerpoint/2010/main" val="94079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Append right paren ), no sep</a:t>
            </a:r>
            <a:endParaRPr/>
          </a:p>
        </p:txBody>
      </p:sp>
      <p:sp>
        <p:nvSpPr>
          <p:cNvPr id="138" name="Google Shape;138;p18"/>
          <p:cNvSpPr txBox="1">
            <a:spLocks noGrp="1"/>
          </p:cNvSpPr>
          <p:nvPr>
            <p:ph type="body" idx="1"/>
          </p:nvPr>
        </p:nvSpPr>
        <p:spPr>
          <a:xfrm>
            <a:off x="822960" y="1845734"/>
            <a:ext cx="79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sz="2800"/>
              <a:t>When there is no separator, the size of stack is one.</a:t>
            </a:r>
            <a:endParaRPr sz="2800"/>
          </a:p>
          <a:p>
            <a:pPr marL="0" lvl="0" indent="0" algn="l" rtl="0">
              <a:lnSpc>
                <a:spcPct val="90000"/>
              </a:lnSpc>
              <a:spcBef>
                <a:spcPts val="0"/>
              </a:spcBef>
              <a:spcAft>
                <a:spcPts val="0"/>
              </a:spcAft>
              <a:buNone/>
            </a:pPr>
            <a:r>
              <a:rPr lang="en-US" sz="2800"/>
              <a:t>stack.Top() = 0</a:t>
            </a:r>
            <a:endParaRPr sz="2800"/>
          </a:p>
          <a:p>
            <a:pPr marL="0" lvl="0" indent="0" algn="l" rtl="0">
              <a:lnSpc>
                <a:spcPct val="90000"/>
              </a:lnSpc>
              <a:spcBef>
                <a:spcPts val="0"/>
              </a:spcBef>
              <a:spcAft>
                <a:spcPts val="0"/>
              </a:spcAft>
              <a:buNone/>
            </a:pPr>
            <a:endParaRPr sz="2800"/>
          </a:p>
          <a:p>
            <a:pPr marL="0" lvl="0" indent="0" algn="l" rtl="0">
              <a:lnSpc>
                <a:spcPct val="90000"/>
              </a:lnSpc>
              <a:spcBef>
                <a:spcPts val="0"/>
              </a:spcBef>
              <a:spcAft>
                <a:spcPts val="0"/>
              </a:spcAft>
              <a:buNone/>
            </a:pPr>
            <a:endParaRPr sz="2800"/>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a:p>
        </p:txBody>
      </p:sp>
    </p:spTree>
    <p:extLst>
      <p:ext uri="{BB962C8B-B14F-4D97-AF65-F5344CB8AC3E}">
        <p14:creationId xmlns:p14="http://schemas.microsoft.com/office/powerpoint/2010/main" val="31823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Delete Last Character</a:t>
            </a:r>
            <a:endParaRPr/>
          </a:p>
        </p:txBody>
      </p:sp>
      <p:sp>
        <p:nvSpPr>
          <p:cNvPr id="144" name="Google Shape;144;p19"/>
          <p:cNvSpPr txBox="1">
            <a:spLocks noGrp="1"/>
          </p:cNvSpPr>
          <p:nvPr>
            <p:ph type="body" idx="1"/>
          </p:nvPr>
        </p:nvSpPr>
        <p:spPr>
          <a:xfrm>
            <a:off x="822960" y="1845734"/>
            <a:ext cx="7958400" cy="4023300"/>
          </a:xfrm>
          <a:prstGeom prst="rect">
            <a:avLst/>
          </a:prstGeom>
          <a:noFill/>
          <a:ln>
            <a:noFill/>
          </a:ln>
        </p:spPr>
        <p:txBody>
          <a:bodyPr spcFirstLastPara="1" wrap="square" lIns="0" tIns="45700" rIns="0" bIns="45700" anchor="t" anchorCtr="0">
            <a:noAutofit/>
          </a:bodyPr>
          <a:lstStyle/>
          <a:p>
            <a:pPr marL="457200" lvl="0" indent="-406400" algn="l" rtl="0">
              <a:lnSpc>
                <a:spcPct val="90000"/>
              </a:lnSpc>
              <a:spcBef>
                <a:spcPts val="1400"/>
              </a:spcBef>
              <a:spcAft>
                <a:spcPts val="0"/>
              </a:spcAft>
              <a:buSzPts val="2800"/>
              <a:buChar char="●"/>
            </a:pPr>
            <a:r>
              <a:rPr lang="en-US" sz="2800"/>
              <a:t>Append commands run in O(1)</a:t>
            </a:r>
            <a:endParaRPr sz="2800"/>
          </a:p>
          <a:p>
            <a:pPr marL="457200" lvl="0" indent="-406400" algn="l" rtl="0">
              <a:lnSpc>
                <a:spcPct val="90000"/>
              </a:lnSpc>
              <a:spcBef>
                <a:spcPts val="0"/>
              </a:spcBef>
              <a:spcAft>
                <a:spcPts val="0"/>
              </a:spcAft>
              <a:buSzPts val="2800"/>
              <a:buChar char="●"/>
            </a:pPr>
            <a:r>
              <a:rPr lang="en-US" sz="2800"/>
              <a:t>Rollback also runs in O(1)</a:t>
            </a:r>
            <a:endParaRPr sz="2800"/>
          </a:p>
        </p:txBody>
      </p:sp>
      <p:sp>
        <p:nvSpPr>
          <p:cNvPr id="145" name="Google Shape;145;p19"/>
          <p:cNvSpPr txBox="1"/>
          <p:nvPr/>
        </p:nvSpPr>
        <p:spPr>
          <a:xfrm>
            <a:off x="719375" y="3688025"/>
            <a:ext cx="3423000" cy="1361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US" sz="2400">
                <a:solidFill>
                  <a:srgbClr val="3F3F3F"/>
                </a:solidFill>
                <a:latin typeface="Calibri"/>
                <a:ea typeface="Calibri"/>
                <a:cs typeface="Calibri"/>
                <a:sym typeface="Calibri"/>
              </a:rPr>
              <a:t>x = stack.Pop()</a:t>
            </a:r>
            <a:endParaRPr sz="2400">
              <a:solidFill>
                <a:srgbClr val="3F3F3F"/>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2400">
                <a:solidFill>
                  <a:srgbClr val="3F3F3F"/>
                </a:solidFill>
                <a:latin typeface="Calibri"/>
                <a:ea typeface="Calibri"/>
                <a:cs typeface="Calibri"/>
                <a:sym typeface="Calibri"/>
              </a:rPr>
              <a:t>stack.Top() += 1</a:t>
            </a:r>
            <a:endParaRPr sz="2400">
              <a:solidFill>
                <a:srgbClr val="3F3F3F"/>
              </a:solidFill>
              <a:latin typeface="Calibri"/>
              <a:ea typeface="Calibri"/>
              <a:cs typeface="Calibri"/>
              <a:sym typeface="Calibri"/>
            </a:endParaRPr>
          </a:p>
          <a:p>
            <a:pPr marL="0" lvl="0" indent="0" algn="l" rtl="0">
              <a:lnSpc>
                <a:spcPct val="90000"/>
              </a:lnSpc>
              <a:spcBef>
                <a:spcPts val="0"/>
              </a:spcBef>
              <a:spcAft>
                <a:spcPts val="0"/>
              </a:spcAft>
              <a:buNone/>
            </a:pPr>
            <a:r>
              <a:rPr lang="en-US" sz="2400">
                <a:solidFill>
                  <a:srgbClr val="3F3F3F"/>
                </a:solidFill>
                <a:latin typeface="Calibri"/>
                <a:ea typeface="Calibri"/>
                <a:cs typeface="Calibri"/>
                <a:sym typeface="Calibri"/>
              </a:rPr>
              <a:t>answer += stack.Top()</a:t>
            </a:r>
            <a:endParaRPr sz="2400">
              <a:latin typeface="Calibri"/>
              <a:ea typeface="Calibri"/>
              <a:cs typeface="Calibri"/>
              <a:sym typeface="Calibri"/>
            </a:endParaRPr>
          </a:p>
        </p:txBody>
      </p:sp>
      <p:sp>
        <p:nvSpPr>
          <p:cNvPr id="146" name="Google Shape;146;p19"/>
          <p:cNvSpPr txBox="1"/>
          <p:nvPr/>
        </p:nvSpPr>
        <p:spPr>
          <a:xfrm>
            <a:off x="5733175" y="3688013"/>
            <a:ext cx="3576900" cy="1835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400">
                <a:solidFill>
                  <a:srgbClr val="3F3F3F"/>
                </a:solidFill>
                <a:latin typeface="Calibri"/>
                <a:ea typeface="Calibri"/>
                <a:cs typeface="Calibri"/>
                <a:sym typeface="Calibri"/>
              </a:rPr>
              <a:t>stack.Push(x)</a:t>
            </a:r>
            <a:endParaRPr sz="2400">
              <a:solidFill>
                <a:srgbClr val="3F3F3F"/>
              </a:solidFill>
              <a:latin typeface="Calibri"/>
              <a:ea typeface="Calibri"/>
              <a:cs typeface="Calibri"/>
              <a:sym typeface="Calibri"/>
            </a:endParaRPr>
          </a:p>
          <a:p>
            <a:pPr marL="0" lvl="0" indent="0" algn="l" rtl="0">
              <a:lnSpc>
                <a:spcPct val="90000"/>
              </a:lnSpc>
              <a:spcBef>
                <a:spcPts val="0"/>
              </a:spcBef>
              <a:spcAft>
                <a:spcPts val="0"/>
              </a:spcAft>
              <a:buNone/>
            </a:pPr>
            <a:r>
              <a:rPr lang="en-US" sz="2400">
                <a:solidFill>
                  <a:srgbClr val="3F3F3F"/>
                </a:solidFill>
                <a:latin typeface="Calibri"/>
                <a:ea typeface="Calibri"/>
                <a:cs typeface="Calibri"/>
                <a:sym typeface="Calibri"/>
              </a:rPr>
              <a:t>stack.Top() -= 1</a:t>
            </a:r>
            <a:endParaRPr sz="2400">
              <a:solidFill>
                <a:srgbClr val="3F3F3F"/>
              </a:solidFill>
              <a:latin typeface="Calibri"/>
              <a:ea typeface="Calibri"/>
              <a:cs typeface="Calibri"/>
              <a:sym typeface="Calibri"/>
            </a:endParaRPr>
          </a:p>
          <a:p>
            <a:pPr marL="0" lvl="0" indent="0" algn="l" rtl="0">
              <a:lnSpc>
                <a:spcPct val="90000"/>
              </a:lnSpc>
              <a:spcBef>
                <a:spcPts val="0"/>
              </a:spcBef>
              <a:spcAft>
                <a:spcPts val="0"/>
              </a:spcAft>
              <a:buNone/>
            </a:pPr>
            <a:r>
              <a:rPr lang="en-US" sz="2400">
                <a:solidFill>
                  <a:srgbClr val="3F3F3F"/>
                </a:solidFill>
                <a:latin typeface="Calibri"/>
                <a:ea typeface="Calibri"/>
                <a:cs typeface="Calibri"/>
                <a:sym typeface="Calibri"/>
              </a:rPr>
              <a:t>answer -= stack.Top()</a:t>
            </a:r>
            <a:endParaRPr sz="2400">
              <a:solidFill>
                <a:srgbClr val="3F3F3F"/>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pic>
        <p:nvPicPr>
          <p:cNvPr id="147" name="Google Shape;147;p19"/>
          <p:cNvPicPr preferRelativeResize="0"/>
          <p:nvPr/>
        </p:nvPicPr>
        <p:blipFill>
          <a:blip r:embed="rId3">
            <a:alphaModFix/>
          </a:blip>
          <a:stretch>
            <a:fillRect/>
          </a:stretch>
        </p:blipFill>
        <p:spPr>
          <a:xfrm>
            <a:off x="3302188" y="3130888"/>
            <a:ext cx="1552575" cy="2600325"/>
          </a:xfrm>
          <a:prstGeom prst="rect">
            <a:avLst/>
          </a:prstGeom>
          <a:noFill/>
          <a:ln>
            <a:noFill/>
          </a:ln>
        </p:spPr>
      </p:pic>
      <p:pic>
        <p:nvPicPr>
          <p:cNvPr id="148" name="Google Shape;148;p19"/>
          <p:cNvPicPr preferRelativeResize="0"/>
          <p:nvPr/>
        </p:nvPicPr>
        <p:blipFill>
          <a:blip r:embed="rId4">
            <a:alphaModFix/>
          </a:blip>
          <a:stretch>
            <a:fillRect/>
          </a:stretch>
        </p:blipFill>
        <p:spPr>
          <a:xfrm>
            <a:off x="4444050" y="2794950"/>
            <a:ext cx="1524000" cy="2724150"/>
          </a:xfrm>
          <a:prstGeom prst="rect">
            <a:avLst/>
          </a:prstGeom>
          <a:noFill/>
          <a:ln>
            <a:noFill/>
          </a:ln>
        </p:spPr>
      </p:pic>
    </p:spTree>
    <p:extLst>
      <p:ext uri="{BB962C8B-B14F-4D97-AF65-F5344CB8AC3E}">
        <p14:creationId xmlns:p14="http://schemas.microsoft.com/office/powerpoint/2010/main" val="71066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4790" y="286604"/>
            <a:ext cx="7920140" cy="975419"/>
          </a:xfrm>
        </p:spPr>
        <p:txBody>
          <a:bodyPr>
            <a:normAutofit/>
          </a:bodyPr>
          <a:lstStyle/>
          <a:p>
            <a:r>
              <a:rPr kumimoji="1" lang="en-US" altLang="ja-JP" dirty="0"/>
              <a:t>Predicted # of Correct Answers</a:t>
            </a:r>
            <a:endParaRPr kumimoji="1" lang="ja-JP" altLang="en-US" dirty="0"/>
          </a:p>
        </p:txBody>
      </p:sp>
      <p:pic>
        <p:nvPicPr>
          <p:cNvPr id="3" name="図 3" descr="スクリーンショット, 抽象 が含まれている画像&#10;&#10;非常に高い精度で生成された説明">
            <a:extLst>
              <a:ext uri="{FF2B5EF4-FFF2-40B4-BE49-F238E27FC236}">
                <a16:creationId xmlns:a16="http://schemas.microsoft.com/office/drawing/2014/main" id="{40F23959-5DB6-4670-BD33-71AE058703EB}"/>
              </a:ext>
            </a:extLst>
          </p:cNvPr>
          <p:cNvPicPr>
            <a:picLocks noChangeAspect="1"/>
          </p:cNvPicPr>
          <p:nvPr/>
        </p:nvPicPr>
        <p:blipFill>
          <a:blip r:embed="rId2"/>
          <a:stretch>
            <a:fillRect/>
          </a:stretch>
        </p:blipFill>
        <p:spPr>
          <a:xfrm>
            <a:off x="442392" y="1553847"/>
            <a:ext cx="8305491" cy="4185294"/>
          </a:xfrm>
          <a:prstGeom prst="rect">
            <a:avLst/>
          </a:prstGeom>
        </p:spPr>
      </p:pic>
    </p:spTree>
    <p:extLst>
      <p:ext uri="{BB962C8B-B14F-4D97-AF65-F5344CB8AC3E}">
        <p14:creationId xmlns:p14="http://schemas.microsoft.com/office/powerpoint/2010/main" val="346133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電話, 電子機器, コンパクトディスク が含まれている画像&#10;&#10;自動的に生成された説明">
            <a:extLst>
              <a:ext uri="{FF2B5EF4-FFF2-40B4-BE49-F238E27FC236}">
                <a16:creationId xmlns:a16="http://schemas.microsoft.com/office/drawing/2014/main" id="{9F02146C-74E2-48B6-BF16-3632E70DFF0C}"/>
              </a:ext>
            </a:extLst>
          </p:cNvPr>
          <p:cNvPicPr>
            <a:picLocks noChangeAspect="1"/>
          </p:cNvPicPr>
          <p:nvPr/>
        </p:nvPicPr>
        <p:blipFill rotWithShape="1">
          <a:blip r:embed="rId2">
            <a:extLst>
              <a:ext uri="{28A0092B-C50C-407E-A947-70E740481C1C}">
                <a14:useLocalDpi xmlns:a14="http://schemas.microsoft.com/office/drawing/2010/main" val="0"/>
              </a:ext>
            </a:extLst>
          </a:blip>
          <a:srcRect b="31382"/>
          <a:stretch/>
        </p:blipFill>
        <p:spPr>
          <a:xfrm>
            <a:off x="2527069" y="2847471"/>
            <a:ext cx="4089862" cy="2640302"/>
          </a:xfrm>
          <a:prstGeom prst="rect">
            <a:avLst/>
          </a:prstGeom>
        </p:spPr>
      </p:pic>
      <p:sp>
        <p:nvSpPr>
          <p:cNvPr id="2" name="タイトル 1">
            <a:extLst>
              <a:ext uri="{FF2B5EF4-FFF2-40B4-BE49-F238E27FC236}">
                <a16:creationId xmlns:a16="http://schemas.microsoft.com/office/drawing/2014/main" id="{51954C58-7CAE-46F8-B3CC-6FC6B76BE91B}"/>
              </a:ext>
            </a:extLst>
          </p:cNvPr>
          <p:cNvSpPr>
            <a:spLocks noGrp="1"/>
          </p:cNvSpPr>
          <p:nvPr>
            <p:ph type="ctrTitle" idx="4294967295"/>
          </p:nvPr>
        </p:nvSpPr>
        <p:spPr>
          <a:xfrm>
            <a:off x="323850" y="2247092"/>
            <a:ext cx="8496300" cy="1685925"/>
          </a:xfrm>
          <a:solidFill>
            <a:schemeClr val="bg1"/>
          </a:solidFill>
        </p:spPr>
        <p:txBody>
          <a:bodyPr>
            <a:noAutofit/>
          </a:bodyPr>
          <a:lstStyle/>
          <a:p>
            <a:pPr algn="ctr"/>
            <a:r>
              <a:rPr kumimoji="1" lang="en-US" altLang="ja-JP" sz="5400" dirty="0"/>
              <a:t>Problem</a:t>
            </a:r>
            <a:r>
              <a:rPr kumimoji="1" lang="ja-JP" altLang="en-US" sz="5400" dirty="0"/>
              <a:t> </a:t>
            </a:r>
            <a:r>
              <a:rPr kumimoji="1" lang="en-US" altLang="ja-JP" sz="5400" dirty="0"/>
              <a:t>E:</a:t>
            </a:r>
            <a:br>
              <a:rPr kumimoji="1" lang="en-US" altLang="ja-JP" sz="5400" dirty="0"/>
            </a:br>
            <a:r>
              <a:rPr kumimoji="1" lang="en-US" altLang="ja-JP" sz="5400" dirty="0"/>
              <a:t>Reordering the</a:t>
            </a:r>
            <a:r>
              <a:rPr lang="ja-JP" altLang="en-US" sz="5400" dirty="0"/>
              <a:t> </a:t>
            </a:r>
            <a:r>
              <a:rPr kumimoji="1" lang="en-US" altLang="ja-JP" sz="5400" dirty="0"/>
              <a:t>Documents</a:t>
            </a:r>
            <a:endParaRPr kumimoji="1" lang="ja-JP" altLang="en-US" sz="5400" dirty="0"/>
          </a:p>
        </p:txBody>
      </p:sp>
    </p:spTree>
    <p:extLst>
      <p:ext uri="{BB962C8B-B14F-4D97-AF65-F5344CB8AC3E}">
        <p14:creationId xmlns:p14="http://schemas.microsoft.com/office/powerpoint/2010/main" val="16389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2.96296E-6 L 0 -0.22014 " pathEditMode="relative" rAng="0" ptsTypes="AA">
                                      <p:cBhvr>
                                        <p:cTn id="6" dur="2000" fill="hold"/>
                                        <p:tgtEl>
                                          <p:spTgt spid="2"/>
                                        </p:tgtEl>
                                        <p:attrNameLst>
                                          <p:attrName>ppt_x</p:attrName>
                                          <p:attrName>ppt_y</p:attrName>
                                        </p:attrNameLst>
                                      </p:cBhvr>
                                      <p:rCtr x="0" y="-11019"/>
                                    </p:animMotion>
                                  </p:childTnLst>
                                </p:cTn>
                              </p:par>
                              <p:par>
                                <p:cTn id="7" presetID="10" presetClass="entr" presetSubtype="0" fill="hold"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a:extLst>
              <a:ext uri="{FF2B5EF4-FFF2-40B4-BE49-F238E27FC236}">
                <a16:creationId xmlns:a16="http://schemas.microsoft.com/office/drawing/2014/main" id="{451E51D6-DBB5-4F05-9494-C1CE526FE342}"/>
              </a:ext>
            </a:extLst>
          </p:cNvPr>
          <p:cNvGrpSpPr/>
          <p:nvPr/>
        </p:nvGrpSpPr>
        <p:grpSpPr>
          <a:xfrm>
            <a:off x="2824857" y="3403165"/>
            <a:ext cx="4001634" cy="300082"/>
            <a:chOff x="3766475" y="3394549"/>
            <a:chExt cx="5335511" cy="400108"/>
          </a:xfrm>
        </p:grpSpPr>
        <p:cxnSp>
          <p:nvCxnSpPr>
            <p:cNvPr id="46" name="直線矢印コネクタ 45">
              <a:extLst>
                <a:ext uri="{FF2B5EF4-FFF2-40B4-BE49-F238E27FC236}">
                  <a16:creationId xmlns:a16="http://schemas.microsoft.com/office/drawing/2014/main" id="{BE4BAE35-127B-425C-BC56-23D7A761B69F}"/>
                </a:ext>
              </a:extLst>
            </p:cNvPr>
            <p:cNvCxnSpPr>
              <a:cxnSpLocks/>
            </p:cNvCxnSpPr>
            <p:nvPr/>
          </p:nvCxnSpPr>
          <p:spPr>
            <a:xfrm>
              <a:off x="3766475" y="3678906"/>
              <a:ext cx="4839052" cy="14325"/>
            </a:xfrm>
            <a:prstGeom prst="straightConnector1">
              <a:avLst/>
            </a:prstGeom>
            <a:ln w="44450">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49" name="テキスト ボックス 48">
              <a:extLst>
                <a:ext uri="{FF2B5EF4-FFF2-40B4-BE49-F238E27FC236}">
                  <a16:creationId xmlns:a16="http://schemas.microsoft.com/office/drawing/2014/main" id="{91C51E9E-8FA3-445C-A3CD-96E12B8EE3D2}"/>
                </a:ext>
              </a:extLst>
            </p:cNvPr>
            <p:cNvSpPr txBox="1"/>
            <p:nvPr/>
          </p:nvSpPr>
          <p:spPr>
            <a:xfrm>
              <a:off x="7729387" y="3394549"/>
              <a:ext cx="1372599" cy="400108"/>
            </a:xfrm>
            <a:prstGeom prst="rect">
              <a:avLst/>
            </a:prstGeom>
            <a:noFill/>
          </p:spPr>
          <p:txBody>
            <a:bodyPr wrap="none" rtlCol="0">
              <a:spAutoFit/>
            </a:bodyPr>
            <a:lstStyle/>
            <a:p>
              <a:r>
                <a:rPr kumimoji="1" lang="en-US" altLang="ja-JP" sz="1350" b="1" i="1" dirty="0">
                  <a:solidFill>
                    <a:srgbClr val="FF0000"/>
                  </a:solidFill>
                </a:rPr>
                <a:t>Height limit</a:t>
              </a:r>
              <a:endParaRPr kumimoji="1" lang="ja-JP" altLang="en-US" sz="1350" b="1" i="1" dirty="0">
                <a:solidFill>
                  <a:srgbClr val="FF0000"/>
                </a:solidFill>
              </a:endParaRPr>
            </a:p>
          </p:txBody>
        </p:sp>
      </p:grpSp>
      <p:sp>
        <p:nvSpPr>
          <p:cNvPr id="2" name="タイトル 1">
            <a:extLst>
              <a:ext uri="{FF2B5EF4-FFF2-40B4-BE49-F238E27FC236}">
                <a16:creationId xmlns:a16="http://schemas.microsoft.com/office/drawing/2014/main" id="{120E5C18-350F-4E59-8AC3-C08A929D0AE2}"/>
              </a:ext>
            </a:extLst>
          </p:cNvPr>
          <p:cNvSpPr>
            <a:spLocks noGrp="1"/>
          </p:cNvSpPr>
          <p:nvPr>
            <p:ph type="title"/>
          </p:nvPr>
        </p:nvSpPr>
        <p:spPr>
          <a:xfrm>
            <a:off x="315884" y="1131094"/>
            <a:ext cx="8512232" cy="638569"/>
          </a:xfrm>
        </p:spPr>
        <p:txBody>
          <a:bodyPr>
            <a:normAutofit fontScale="90000"/>
          </a:bodyPr>
          <a:lstStyle/>
          <a:p>
            <a:r>
              <a:rPr kumimoji="1" lang="en-US" altLang="ja-JP" dirty="0"/>
              <a:t>Reorder documents via two</a:t>
            </a:r>
            <a:r>
              <a:rPr kumimoji="1" lang="ja-JP" altLang="en-US" dirty="0"/>
              <a:t> </a:t>
            </a:r>
            <a:r>
              <a:rPr kumimoji="1" lang="en-US" altLang="ja-JP" dirty="0"/>
              <a:t>extra piles</a:t>
            </a:r>
            <a:endParaRPr kumimoji="1" lang="ja-JP" altLang="en-US" dirty="0"/>
          </a:p>
        </p:txBody>
      </p:sp>
      <p:sp>
        <p:nvSpPr>
          <p:cNvPr id="4" name="正方形/長方形 3">
            <a:extLst>
              <a:ext uri="{FF2B5EF4-FFF2-40B4-BE49-F238E27FC236}">
                <a16:creationId xmlns:a16="http://schemas.microsoft.com/office/drawing/2014/main" id="{FF38F4CF-AE47-4547-B7F4-96B07CAF3993}"/>
              </a:ext>
            </a:extLst>
          </p:cNvPr>
          <p:cNvSpPr/>
          <p:nvPr/>
        </p:nvSpPr>
        <p:spPr>
          <a:xfrm>
            <a:off x="1238881" y="4790920"/>
            <a:ext cx="5044698" cy="24409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四角形: 角を丸くする 4">
            <a:extLst>
              <a:ext uri="{FF2B5EF4-FFF2-40B4-BE49-F238E27FC236}">
                <a16:creationId xmlns:a16="http://schemas.microsoft.com/office/drawing/2014/main" id="{385F6852-40F6-428B-9BF7-6BC782CA530E}"/>
              </a:ext>
            </a:extLst>
          </p:cNvPr>
          <p:cNvSpPr/>
          <p:nvPr/>
        </p:nvSpPr>
        <p:spPr>
          <a:xfrm>
            <a:off x="1677356" y="2452682"/>
            <a:ext cx="81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１</a:t>
            </a:r>
          </a:p>
        </p:txBody>
      </p:sp>
      <p:sp>
        <p:nvSpPr>
          <p:cNvPr id="6" name="四角形: 角を丸くする 5">
            <a:extLst>
              <a:ext uri="{FF2B5EF4-FFF2-40B4-BE49-F238E27FC236}">
                <a16:creationId xmlns:a16="http://schemas.microsoft.com/office/drawing/2014/main" id="{0278F6DB-48EE-4C72-A62C-ECFB2C843E57}"/>
              </a:ext>
            </a:extLst>
          </p:cNvPr>
          <p:cNvSpPr/>
          <p:nvPr/>
        </p:nvSpPr>
        <p:spPr>
          <a:xfrm>
            <a:off x="1609856" y="3627173"/>
            <a:ext cx="94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２</a:t>
            </a:r>
            <a:endParaRPr kumimoji="1" lang="ja-JP" altLang="en-US" sz="2100" b="1" dirty="0">
              <a:solidFill>
                <a:schemeClr val="accent6">
                  <a:lumMod val="75000"/>
                </a:schemeClr>
              </a:solidFill>
            </a:endParaRPr>
          </a:p>
        </p:txBody>
      </p:sp>
      <p:sp>
        <p:nvSpPr>
          <p:cNvPr id="7" name="四角形: 角を丸くする 6">
            <a:extLst>
              <a:ext uri="{FF2B5EF4-FFF2-40B4-BE49-F238E27FC236}">
                <a16:creationId xmlns:a16="http://schemas.microsoft.com/office/drawing/2014/main" id="{02C2523D-CFB5-4EA0-AD8F-F52E619D5584}"/>
              </a:ext>
            </a:extLst>
          </p:cNvPr>
          <p:cNvSpPr/>
          <p:nvPr/>
        </p:nvSpPr>
        <p:spPr>
          <a:xfrm>
            <a:off x="1542356" y="2844179"/>
            <a:ext cx="108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３</a:t>
            </a:r>
          </a:p>
        </p:txBody>
      </p:sp>
      <p:sp>
        <p:nvSpPr>
          <p:cNvPr id="8" name="四角形: 角を丸くする 7">
            <a:extLst>
              <a:ext uri="{FF2B5EF4-FFF2-40B4-BE49-F238E27FC236}">
                <a16:creationId xmlns:a16="http://schemas.microsoft.com/office/drawing/2014/main" id="{5B6D3348-AAC7-44D4-84C0-C6F49D444035}"/>
              </a:ext>
            </a:extLst>
          </p:cNvPr>
          <p:cNvSpPr/>
          <p:nvPr/>
        </p:nvSpPr>
        <p:spPr>
          <a:xfrm>
            <a:off x="1474856" y="3235676"/>
            <a:ext cx="121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４</a:t>
            </a:r>
          </a:p>
        </p:txBody>
      </p:sp>
      <p:sp>
        <p:nvSpPr>
          <p:cNvPr id="9" name="四角形: 角を丸くする 8">
            <a:extLst>
              <a:ext uri="{FF2B5EF4-FFF2-40B4-BE49-F238E27FC236}">
                <a16:creationId xmlns:a16="http://schemas.microsoft.com/office/drawing/2014/main" id="{36B374CE-C8AA-4BC1-9FDF-E8B8825D3DDF}"/>
              </a:ext>
            </a:extLst>
          </p:cNvPr>
          <p:cNvSpPr/>
          <p:nvPr/>
        </p:nvSpPr>
        <p:spPr>
          <a:xfrm>
            <a:off x="1407356" y="4410167"/>
            <a:ext cx="135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５</a:t>
            </a:r>
          </a:p>
        </p:txBody>
      </p:sp>
      <p:sp>
        <p:nvSpPr>
          <p:cNvPr id="10" name="四角形: 角を丸くする 9">
            <a:extLst>
              <a:ext uri="{FF2B5EF4-FFF2-40B4-BE49-F238E27FC236}">
                <a16:creationId xmlns:a16="http://schemas.microsoft.com/office/drawing/2014/main" id="{9F53AD2B-7F80-47C1-B673-1BC3D937E1DB}"/>
              </a:ext>
            </a:extLst>
          </p:cNvPr>
          <p:cNvSpPr/>
          <p:nvPr/>
        </p:nvSpPr>
        <p:spPr>
          <a:xfrm>
            <a:off x="1339856" y="4018670"/>
            <a:ext cx="148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６</a:t>
            </a:r>
          </a:p>
        </p:txBody>
      </p:sp>
      <p:sp>
        <p:nvSpPr>
          <p:cNvPr id="12" name="四角形: 角を丸くする 11">
            <a:extLst>
              <a:ext uri="{FF2B5EF4-FFF2-40B4-BE49-F238E27FC236}">
                <a16:creationId xmlns:a16="http://schemas.microsoft.com/office/drawing/2014/main" id="{E1E6EC92-24C9-4F4F-AAF4-41FE6A62AD14}"/>
              </a:ext>
            </a:extLst>
          </p:cNvPr>
          <p:cNvSpPr/>
          <p:nvPr/>
        </p:nvSpPr>
        <p:spPr>
          <a:xfrm>
            <a:off x="3448510" y="4399423"/>
            <a:ext cx="81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１</a:t>
            </a:r>
          </a:p>
        </p:txBody>
      </p:sp>
      <p:sp>
        <p:nvSpPr>
          <p:cNvPr id="13" name="四角形: 角を丸くする 12">
            <a:extLst>
              <a:ext uri="{FF2B5EF4-FFF2-40B4-BE49-F238E27FC236}">
                <a16:creationId xmlns:a16="http://schemas.microsoft.com/office/drawing/2014/main" id="{E5382F3D-717D-42D5-81E0-D361885474B5}"/>
              </a:ext>
            </a:extLst>
          </p:cNvPr>
          <p:cNvSpPr/>
          <p:nvPr/>
        </p:nvSpPr>
        <p:spPr>
          <a:xfrm>
            <a:off x="4978984" y="4410167"/>
            <a:ext cx="108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３</a:t>
            </a:r>
          </a:p>
        </p:txBody>
      </p:sp>
      <p:sp>
        <p:nvSpPr>
          <p:cNvPr id="14" name="四角形: 角を丸くする 13">
            <a:extLst>
              <a:ext uri="{FF2B5EF4-FFF2-40B4-BE49-F238E27FC236}">
                <a16:creationId xmlns:a16="http://schemas.microsoft.com/office/drawing/2014/main" id="{CACB877A-19C8-487F-B7E3-E88F3E0D9BB7}"/>
              </a:ext>
            </a:extLst>
          </p:cNvPr>
          <p:cNvSpPr/>
          <p:nvPr/>
        </p:nvSpPr>
        <p:spPr>
          <a:xfrm>
            <a:off x="4911484" y="4025386"/>
            <a:ext cx="121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４</a:t>
            </a:r>
          </a:p>
        </p:txBody>
      </p:sp>
      <p:sp>
        <p:nvSpPr>
          <p:cNvPr id="16" name="四角形: 角を丸くする 15">
            <a:extLst>
              <a:ext uri="{FF2B5EF4-FFF2-40B4-BE49-F238E27FC236}">
                <a16:creationId xmlns:a16="http://schemas.microsoft.com/office/drawing/2014/main" id="{B5153F13-8969-473F-BDE5-D09ED726C09E}"/>
              </a:ext>
            </a:extLst>
          </p:cNvPr>
          <p:cNvSpPr/>
          <p:nvPr/>
        </p:nvSpPr>
        <p:spPr>
          <a:xfrm>
            <a:off x="3381010" y="4015984"/>
            <a:ext cx="94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２</a:t>
            </a:r>
            <a:endParaRPr kumimoji="1" lang="ja-JP" altLang="en-US" sz="2100" b="1" dirty="0">
              <a:solidFill>
                <a:schemeClr val="accent6">
                  <a:lumMod val="75000"/>
                </a:schemeClr>
              </a:solidFill>
            </a:endParaRPr>
          </a:p>
        </p:txBody>
      </p:sp>
      <p:sp>
        <p:nvSpPr>
          <p:cNvPr id="17" name="四角形: 角を丸くする 16">
            <a:extLst>
              <a:ext uri="{FF2B5EF4-FFF2-40B4-BE49-F238E27FC236}">
                <a16:creationId xmlns:a16="http://schemas.microsoft.com/office/drawing/2014/main" id="{C8DD3DB6-8C89-46B9-A3C1-DCF387907ADF}"/>
              </a:ext>
            </a:extLst>
          </p:cNvPr>
          <p:cNvSpPr/>
          <p:nvPr/>
        </p:nvSpPr>
        <p:spPr>
          <a:xfrm>
            <a:off x="3111010" y="3632545"/>
            <a:ext cx="148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６</a:t>
            </a:r>
          </a:p>
        </p:txBody>
      </p:sp>
      <p:sp>
        <p:nvSpPr>
          <p:cNvPr id="19" name="四角形: 角を丸くする 18">
            <a:extLst>
              <a:ext uri="{FF2B5EF4-FFF2-40B4-BE49-F238E27FC236}">
                <a16:creationId xmlns:a16="http://schemas.microsoft.com/office/drawing/2014/main" id="{2E2F668D-4C1C-46F9-84A0-43D51A3FC3AE}"/>
              </a:ext>
            </a:extLst>
          </p:cNvPr>
          <p:cNvSpPr/>
          <p:nvPr/>
        </p:nvSpPr>
        <p:spPr>
          <a:xfrm>
            <a:off x="4843984" y="3640604"/>
            <a:ext cx="135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５</a:t>
            </a:r>
          </a:p>
        </p:txBody>
      </p:sp>
      <p:grpSp>
        <p:nvGrpSpPr>
          <p:cNvPr id="44" name="グループ化 43">
            <a:extLst>
              <a:ext uri="{FF2B5EF4-FFF2-40B4-BE49-F238E27FC236}">
                <a16:creationId xmlns:a16="http://schemas.microsoft.com/office/drawing/2014/main" id="{50E76D90-006C-46F8-A771-AEAFF384C39E}"/>
              </a:ext>
            </a:extLst>
          </p:cNvPr>
          <p:cNvGrpSpPr/>
          <p:nvPr/>
        </p:nvGrpSpPr>
        <p:grpSpPr>
          <a:xfrm>
            <a:off x="6886460" y="2619300"/>
            <a:ext cx="1700367" cy="2415719"/>
            <a:chOff x="9181947" y="2349399"/>
            <a:chExt cx="2267156" cy="3220959"/>
          </a:xfrm>
        </p:grpSpPr>
        <p:sp>
          <p:nvSpPr>
            <p:cNvPr id="25" name="正方形/長方形 24">
              <a:extLst>
                <a:ext uri="{FF2B5EF4-FFF2-40B4-BE49-F238E27FC236}">
                  <a16:creationId xmlns:a16="http://schemas.microsoft.com/office/drawing/2014/main" id="{0A806F94-0EC9-42E2-BB7D-926277523157}"/>
                </a:ext>
              </a:extLst>
            </p:cNvPr>
            <p:cNvSpPr/>
            <p:nvPr/>
          </p:nvSpPr>
          <p:spPr>
            <a:xfrm>
              <a:off x="9181947" y="2506483"/>
              <a:ext cx="2267156" cy="306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9" name="正方形/長方形 28">
              <a:extLst>
                <a:ext uri="{FF2B5EF4-FFF2-40B4-BE49-F238E27FC236}">
                  <a16:creationId xmlns:a16="http://schemas.microsoft.com/office/drawing/2014/main" id="{14C2C97F-D05F-4EE7-9101-060C2215CDF7}"/>
                </a:ext>
              </a:extLst>
            </p:cNvPr>
            <p:cNvSpPr/>
            <p:nvPr/>
          </p:nvSpPr>
          <p:spPr>
            <a:xfrm>
              <a:off x="9314005" y="2349399"/>
              <a:ext cx="2003041" cy="306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FF0000"/>
                </a:solidFill>
              </a:endParaRPr>
            </a:p>
          </p:txBody>
        </p:sp>
      </p:grpSp>
      <p:sp>
        <p:nvSpPr>
          <p:cNvPr id="30" name="四角形: 角を丸くする 29">
            <a:extLst>
              <a:ext uri="{FF2B5EF4-FFF2-40B4-BE49-F238E27FC236}">
                <a16:creationId xmlns:a16="http://schemas.microsoft.com/office/drawing/2014/main" id="{936AFD06-D709-4950-8FAD-95964756BB2B}"/>
              </a:ext>
            </a:extLst>
          </p:cNvPr>
          <p:cNvSpPr/>
          <p:nvPr/>
        </p:nvSpPr>
        <p:spPr>
          <a:xfrm>
            <a:off x="7019126" y="4536453"/>
            <a:ext cx="148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６</a:t>
            </a:r>
          </a:p>
        </p:txBody>
      </p:sp>
      <p:sp>
        <p:nvSpPr>
          <p:cNvPr id="33" name="四角形: 角を丸くする 32">
            <a:extLst>
              <a:ext uri="{FF2B5EF4-FFF2-40B4-BE49-F238E27FC236}">
                <a16:creationId xmlns:a16="http://schemas.microsoft.com/office/drawing/2014/main" id="{19B48061-F6DD-4AA3-860B-748383FCF432}"/>
              </a:ext>
            </a:extLst>
          </p:cNvPr>
          <p:cNvSpPr/>
          <p:nvPr/>
        </p:nvSpPr>
        <p:spPr>
          <a:xfrm>
            <a:off x="7081688" y="4155702"/>
            <a:ext cx="135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５</a:t>
            </a:r>
          </a:p>
        </p:txBody>
      </p:sp>
      <p:sp>
        <p:nvSpPr>
          <p:cNvPr id="34" name="四角形: 角を丸くする 33">
            <a:extLst>
              <a:ext uri="{FF2B5EF4-FFF2-40B4-BE49-F238E27FC236}">
                <a16:creationId xmlns:a16="http://schemas.microsoft.com/office/drawing/2014/main" id="{E54B9DDC-D22B-41E7-BEBE-5DB0F905661F}"/>
              </a:ext>
            </a:extLst>
          </p:cNvPr>
          <p:cNvSpPr/>
          <p:nvPr/>
        </p:nvSpPr>
        <p:spPr>
          <a:xfrm>
            <a:off x="7149188" y="3768252"/>
            <a:ext cx="121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４</a:t>
            </a:r>
          </a:p>
        </p:txBody>
      </p:sp>
      <p:sp>
        <p:nvSpPr>
          <p:cNvPr id="38" name="四角形: 角を丸くする 37">
            <a:extLst>
              <a:ext uri="{FF2B5EF4-FFF2-40B4-BE49-F238E27FC236}">
                <a16:creationId xmlns:a16="http://schemas.microsoft.com/office/drawing/2014/main" id="{BE3A603A-190A-43AF-AB1A-CC3614DB5F0F}"/>
              </a:ext>
            </a:extLst>
          </p:cNvPr>
          <p:cNvSpPr/>
          <p:nvPr/>
        </p:nvSpPr>
        <p:spPr>
          <a:xfrm>
            <a:off x="7218018" y="3380802"/>
            <a:ext cx="108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３</a:t>
            </a:r>
          </a:p>
        </p:txBody>
      </p:sp>
      <p:sp>
        <p:nvSpPr>
          <p:cNvPr id="39" name="四角形: 角を丸くする 38">
            <a:extLst>
              <a:ext uri="{FF2B5EF4-FFF2-40B4-BE49-F238E27FC236}">
                <a16:creationId xmlns:a16="http://schemas.microsoft.com/office/drawing/2014/main" id="{22149FB0-3FC5-4AFA-B0BF-7762304E36B9}"/>
              </a:ext>
            </a:extLst>
          </p:cNvPr>
          <p:cNvSpPr/>
          <p:nvPr/>
        </p:nvSpPr>
        <p:spPr>
          <a:xfrm>
            <a:off x="7281551" y="2993352"/>
            <a:ext cx="94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２</a:t>
            </a:r>
            <a:endParaRPr kumimoji="1" lang="ja-JP" altLang="en-US" sz="2100" b="1" dirty="0">
              <a:solidFill>
                <a:schemeClr val="accent6">
                  <a:lumMod val="75000"/>
                </a:schemeClr>
              </a:solidFill>
            </a:endParaRPr>
          </a:p>
        </p:txBody>
      </p:sp>
      <p:sp>
        <p:nvSpPr>
          <p:cNvPr id="41" name="四角形: 角を丸くする 40">
            <a:extLst>
              <a:ext uri="{FF2B5EF4-FFF2-40B4-BE49-F238E27FC236}">
                <a16:creationId xmlns:a16="http://schemas.microsoft.com/office/drawing/2014/main" id="{E7F74EF5-171A-4B61-9B0F-E45FD1A652F9}"/>
              </a:ext>
            </a:extLst>
          </p:cNvPr>
          <p:cNvSpPr/>
          <p:nvPr/>
        </p:nvSpPr>
        <p:spPr>
          <a:xfrm>
            <a:off x="7349051" y="2618211"/>
            <a:ext cx="81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１</a:t>
            </a:r>
          </a:p>
        </p:txBody>
      </p:sp>
      <p:sp>
        <p:nvSpPr>
          <p:cNvPr id="51" name="テキスト ボックス 50">
            <a:extLst>
              <a:ext uri="{FF2B5EF4-FFF2-40B4-BE49-F238E27FC236}">
                <a16:creationId xmlns:a16="http://schemas.microsoft.com/office/drawing/2014/main" id="{31ACB27C-B704-40A1-BCCE-0B29A107A3D9}"/>
              </a:ext>
            </a:extLst>
          </p:cNvPr>
          <p:cNvSpPr txBox="1"/>
          <p:nvPr/>
        </p:nvSpPr>
        <p:spPr>
          <a:xfrm>
            <a:off x="3033875" y="2370105"/>
            <a:ext cx="3296928" cy="646331"/>
          </a:xfrm>
          <a:prstGeom prst="rect">
            <a:avLst/>
          </a:prstGeom>
          <a:noFill/>
        </p:spPr>
        <p:txBody>
          <a:bodyPr wrap="none" rtlCol="0">
            <a:spAutoFit/>
          </a:bodyPr>
          <a:lstStyle/>
          <a:p>
            <a:pPr algn="ctr"/>
            <a:r>
              <a:rPr kumimoji="1" lang="en-US" altLang="ja-JP" dirty="0">
                <a:solidFill>
                  <a:srgbClr val="0070C0"/>
                </a:solidFill>
              </a:rPr>
              <a:t>Documents with larger seq. num.</a:t>
            </a:r>
          </a:p>
          <a:p>
            <a:pPr algn="ctr"/>
            <a:r>
              <a:rPr lang="en-US" altLang="ja-JP" dirty="0">
                <a:solidFill>
                  <a:srgbClr val="0070C0"/>
                </a:solidFill>
              </a:rPr>
              <a:t>should be piled above</a:t>
            </a:r>
            <a:endParaRPr kumimoji="1" lang="ja-JP" altLang="en-US" dirty="0">
              <a:solidFill>
                <a:srgbClr val="0070C0"/>
              </a:solidFill>
            </a:endParaRPr>
          </a:p>
        </p:txBody>
      </p:sp>
      <p:sp>
        <p:nvSpPr>
          <p:cNvPr id="52" name="テキスト ボックス 51">
            <a:extLst>
              <a:ext uri="{FF2B5EF4-FFF2-40B4-BE49-F238E27FC236}">
                <a16:creationId xmlns:a16="http://schemas.microsoft.com/office/drawing/2014/main" id="{5AB383A2-8E25-424D-B167-43196175CE63}"/>
              </a:ext>
            </a:extLst>
          </p:cNvPr>
          <p:cNvSpPr txBox="1"/>
          <p:nvPr/>
        </p:nvSpPr>
        <p:spPr>
          <a:xfrm>
            <a:off x="3280461" y="2909173"/>
            <a:ext cx="2850460" cy="646331"/>
          </a:xfrm>
          <a:prstGeom prst="rect">
            <a:avLst/>
          </a:prstGeom>
          <a:noFill/>
        </p:spPr>
        <p:txBody>
          <a:bodyPr wrap="none" rtlCol="0">
            <a:spAutoFit/>
          </a:bodyPr>
          <a:lstStyle/>
          <a:p>
            <a:pPr algn="ctr"/>
            <a:r>
              <a:rPr lang="en-US" altLang="ja-JP" dirty="0">
                <a:solidFill>
                  <a:srgbClr val="0070C0"/>
                </a:solidFill>
              </a:rPr>
              <a:t>t</a:t>
            </a:r>
            <a:r>
              <a:rPr kumimoji="1" lang="en-US" altLang="ja-JP" dirty="0">
                <a:solidFill>
                  <a:srgbClr val="0070C0"/>
                </a:solidFill>
              </a:rPr>
              <a:t>o allow moving them to the</a:t>
            </a:r>
          </a:p>
          <a:p>
            <a:pPr algn="ctr"/>
            <a:r>
              <a:rPr lang="en-US" altLang="ja-JP" dirty="0">
                <a:solidFill>
                  <a:srgbClr val="0070C0"/>
                </a:solidFill>
              </a:rPr>
              <a:t>document box in order</a:t>
            </a:r>
            <a:endParaRPr kumimoji="1" lang="ja-JP" altLang="en-US" dirty="0">
              <a:solidFill>
                <a:srgbClr val="0070C0"/>
              </a:solidFill>
            </a:endParaRPr>
          </a:p>
        </p:txBody>
      </p:sp>
      <p:grpSp>
        <p:nvGrpSpPr>
          <p:cNvPr id="11" name="グループ化 10">
            <a:extLst>
              <a:ext uri="{FF2B5EF4-FFF2-40B4-BE49-F238E27FC236}">
                <a16:creationId xmlns:a16="http://schemas.microsoft.com/office/drawing/2014/main" id="{CCEBDDFF-2665-443B-B2BE-9385FBB098F7}"/>
              </a:ext>
            </a:extLst>
          </p:cNvPr>
          <p:cNvGrpSpPr/>
          <p:nvPr/>
        </p:nvGrpSpPr>
        <p:grpSpPr>
          <a:xfrm>
            <a:off x="3731259" y="5071281"/>
            <a:ext cx="1909976" cy="618724"/>
            <a:chOff x="4975011" y="5618709"/>
            <a:chExt cx="2546635" cy="824966"/>
          </a:xfrm>
        </p:grpSpPr>
        <p:sp>
          <p:nvSpPr>
            <p:cNvPr id="3" name="矢印: 上 2">
              <a:extLst>
                <a:ext uri="{FF2B5EF4-FFF2-40B4-BE49-F238E27FC236}">
                  <a16:creationId xmlns:a16="http://schemas.microsoft.com/office/drawing/2014/main" id="{7761EA47-5122-4007-B79F-66BDFCAA5C4C}"/>
                </a:ext>
              </a:extLst>
            </p:cNvPr>
            <p:cNvSpPr/>
            <p:nvPr/>
          </p:nvSpPr>
          <p:spPr>
            <a:xfrm>
              <a:off x="4975011" y="5618709"/>
              <a:ext cx="326003" cy="2963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1" name="矢印: 上 30">
              <a:extLst>
                <a:ext uri="{FF2B5EF4-FFF2-40B4-BE49-F238E27FC236}">
                  <a16:creationId xmlns:a16="http://schemas.microsoft.com/office/drawing/2014/main" id="{7F24E5AF-C497-4EB6-9A26-2B97B0D16F3F}"/>
                </a:ext>
              </a:extLst>
            </p:cNvPr>
            <p:cNvSpPr/>
            <p:nvPr/>
          </p:nvSpPr>
          <p:spPr>
            <a:xfrm>
              <a:off x="7195643" y="5618709"/>
              <a:ext cx="326003" cy="2963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2" name="テキスト ボックス 31">
              <a:extLst>
                <a:ext uri="{FF2B5EF4-FFF2-40B4-BE49-F238E27FC236}">
                  <a16:creationId xmlns:a16="http://schemas.microsoft.com/office/drawing/2014/main" id="{5CD83133-471D-4949-80A9-47C7A88F8027}"/>
                </a:ext>
              </a:extLst>
            </p:cNvPr>
            <p:cNvSpPr txBox="1"/>
            <p:nvPr/>
          </p:nvSpPr>
          <p:spPr>
            <a:xfrm>
              <a:off x="5055346" y="5951232"/>
              <a:ext cx="2231723" cy="492443"/>
            </a:xfrm>
            <a:prstGeom prst="rect">
              <a:avLst/>
            </a:prstGeom>
            <a:noFill/>
          </p:spPr>
          <p:txBody>
            <a:bodyPr wrap="none" rtlCol="0">
              <a:spAutoFit/>
            </a:bodyPr>
            <a:lstStyle/>
            <a:p>
              <a:pPr algn="ctr"/>
              <a:r>
                <a:rPr kumimoji="1" lang="en-US" altLang="ja-JP" dirty="0">
                  <a:solidFill>
                    <a:srgbClr val="0070C0"/>
                  </a:solidFill>
                </a:rPr>
                <a:t>Temporary Piles</a:t>
              </a:r>
              <a:endParaRPr kumimoji="1" lang="ja-JP" altLang="en-US" dirty="0">
                <a:solidFill>
                  <a:srgbClr val="0070C0"/>
                </a:solidFill>
              </a:endParaRPr>
            </a:p>
          </p:txBody>
        </p:sp>
      </p:grpSp>
    </p:spTree>
    <p:extLst>
      <p:ext uri="{BB962C8B-B14F-4D97-AF65-F5344CB8AC3E}">
        <p14:creationId xmlns:p14="http://schemas.microsoft.com/office/powerpoint/2010/main" val="301434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anim calcmode="lin" valueType="num">
                                      <p:cBhvr>
                                        <p:cTn id="12" dur="500" fill="hold"/>
                                        <p:tgtEl>
                                          <p:spTgt spid="50"/>
                                        </p:tgtEl>
                                        <p:attrNameLst>
                                          <p:attrName>ppt_x</p:attrName>
                                        </p:attrNameLst>
                                      </p:cBhvr>
                                      <p:tavLst>
                                        <p:tav tm="0">
                                          <p:val>
                                            <p:strVal val="#ppt_x"/>
                                          </p:val>
                                        </p:tav>
                                        <p:tav tm="100000">
                                          <p:val>
                                            <p:strVal val="#ppt_x"/>
                                          </p:val>
                                        </p:tav>
                                      </p:tavLst>
                                    </p:anim>
                                    <p:anim calcmode="lin" valueType="num">
                                      <p:cBhvr>
                                        <p:cTn id="13" dur="5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xit" presetSubtype="0" fill="hold" grpId="0" nodeType="clickEffect">
                                  <p:stCondLst>
                                    <p:cond delay="0"/>
                                  </p:stCondLst>
                                  <p:childTnLst>
                                    <p:animEffect transition="out" filter="fade">
                                      <p:cBhvr>
                                        <p:cTn id="17" dur="1000"/>
                                        <p:tgtEl>
                                          <p:spTgt spid="5"/>
                                        </p:tgtEl>
                                      </p:cBhvr>
                                    </p:animEffect>
                                    <p:anim calcmode="lin" valueType="num">
                                      <p:cBhvr>
                                        <p:cTn id="18" dur="1000"/>
                                        <p:tgtEl>
                                          <p:spTgt spid="5"/>
                                        </p:tgtEl>
                                        <p:attrNameLst>
                                          <p:attrName>ppt_x</p:attrName>
                                        </p:attrNameLst>
                                      </p:cBhvr>
                                      <p:tavLst>
                                        <p:tav tm="0">
                                          <p:val>
                                            <p:strVal val="ppt_x"/>
                                          </p:val>
                                        </p:tav>
                                        <p:tav tm="100000">
                                          <p:val>
                                            <p:strVal val="ppt_x"/>
                                          </p:val>
                                        </p:tav>
                                      </p:tavLst>
                                    </p:anim>
                                    <p:anim calcmode="lin" valueType="num">
                                      <p:cBhvr>
                                        <p:cTn id="19" dur="1000"/>
                                        <p:tgtEl>
                                          <p:spTgt spid="5"/>
                                        </p:tgtEl>
                                        <p:attrNameLst>
                                          <p:attrName>ppt_y</p:attrName>
                                        </p:attrNameLst>
                                      </p:cBhvr>
                                      <p:tavLst>
                                        <p:tav tm="0">
                                          <p:val>
                                            <p:strVal val="ppt_y"/>
                                          </p:val>
                                        </p:tav>
                                        <p:tav tm="100000">
                                          <p:val>
                                            <p:strVal val="ppt_y-.1"/>
                                          </p:val>
                                        </p:tav>
                                      </p:tavLst>
                                    </p:anim>
                                    <p:set>
                                      <p:cBhvr>
                                        <p:cTn id="20" dur="1" fill="hold">
                                          <p:stCondLst>
                                            <p:cond delay="999"/>
                                          </p:stCondLst>
                                        </p:cTn>
                                        <p:tgtEl>
                                          <p:spTgt spid="5"/>
                                        </p:tgtEl>
                                        <p:attrNameLst>
                                          <p:attrName>style.visibility</p:attrName>
                                        </p:attrNameLst>
                                      </p:cBhvr>
                                      <p:to>
                                        <p:strVal val="hidden"/>
                                      </p:to>
                                    </p:set>
                                  </p:childTnLst>
                                </p:cTn>
                              </p:par>
                              <p:par>
                                <p:cTn id="21" presetID="4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xit" presetSubtype="0" fill="hold" grpId="0" nodeType="clickEffect">
                                  <p:stCondLst>
                                    <p:cond delay="0"/>
                                  </p:stCondLst>
                                  <p:childTnLst>
                                    <p:animEffect transition="out" filter="fade">
                                      <p:cBhvr>
                                        <p:cTn id="29" dur="500"/>
                                        <p:tgtEl>
                                          <p:spTgt spid="7"/>
                                        </p:tgtEl>
                                      </p:cBhvr>
                                    </p:animEffect>
                                    <p:anim calcmode="lin" valueType="num">
                                      <p:cBhvr>
                                        <p:cTn id="30" dur="500"/>
                                        <p:tgtEl>
                                          <p:spTgt spid="7"/>
                                        </p:tgtEl>
                                        <p:attrNameLst>
                                          <p:attrName>ppt_x</p:attrName>
                                        </p:attrNameLst>
                                      </p:cBhvr>
                                      <p:tavLst>
                                        <p:tav tm="0">
                                          <p:val>
                                            <p:strVal val="ppt_x"/>
                                          </p:val>
                                        </p:tav>
                                        <p:tav tm="100000">
                                          <p:val>
                                            <p:strVal val="ppt_x"/>
                                          </p:val>
                                        </p:tav>
                                      </p:tavLst>
                                    </p:anim>
                                    <p:anim calcmode="lin" valueType="num">
                                      <p:cBhvr>
                                        <p:cTn id="31" dur="500"/>
                                        <p:tgtEl>
                                          <p:spTgt spid="7"/>
                                        </p:tgtEl>
                                        <p:attrNameLst>
                                          <p:attrName>ppt_y</p:attrName>
                                        </p:attrNameLst>
                                      </p:cBhvr>
                                      <p:tavLst>
                                        <p:tav tm="0">
                                          <p:val>
                                            <p:strVal val="ppt_y"/>
                                          </p:val>
                                        </p:tav>
                                        <p:tav tm="100000">
                                          <p:val>
                                            <p:strVal val="ppt_y-.1"/>
                                          </p:val>
                                        </p:tav>
                                      </p:tavLst>
                                    </p:anim>
                                    <p:set>
                                      <p:cBhvr>
                                        <p:cTn id="32" dur="1" fill="hold">
                                          <p:stCondLst>
                                            <p:cond delay="499"/>
                                          </p:stCondLst>
                                        </p:cTn>
                                        <p:tgtEl>
                                          <p:spTgt spid="7"/>
                                        </p:tgtEl>
                                        <p:attrNameLst>
                                          <p:attrName>style.visibility</p:attrName>
                                        </p:attrNameLst>
                                      </p:cBhvr>
                                      <p:to>
                                        <p:strVal val="hidden"/>
                                      </p:to>
                                    </p:set>
                                  </p:childTnLst>
                                </p:cTn>
                              </p:par>
                              <p:par>
                                <p:cTn id="33" presetID="47"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xit" presetSubtype="0" fill="hold" grpId="0" nodeType="clickEffect">
                                  <p:stCondLst>
                                    <p:cond delay="0"/>
                                  </p:stCondLst>
                                  <p:childTnLst>
                                    <p:animEffect transition="out" filter="fade">
                                      <p:cBhvr>
                                        <p:cTn id="41" dur="500"/>
                                        <p:tgtEl>
                                          <p:spTgt spid="8"/>
                                        </p:tgtEl>
                                      </p:cBhvr>
                                    </p:animEffect>
                                    <p:anim calcmode="lin" valueType="num">
                                      <p:cBhvr>
                                        <p:cTn id="42" dur="500"/>
                                        <p:tgtEl>
                                          <p:spTgt spid="8"/>
                                        </p:tgtEl>
                                        <p:attrNameLst>
                                          <p:attrName>ppt_x</p:attrName>
                                        </p:attrNameLst>
                                      </p:cBhvr>
                                      <p:tavLst>
                                        <p:tav tm="0">
                                          <p:val>
                                            <p:strVal val="ppt_x"/>
                                          </p:val>
                                        </p:tav>
                                        <p:tav tm="100000">
                                          <p:val>
                                            <p:strVal val="ppt_x"/>
                                          </p:val>
                                        </p:tav>
                                      </p:tavLst>
                                    </p:anim>
                                    <p:anim calcmode="lin" valueType="num">
                                      <p:cBhvr>
                                        <p:cTn id="43" dur="500"/>
                                        <p:tgtEl>
                                          <p:spTgt spid="8"/>
                                        </p:tgtEl>
                                        <p:attrNameLst>
                                          <p:attrName>ppt_y</p:attrName>
                                        </p:attrNameLst>
                                      </p:cBhvr>
                                      <p:tavLst>
                                        <p:tav tm="0">
                                          <p:val>
                                            <p:strVal val="ppt_y"/>
                                          </p:val>
                                        </p:tav>
                                        <p:tav tm="100000">
                                          <p:val>
                                            <p:strVal val="ppt_y-.1"/>
                                          </p:val>
                                        </p:tav>
                                      </p:tavLst>
                                    </p:anim>
                                    <p:set>
                                      <p:cBhvr>
                                        <p:cTn id="44" dur="1" fill="hold">
                                          <p:stCondLst>
                                            <p:cond delay="499"/>
                                          </p:stCondLst>
                                        </p:cTn>
                                        <p:tgtEl>
                                          <p:spTgt spid="8"/>
                                        </p:tgtEl>
                                        <p:attrNameLst>
                                          <p:attrName>style.visibility</p:attrName>
                                        </p:attrNameLst>
                                      </p:cBhvr>
                                      <p:to>
                                        <p:strVal val="hidden"/>
                                      </p:to>
                                    </p:set>
                                  </p:childTnLst>
                                </p:cTn>
                              </p:par>
                              <p:par>
                                <p:cTn id="45" presetID="4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strVal val="#ppt_x"/>
                                          </p:val>
                                        </p:tav>
                                        <p:tav tm="100000">
                                          <p:val>
                                            <p:strVal val="#ppt_x"/>
                                          </p:val>
                                        </p:tav>
                                      </p:tavLst>
                                    </p:anim>
                                    <p:anim calcmode="lin" valueType="num">
                                      <p:cBhvr>
                                        <p:cTn id="4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xit" presetSubtype="0" fill="hold" grpId="0" nodeType="clickEffect">
                                  <p:stCondLst>
                                    <p:cond delay="0"/>
                                  </p:stCondLst>
                                  <p:childTnLst>
                                    <p:animEffect transition="out" filter="fade">
                                      <p:cBhvr>
                                        <p:cTn id="53" dur="500"/>
                                        <p:tgtEl>
                                          <p:spTgt spid="6"/>
                                        </p:tgtEl>
                                      </p:cBhvr>
                                    </p:animEffect>
                                    <p:anim calcmode="lin" valueType="num">
                                      <p:cBhvr>
                                        <p:cTn id="54" dur="500"/>
                                        <p:tgtEl>
                                          <p:spTgt spid="6"/>
                                        </p:tgtEl>
                                        <p:attrNameLst>
                                          <p:attrName>ppt_x</p:attrName>
                                        </p:attrNameLst>
                                      </p:cBhvr>
                                      <p:tavLst>
                                        <p:tav tm="0">
                                          <p:val>
                                            <p:strVal val="ppt_x"/>
                                          </p:val>
                                        </p:tav>
                                        <p:tav tm="100000">
                                          <p:val>
                                            <p:strVal val="ppt_x"/>
                                          </p:val>
                                        </p:tav>
                                      </p:tavLst>
                                    </p:anim>
                                    <p:anim calcmode="lin" valueType="num">
                                      <p:cBhvr>
                                        <p:cTn id="55" dur="500"/>
                                        <p:tgtEl>
                                          <p:spTgt spid="6"/>
                                        </p:tgtEl>
                                        <p:attrNameLst>
                                          <p:attrName>ppt_y</p:attrName>
                                        </p:attrNameLst>
                                      </p:cBhvr>
                                      <p:tavLst>
                                        <p:tav tm="0">
                                          <p:val>
                                            <p:strVal val="ppt_y"/>
                                          </p:val>
                                        </p:tav>
                                        <p:tav tm="100000">
                                          <p:val>
                                            <p:strVal val="ppt_y-.1"/>
                                          </p:val>
                                        </p:tav>
                                      </p:tavLst>
                                    </p:anim>
                                    <p:set>
                                      <p:cBhvr>
                                        <p:cTn id="56" dur="1" fill="hold">
                                          <p:stCondLst>
                                            <p:cond delay="499"/>
                                          </p:stCondLst>
                                        </p:cTn>
                                        <p:tgtEl>
                                          <p:spTgt spid="6"/>
                                        </p:tgtEl>
                                        <p:attrNameLst>
                                          <p:attrName>style.visibility</p:attrName>
                                        </p:attrNameLst>
                                      </p:cBhvr>
                                      <p:to>
                                        <p:strVal val="hidden"/>
                                      </p:to>
                                    </p:set>
                                  </p:childTnLst>
                                </p:cTn>
                              </p:par>
                              <p:par>
                                <p:cTn id="57" presetID="47"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anim calcmode="lin" valueType="num">
                                      <p:cBhvr>
                                        <p:cTn id="60" dur="500" fill="hold"/>
                                        <p:tgtEl>
                                          <p:spTgt spid="16"/>
                                        </p:tgtEl>
                                        <p:attrNameLst>
                                          <p:attrName>ppt_x</p:attrName>
                                        </p:attrNameLst>
                                      </p:cBhvr>
                                      <p:tavLst>
                                        <p:tav tm="0">
                                          <p:val>
                                            <p:strVal val="#ppt_x"/>
                                          </p:val>
                                        </p:tav>
                                        <p:tav tm="100000">
                                          <p:val>
                                            <p:strVal val="#ppt_x"/>
                                          </p:val>
                                        </p:tav>
                                      </p:tavLst>
                                    </p:anim>
                                    <p:anim calcmode="lin" valueType="num">
                                      <p:cBhvr>
                                        <p:cTn id="6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xit" presetSubtype="0" fill="hold" grpId="0" nodeType="clickEffect">
                                  <p:stCondLst>
                                    <p:cond delay="0"/>
                                  </p:stCondLst>
                                  <p:childTnLst>
                                    <p:animEffect transition="out" filter="fade">
                                      <p:cBhvr>
                                        <p:cTn id="65" dur="500"/>
                                        <p:tgtEl>
                                          <p:spTgt spid="10"/>
                                        </p:tgtEl>
                                      </p:cBhvr>
                                    </p:animEffect>
                                    <p:anim calcmode="lin" valueType="num">
                                      <p:cBhvr>
                                        <p:cTn id="66" dur="500"/>
                                        <p:tgtEl>
                                          <p:spTgt spid="10"/>
                                        </p:tgtEl>
                                        <p:attrNameLst>
                                          <p:attrName>ppt_x</p:attrName>
                                        </p:attrNameLst>
                                      </p:cBhvr>
                                      <p:tavLst>
                                        <p:tav tm="0">
                                          <p:val>
                                            <p:strVal val="ppt_x"/>
                                          </p:val>
                                        </p:tav>
                                        <p:tav tm="100000">
                                          <p:val>
                                            <p:strVal val="ppt_x"/>
                                          </p:val>
                                        </p:tav>
                                      </p:tavLst>
                                    </p:anim>
                                    <p:anim calcmode="lin" valueType="num">
                                      <p:cBhvr>
                                        <p:cTn id="67" dur="500"/>
                                        <p:tgtEl>
                                          <p:spTgt spid="10"/>
                                        </p:tgtEl>
                                        <p:attrNameLst>
                                          <p:attrName>ppt_y</p:attrName>
                                        </p:attrNameLst>
                                      </p:cBhvr>
                                      <p:tavLst>
                                        <p:tav tm="0">
                                          <p:val>
                                            <p:strVal val="ppt_y"/>
                                          </p:val>
                                        </p:tav>
                                        <p:tav tm="100000">
                                          <p:val>
                                            <p:strVal val="ppt_y-.1"/>
                                          </p:val>
                                        </p:tav>
                                      </p:tavLst>
                                    </p:anim>
                                    <p:set>
                                      <p:cBhvr>
                                        <p:cTn id="68" dur="1" fill="hold">
                                          <p:stCondLst>
                                            <p:cond delay="499"/>
                                          </p:stCondLst>
                                        </p:cTn>
                                        <p:tgtEl>
                                          <p:spTgt spid="10"/>
                                        </p:tgtEl>
                                        <p:attrNameLst>
                                          <p:attrName>style.visibility</p:attrName>
                                        </p:attrNameLst>
                                      </p:cBhvr>
                                      <p:to>
                                        <p:strVal val="hidden"/>
                                      </p:to>
                                    </p:set>
                                  </p:childTnLst>
                                </p:cTn>
                              </p:par>
                              <p:par>
                                <p:cTn id="69" presetID="47"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anim calcmode="lin" valueType="num">
                                      <p:cBhvr>
                                        <p:cTn id="72" dur="500" fill="hold"/>
                                        <p:tgtEl>
                                          <p:spTgt spid="17"/>
                                        </p:tgtEl>
                                        <p:attrNameLst>
                                          <p:attrName>ppt_x</p:attrName>
                                        </p:attrNameLst>
                                      </p:cBhvr>
                                      <p:tavLst>
                                        <p:tav tm="0">
                                          <p:val>
                                            <p:strVal val="#ppt_x"/>
                                          </p:val>
                                        </p:tav>
                                        <p:tav tm="100000">
                                          <p:val>
                                            <p:strVal val="#ppt_x"/>
                                          </p:val>
                                        </p:tav>
                                      </p:tavLst>
                                    </p:anim>
                                    <p:anim calcmode="lin" valueType="num">
                                      <p:cBhvr>
                                        <p:cTn id="7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xit" presetSubtype="0" fill="hold" grpId="0" nodeType="clickEffect">
                                  <p:stCondLst>
                                    <p:cond delay="0"/>
                                  </p:stCondLst>
                                  <p:childTnLst>
                                    <p:animEffect transition="out" filter="fade">
                                      <p:cBhvr>
                                        <p:cTn id="77" dur="500"/>
                                        <p:tgtEl>
                                          <p:spTgt spid="9"/>
                                        </p:tgtEl>
                                      </p:cBhvr>
                                    </p:animEffect>
                                    <p:anim calcmode="lin" valueType="num">
                                      <p:cBhvr>
                                        <p:cTn id="78" dur="500"/>
                                        <p:tgtEl>
                                          <p:spTgt spid="9"/>
                                        </p:tgtEl>
                                        <p:attrNameLst>
                                          <p:attrName>ppt_x</p:attrName>
                                        </p:attrNameLst>
                                      </p:cBhvr>
                                      <p:tavLst>
                                        <p:tav tm="0">
                                          <p:val>
                                            <p:strVal val="ppt_x"/>
                                          </p:val>
                                        </p:tav>
                                        <p:tav tm="100000">
                                          <p:val>
                                            <p:strVal val="ppt_x"/>
                                          </p:val>
                                        </p:tav>
                                      </p:tavLst>
                                    </p:anim>
                                    <p:anim calcmode="lin" valueType="num">
                                      <p:cBhvr>
                                        <p:cTn id="79" dur="500"/>
                                        <p:tgtEl>
                                          <p:spTgt spid="9"/>
                                        </p:tgtEl>
                                        <p:attrNameLst>
                                          <p:attrName>ppt_y</p:attrName>
                                        </p:attrNameLst>
                                      </p:cBhvr>
                                      <p:tavLst>
                                        <p:tav tm="0">
                                          <p:val>
                                            <p:strVal val="ppt_y"/>
                                          </p:val>
                                        </p:tav>
                                        <p:tav tm="100000">
                                          <p:val>
                                            <p:strVal val="ppt_y-.1"/>
                                          </p:val>
                                        </p:tav>
                                      </p:tavLst>
                                    </p:anim>
                                    <p:set>
                                      <p:cBhvr>
                                        <p:cTn id="80" dur="1" fill="hold">
                                          <p:stCondLst>
                                            <p:cond delay="499"/>
                                          </p:stCondLst>
                                        </p:cTn>
                                        <p:tgtEl>
                                          <p:spTgt spid="9"/>
                                        </p:tgtEl>
                                        <p:attrNameLst>
                                          <p:attrName>style.visibility</p:attrName>
                                        </p:attrNameLst>
                                      </p:cBhvr>
                                      <p:to>
                                        <p:strVal val="hidden"/>
                                      </p:to>
                                    </p:set>
                                  </p:childTnLst>
                                </p:cTn>
                              </p:par>
                              <p:par>
                                <p:cTn id="81" presetID="47"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anim calcmode="lin" valueType="num">
                                      <p:cBhvr>
                                        <p:cTn id="84" dur="500" fill="hold"/>
                                        <p:tgtEl>
                                          <p:spTgt spid="19"/>
                                        </p:tgtEl>
                                        <p:attrNameLst>
                                          <p:attrName>ppt_x</p:attrName>
                                        </p:attrNameLst>
                                      </p:cBhvr>
                                      <p:tavLst>
                                        <p:tav tm="0">
                                          <p:val>
                                            <p:strVal val="#ppt_x"/>
                                          </p:val>
                                        </p:tav>
                                        <p:tav tm="100000">
                                          <p:val>
                                            <p:strVal val="#ppt_x"/>
                                          </p:val>
                                        </p:tav>
                                      </p:tavLst>
                                    </p:anim>
                                    <p:anim calcmode="lin" valueType="num">
                                      <p:cBhvr>
                                        <p:cTn id="8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up)">
                                      <p:cBhvr>
                                        <p:cTn id="90" dur="500"/>
                                        <p:tgtEl>
                                          <p:spTgt spid="51"/>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1000" fill="hold"/>
                                        <p:tgtEl>
                                          <p:spTgt spid="44"/>
                                        </p:tgtEl>
                                        <p:attrNameLst>
                                          <p:attrName>ppt_x</p:attrName>
                                        </p:attrNameLst>
                                      </p:cBhvr>
                                      <p:tavLst>
                                        <p:tav tm="0">
                                          <p:val>
                                            <p:strVal val="1+#ppt_w/2"/>
                                          </p:val>
                                        </p:tav>
                                        <p:tav tm="100000">
                                          <p:val>
                                            <p:strVal val="#ppt_x"/>
                                          </p:val>
                                        </p:tav>
                                      </p:tavLst>
                                    </p:anim>
                                    <p:anim calcmode="lin" valueType="num">
                                      <p:cBhvr additive="base">
                                        <p:cTn id="96" dur="1000" fill="hold"/>
                                        <p:tgtEl>
                                          <p:spTgt spid="44"/>
                                        </p:tgtEl>
                                        <p:attrNameLst>
                                          <p:attrName>ppt_y</p:attrName>
                                        </p:attrNameLst>
                                      </p:cBhvr>
                                      <p:tavLst>
                                        <p:tav tm="0">
                                          <p:val>
                                            <p:strVal val="#ppt_y"/>
                                          </p:val>
                                        </p:tav>
                                        <p:tav tm="100000">
                                          <p:val>
                                            <p:strVal val="#ppt_y"/>
                                          </p:val>
                                        </p:tav>
                                      </p:tavLst>
                                    </p:anim>
                                  </p:childTnLst>
                                </p:cTn>
                              </p:par>
                            </p:childTnLst>
                          </p:cTn>
                        </p:par>
                        <p:par>
                          <p:cTn id="97" fill="hold">
                            <p:stCondLst>
                              <p:cond delay="1000"/>
                            </p:stCondLst>
                            <p:childTnLst>
                              <p:par>
                                <p:cTn id="98" presetID="22" presetClass="entr" presetSubtype="1"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up)">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anim calcmode="lin" valueType="num">
                                      <p:cBhvr>
                                        <p:cTn id="106" dur="500" fill="hold"/>
                                        <p:tgtEl>
                                          <p:spTgt spid="30"/>
                                        </p:tgtEl>
                                        <p:attrNameLst>
                                          <p:attrName>ppt_x</p:attrName>
                                        </p:attrNameLst>
                                      </p:cBhvr>
                                      <p:tavLst>
                                        <p:tav tm="0">
                                          <p:val>
                                            <p:strVal val="#ppt_x"/>
                                          </p:val>
                                        </p:tav>
                                        <p:tav tm="100000">
                                          <p:val>
                                            <p:strVal val="#ppt_x"/>
                                          </p:val>
                                        </p:tav>
                                      </p:tavLst>
                                    </p:anim>
                                    <p:anim calcmode="lin" valueType="num">
                                      <p:cBhvr>
                                        <p:cTn id="107" dur="500" fill="hold"/>
                                        <p:tgtEl>
                                          <p:spTgt spid="30"/>
                                        </p:tgtEl>
                                        <p:attrNameLst>
                                          <p:attrName>ppt_y</p:attrName>
                                        </p:attrNameLst>
                                      </p:cBhvr>
                                      <p:tavLst>
                                        <p:tav tm="0">
                                          <p:val>
                                            <p:strVal val="#ppt_y-.1"/>
                                          </p:val>
                                        </p:tav>
                                        <p:tav tm="100000">
                                          <p:val>
                                            <p:strVal val="#ppt_y"/>
                                          </p:val>
                                        </p:tav>
                                      </p:tavLst>
                                    </p:anim>
                                  </p:childTnLst>
                                </p:cTn>
                              </p:par>
                              <p:par>
                                <p:cTn id="108" presetID="47" presetClass="exit" presetSubtype="0" fill="hold" grpId="1" nodeType="withEffect">
                                  <p:stCondLst>
                                    <p:cond delay="0"/>
                                  </p:stCondLst>
                                  <p:childTnLst>
                                    <p:animEffect transition="out" filter="fade">
                                      <p:cBhvr>
                                        <p:cTn id="109" dur="500"/>
                                        <p:tgtEl>
                                          <p:spTgt spid="17"/>
                                        </p:tgtEl>
                                      </p:cBhvr>
                                    </p:animEffect>
                                    <p:anim calcmode="lin" valueType="num">
                                      <p:cBhvr>
                                        <p:cTn id="110" dur="500"/>
                                        <p:tgtEl>
                                          <p:spTgt spid="17"/>
                                        </p:tgtEl>
                                        <p:attrNameLst>
                                          <p:attrName>ppt_x</p:attrName>
                                        </p:attrNameLst>
                                      </p:cBhvr>
                                      <p:tavLst>
                                        <p:tav tm="0">
                                          <p:val>
                                            <p:strVal val="ppt_x"/>
                                          </p:val>
                                        </p:tav>
                                        <p:tav tm="100000">
                                          <p:val>
                                            <p:strVal val="ppt_x"/>
                                          </p:val>
                                        </p:tav>
                                      </p:tavLst>
                                    </p:anim>
                                    <p:anim calcmode="lin" valueType="num">
                                      <p:cBhvr>
                                        <p:cTn id="111" dur="500"/>
                                        <p:tgtEl>
                                          <p:spTgt spid="17"/>
                                        </p:tgtEl>
                                        <p:attrNameLst>
                                          <p:attrName>ppt_y</p:attrName>
                                        </p:attrNameLst>
                                      </p:cBhvr>
                                      <p:tavLst>
                                        <p:tav tm="0">
                                          <p:val>
                                            <p:strVal val="ppt_y"/>
                                          </p:val>
                                        </p:tav>
                                        <p:tav tm="100000">
                                          <p:val>
                                            <p:strVal val="ppt_y-.1"/>
                                          </p:val>
                                        </p:tav>
                                      </p:tavLst>
                                    </p:anim>
                                    <p:set>
                                      <p:cBhvr>
                                        <p:cTn id="112" dur="1" fill="hold">
                                          <p:stCondLst>
                                            <p:cond delay="499"/>
                                          </p:stCondLst>
                                        </p:cTn>
                                        <p:tgtEl>
                                          <p:spTgt spid="17"/>
                                        </p:tgtEl>
                                        <p:attrNameLst>
                                          <p:attrName>style.visibility</p:attrName>
                                        </p:attrNameLst>
                                      </p:cBhvr>
                                      <p:to>
                                        <p:strVal val="hidden"/>
                                      </p:to>
                                    </p:set>
                                  </p:childTnLst>
                                </p:cTn>
                              </p:par>
                            </p:childTnLst>
                          </p:cTn>
                        </p:par>
                        <p:par>
                          <p:cTn id="113" fill="hold">
                            <p:stCondLst>
                              <p:cond delay="500"/>
                            </p:stCondLst>
                            <p:childTnLst>
                              <p:par>
                                <p:cTn id="114" presetID="47" presetClass="entr" presetSubtype="0"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anim calcmode="lin" valueType="num">
                                      <p:cBhvr>
                                        <p:cTn id="117" dur="500" fill="hold"/>
                                        <p:tgtEl>
                                          <p:spTgt spid="33"/>
                                        </p:tgtEl>
                                        <p:attrNameLst>
                                          <p:attrName>ppt_x</p:attrName>
                                        </p:attrNameLst>
                                      </p:cBhvr>
                                      <p:tavLst>
                                        <p:tav tm="0">
                                          <p:val>
                                            <p:strVal val="#ppt_x"/>
                                          </p:val>
                                        </p:tav>
                                        <p:tav tm="100000">
                                          <p:val>
                                            <p:strVal val="#ppt_x"/>
                                          </p:val>
                                        </p:tav>
                                      </p:tavLst>
                                    </p:anim>
                                    <p:anim calcmode="lin" valueType="num">
                                      <p:cBhvr>
                                        <p:cTn id="118" dur="500" fill="hold"/>
                                        <p:tgtEl>
                                          <p:spTgt spid="33"/>
                                        </p:tgtEl>
                                        <p:attrNameLst>
                                          <p:attrName>ppt_y</p:attrName>
                                        </p:attrNameLst>
                                      </p:cBhvr>
                                      <p:tavLst>
                                        <p:tav tm="0">
                                          <p:val>
                                            <p:strVal val="#ppt_y-.1"/>
                                          </p:val>
                                        </p:tav>
                                        <p:tav tm="100000">
                                          <p:val>
                                            <p:strVal val="#ppt_y"/>
                                          </p:val>
                                        </p:tav>
                                      </p:tavLst>
                                    </p:anim>
                                  </p:childTnLst>
                                </p:cTn>
                              </p:par>
                              <p:par>
                                <p:cTn id="119" presetID="47" presetClass="exit" presetSubtype="0" fill="hold" grpId="1" nodeType="withEffect">
                                  <p:stCondLst>
                                    <p:cond delay="0"/>
                                  </p:stCondLst>
                                  <p:childTnLst>
                                    <p:animEffect transition="out" filter="fade">
                                      <p:cBhvr>
                                        <p:cTn id="120" dur="500"/>
                                        <p:tgtEl>
                                          <p:spTgt spid="19"/>
                                        </p:tgtEl>
                                      </p:cBhvr>
                                    </p:animEffect>
                                    <p:anim calcmode="lin" valueType="num">
                                      <p:cBhvr>
                                        <p:cTn id="121" dur="500"/>
                                        <p:tgtEl>
                                          <p:spTgt spid="19"/>
                                        </p:tgtEl>
                                        <p:attrNameLst>
                                          <p:attrName>ppt_x</p:attrName>
                                        </p:attrNameLst>
                                      </p:cBhvr>
                                      <p:tavLst>
                                        <p:tav tm="0">
                                          <p:val>
                                            <p:strVal val="ppt_x"/>
                                          </p:val>
                                        </p:tav>
                                        <p:tav tm="100000">
                                          <p:val>
                                            <p:strVal val="ppt_x"/>
                                          </p:val>
                                        </p:tav>
                                      </p:tavLst>
                                    </p:anim>
                                    <p:anim calcmode="lin" valueType="num">
                                      <p:cBhvr>
                                        <p:cTn id="122" dur="500"/>
                                        <p:tgtEl>
                                          <p:spTgt spid="19"/>
                                        </p:tgtEl>
                                        <p:attrNameLst>
                                          <p:attrName>ppt_y</p:attrName>
                                        </p:attrNameLst>
                                      </p:cBhvr>
                                      <p:tavLst>
                                        <p:tav tm="0">
                                          <p:val>
                                            <p:strVal val="ppt_y"/>
                                          </p:val>
                                        </p:tav>
                                        <p:tav tm="100000">
                                          <p:val>
                                            <p:strVal val="ppt_y-.1"/>
                                          </p:val>
                                        </p:tav>
                                      </p:tavLst>
                                    </p:anim>
                                    <p:set>
                                      <p:cBhvr>
                                        <p:cTn id="123" dur="1" fill="hold">
                                          <p:stCondLst>
                                            <p:cond delay="499"/>
                                          </p:stCondLst>
                                        </p:cTn>
                                        <p:tgtEl>
                                          <p:spTgt spid="19"/>
                                        </p:tgtEl>
                                        <p:attrNameLst>
                                          <p:attrName>style.visibility</p:attrName>
                                        </p:attrNameLst>
                                      </p:cBhvr>
                                      <p:to>
                                        <p:strVal val="hidden"/>
                                      </p:to>
                                    </p:set>
                                  </p:childTnLst>
                                </p:cTn>
                              </p:par>
                            </p:childTnLst>
                          </p:cTn>
                        </p:par>
                        <p:par>
                          <p:cTn id="124" fill="hold">
                            <p:stCondLst>
                              <p:cond delay="1000"/>
                            </p:stCondLst>
                            <p:childTnLst>
                              <p:par>
                                <p:cTn id="125" presetID="47"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anim calcmode="lin" valueType="num">
                                      <p:cBhvr>
                                        <p:cTn id="128" dur="500" fill="hold"/>
                                        <p:tgtEl>
                                          <p:spTgt spid="34"/>
                                        </p:tgtEl>
                                        <p:attrNameLst>
                                          <p:attrName>ppt_x</p:attrName>
                                        </p:attrNameLst>
                                      </p:cBhvr>
                                      <p:tavLst>
                                        <p:tav tm="0">
                                          <p:val>
                                            <p:strVal val="#ppt_x"/>
                                          </p:val>
                                        </p:tav>
                                        <p:tav tm="100000">
                                          <p:val>
                                            <p:strVal val="#ppt_x"/>
                                          </p:val>
                                        </p:tav>
                                      </p:tavLst>
                                    </p:anim>
                                    <p:anim calcmode="lin" valueType="num">
                                      <p:cBhvr>
                                        <p:cTn id="129" dur="500" fill="hold"/>
                                        <p:tgtEl>
                                          <p:spTgt spid="34"/>
                                        </p:tgtEl>
                                        <p:attrNameLst>
                                          <p:attrName>ppt_y</p:attrName>
                                        </p:attrNameLst>
                                      </p:cBhvr>
                                      <p:tavLst>
                                        <p:tav tm="0">
                                          <p:val>
                                            <p:strVal val="#ppt_y-.1"/>
                                          </p:val>
                                        </p:tav>
                                        <p:tav tm="100000">
                                          <p:val>
                                            <p:strVal val="#ppt_y"/>
                                          </p:val>
                                        </p:tav>
                                      </p:tavLst>
                                    </p:anim>
                                  </p:childTnLst>
                                </p:cTn>
                              </p:par>
                              <p:par>
                                <p:cTn id="130" presetID="47" presetClass="exit" presetSubtype="0" fill="hold" grpId="1" nodeType="withEffect">
                                  <p:stCondLst>
                                    <p:cond delay="0"/>
                                  </p:stCondLst>
                                  <p:childTnLst>
                                    <p:animEffect transition="out" filter="fade">
                                      <p:cBhvr>
                                        <p:cTn id="131" dur="500"/>
                                        <p:tgtEl>
                                          <p:spTgt spid="14"/>
                                        </p:tgtEl>
                                      </p:cBhvr>
                                    </p:animEffect>
                                    <p:anim calcmode="lin" valueType="num">
                                      <p:cBhvr>
                                        <p:cTn id="132" dur="500"/>
                                        <p:tgtEl>
                                          <p:spTgt spid="14"/>
                                        </p:tgtEl>
                                        <p:attrNameLst>
                                          <p:attrName>ppt_x</p:attrName>
                                        </p:attrNameLst>
                                      </p:cBhvr>
                                      <p:tavLst>
                                        <p:tav tm="0">
                                          <p:val>
                                            <p:strVal val="ppt_x"/>
                                          </p:val>
                                        </p:tav>
                                        <p:tav tm="100000">
                                          <p:val>
                                            <p:strVal val="ppt_x"/>
                                          </p:val>
                                        </p:tav>
                                      </p:tavLst>
                                    </p:anim>
                                    <p:anim calcmode="lin" valueType="num">
                                      <p:cBhvr>
                                        <p:cTn id="133" dur="500"/>
                                        <p:tgtEl>
                                          <p:spTgt spid="14"/>
                                        </p:tgtEl>
                                        <p:attrNameLst>
                                          <p:attrName>ppt_y</p:attrName>
                                        </p:attrNameLst>
                                      </p:cBhvr>
                                      <p:tavLst>
                                        <p:tav tm="0">
                                          <p:val>
                                            <p:strVal val="ppt_y"/>
                                          </p:val>
                                        </p:tav>
                                        <p:tav tm="100000">
                                          <p:val>
                                            <p:strVal val="ppt_y-.1"/>
                                          </p:val>
                                        </p:tav>
                                      </p:tavLst>
                                    </p:anim>
                                    <p:set>
                                      <p:cBhvr>
                                        <p:cTn id="134" dur="1" fill="hold">
                                          <p:stCondLst>
                                            <p:cond delay="499"/>
                                          </p:stCondLst>
                                        </p:cTn>
                                        <p:tgtEl>
                                          <p:spTgt spid="14"/>
                                        </p:tgtEl>
                                        <p:attrNameLst>
                                          <p:attrName>style.visibility</p:attrName>
                                        </p:attrNameLst>
                                      </p:cBhvr>
                                      <p:to>
                                        <p:strVal val="hidden"/>
                                      </p:to>
                                    </p:set>
                                  </p:childTnLst>
                                </p:cTn>
                              </p:par>
                            </p:childTnLst>
                          </p:cTn>
                        </p:par>
                        <p:par>
                          <p:cTn id="135" fill="hold">
                            <p:stCondLst>
                              <p:cond delay="1500"/>
                            </p:stCondLst>
                            <p:childTnLst>
                              <p:par>
                                <p:cTn id="136" presetID="47" presetClass="entr" presetSubtype="0" fill="hold" grpId="0"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fade">
                                      <p:cBhvr>
                                        <p:cTn id="138" dur="500"/>
                                        <p:tgtEl>
                                          <p:spTgt spid="38"/>
                                        </p:tgtEl>
                                      </p:cBhvr>
                                    </p:animEffect>
                                    <p:anim calcmode="lin" valueType="num">
                                      <p:cBhvr>
                                        <p:cTn id="139" dur="500" fill="hold"/>
                                        <p:tgtEl>
                                          <p:spTgt spid="38"/>
                                        </p:tgtEl>
                                        <p:attrNameLst>
                                          <p:attrName>ppt_x</p:attrName>
                                        </p:attrNameLst>
                                      </p:cBhvr>
                                      <p:tavLst>
                                        <p:tav tm="0">
                                          <p:val>
                                            <p:strVal val="#ppt_x"/>
                                          </p:val>
                                        </p:tav>
                                        <p:tav tm="100000">
                                          <p:val>
                                            <p:strVal val="#ppt_x"/>
                                          </p:val>
                                        </p:tav>
                                      </p:tavLst>
                                    </p:anim>
                                    <p:anim calcmode="lin" valueType="num">
                                      <p:cBhvr>
                                        <p:cTn id="140" dur="500" fill="hold"/>
                                        <p:tgtEl>
                                          <p:spTgt spid="38"/>
                                        </p:tgtEl>
                                        <p:attrNameLst>
                                          <p:attrName>ppt_y</p:attrName>
                                        </p:attrNameLst>
                                      </p:cBhvr>
                                      <p:tavLst>
                                        <p:tav tm="0">
                                          <p:val>
                                            <p:strVal val="#ppt_y-.1"/>
                                          </p:val>
                                        </p:tav>
                                        <p:tav tm="100000">
                                          <p:val>
                                            <p:strVal val="#ppt_y"/>
                                          </p:val>
                                        </p:tav>
                                      </p:tavLst>
                                    </p:anim>
                                  </p:childTnLst>
                                </p:cTn>
                              </p:par>
                              <p:par>
                                <p:cTn id="141" presetID="47" presetClass="exit" presetSubtype="0" fill="hold" grpId="1" nodeType="withEffect">
                                  <p:stCondLst>
                                    <p:cond delay="0"/>
                                  </p:stCondLst>
                                  <p:childTnLst>
                                    <p:animEffect transition="out" filter="fade">
                                      <p:cBhvr>
                                        <p:cTn id="142" dur="500"/>
                                        <p:tgtEl>
                                          <p:spTgt spid="13"/>
                                        </p:tgtEl>
                                      </p:cBhvr>
                                    </p:animEffect>
                                    <p:anim calcmode="lin" valueType="num">
                                      <p:cBhvr>
                                        <p:cTn id="143" dur="500"/>
                                        <p:tgtEl>
                                          <p:spTgt spid="13"/>
                                        </p:tgtEl>
                                        <p:attrNameLst>
                                          <p:attrName>ppt_x</p:attrName>
                                        </p:attrNameLst>
                                      </p:cBhvr>
                                      <p:tavLst>
                                        <p:tav tm="0">
                                          <p:val>
                                            <p:strVal val="ppt_x"/>
                                          </p:val>
                                        </p:tav>
                                        <p:tav tm="100000">
                                          <p:val>
                                            <p:strVal val="ppt_x"/>
                                          </p:val>
                                        </p:tav>
                                      </p:tavLst>
                                    </p:anim>
                                    <p:anim calcmode="lin" valueType="num">
                                      <p:cBhvr>
                                        <p:cTn id="144" dur="500"/>
                                        <p:tgtEl>
                                          <p:spTgt spid="13"/>
                                        </p:tgtEl>
                                        <p:attrNameLst>
                                          <p:attrName>ppt_y</p:attrName>
                                        </p:attrNameLst>
                                      </p:cBhvr>
                                      <p:tavLst>
                                        <p:tav tm="0">
                                          <p:val>
                                            <p:strVal val="ppt_y"/>
                                          </p:val>
                                        </p:tav>
                                        <p:tav tm="100000">
                                          <p:val>
                                            <p:strVal val="ppt_y-.1"/>
                                          </p:val>
                                        </p:tav>
                                      </p:tavLst>
                                    </p:anim>
                                    <p:set>
                                      <p:cBhvr>
                                        <p:cTn id="145" dur="1" fill="hold">
                                          <p:stCondLst>
                                            <p:cond delay="499"/>
                                          </p:stCondLst>
                                        </p:cTn>
                                        <p:tgtEl>
                                          <p:spTgt spid="13"/>
                                        </p:tgtEl>
                                        <p:attrNameLst>
                                          <p:attrName>style.visibility</p:attrName>
                                        </p:attrNameLst>
                                      </p:cBhvr>
                                      <p:to>
                                        <p:strVal val="hidden"/>
                                      </p:to>
                                    </p:set>
                                  </p:childTnLst>
                                </p:cTn>
                              </p:par>
                            </p:childTnLst>
                          </p:cTn>
                        </p:par>
                        <p:par>
                          <p:cTn id="146" fill="hold">
                            <p:stCondLst>
                              <p:cond delay="2000"/>
                            </p:stCondLst>
                            <p:childTnLst>
                              <p:par>
                                <p:cTn id="147" presetID="47" presetClass="entr" presetSubtype="0" fill="hold" grpId="0" nodeType="after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fade">
                                      <p:cBhvr>
                                        <p:cTn id="149" dur="500"/>
                                        <p:tgtEl>
                                          <p:spTgt spid="39"/>
                                        </p:tgtEl>
                                      </p:cBhvr>
                                    </p:animEffect>
                                    <p:anim calcmode="lin" valueType="num">
                                      <p:cBhvr>
                                        <p:cTn id="150" dur="500" fill="hold"/>
                                        <p:tgtEl>
                                          <p:spTgt spid="39"/>
                                        </p:tgtEl>
                                        <p:attrNameLst>
                                          <p:attrName>ppt_x</p:attrName>
                                        </p:attrNameLst>
                                      </p:cBhvr>
                                      <p:tavLst>
                                        <p:tav tm="0">
                                          <p:val>
                                            <p:strVal val="#ppt_x"/>
                                          </p:val>
                                        </p:tav>
                                        <p:tav tm="100000">
                                          <p:val>
                                            <p:strVal val="#ppt_x"/>
                                          </p:val>
                                        </p:tav>
                                      </p:tavLst>
                                    </p:anim>
                                    <p:anim calcmode="lin" valueType="num">
                                      <p:cBhvr>
                                        <p:cTn id="151" dur="500" fill="hold"/>
                                        <p:tgtEl>
                                          <p:spTgt spid="39"/>
                                        </p:tgtEl>
                                        <p:attrNameLst>
                                          <p:attrName>ppt_y</p:attrName>
                                        </p:attrNameLst>
                                      </p:cBhvr>
                                      <p:tavLst>
                                        <p:tav tm="0">
                                          <p:val>
                                            <p:strVal val="#ppt_y-.1"/>
                                          </p:val>
                                        </p:tav>
                                        <p:tav tm="100000">
                                          <p:val>
                                            <p:strVal val="#ppt_y"/>
                                          </p:val>
                                        </p:tav>
                                      </p:tavLst>
                                    </p:anim>
                                  </p:childTnLst>
                                </p:cTn>
                              </p:par>
                              <p:par>
                                <p:cTn id="152" presetID="47" presetClass="exit" presetSubtype="0" fill="hold" grpId="1" nodeType="withEffect">
                                  <p:stCondLst>
                                    <p:cond delay="0"/>
                                  </p:stCondLst>
                                  <p:childTnLst>
                                    <p:animEffect transition="out" filter="fade">
                                      <p:cBhvr>
                                        <p:cTn id="153" dur="500"/>
                                        <p:tgtEl>
                                          <p:spTgt spid="16"/>
                                        </p:tgtEl>
                                      </p:cBhvr>
                                    </p:animEffect>
                                    <p:anim calcmode="lin" valueType="num">
                                      <p:cBhvr>
                                        <p:cTn id="154" dur="500"/>
                                        <p:tgtEl>
                                          <p:spTgt spid="16"/>
                                        </p:tgtEl>
                                        <p:attrNameLst>
                                          <p:attrName>ppt_x</p:attrName>
                                        </p:attrNameLst>
                                      </p:cBhvr>
                                      <p:tavLst>
                                        <p:tav tm="0">
                                          <p:val>
                                            <p:strVal val="ppt_x"/>
                                          </p:val>
                                        </p:tav>
                                        <p:tav tm="100000">
                                          <p:val>
                                            <p:strVal val="ppt_x"/>
                                          </p:val>
                                        </p:tav>
                                      </p:tavLst>
                                    </p:anim>
                                    <p:anim calcmode="lin" valueType="num">
                                      <p:cBhvr>
                                        <p:cTn id="155" dur="500"/>
                                        <p:tgtEl>
                                          <p:spTgt spid="16"/>
                                        </p:tgtEl>
                                        <p:attrNameLst>
                                          <p:attrName>ppt_y</p:attrName>
                                        </p:attrNameLst>
                                      </p:cBhvr>
                                      <p:tavLst>
                                        <p:tav tm="0">
                                          <p:val>
                                            <p:strVal val="ppt_y"/>
                                          </p:val>
                                        </p:tav>
                                        <p:tav tm="100000">
                                          <p:val>
                                            <p:strVal val="ppt_y-.1"/>
                                          </p:val>
                                        </p:tav>
                                      </p:tavLst>
                                    </p:anim>
                                    <p:set>
                                      <p:cBhvr>
                                        <p:cTn id="156" dur="1" fill="hold">
                                          <p:stCondLst>
                                            <p:cond delay="499"/>
                                          </p:stCondLst>
                                        </p:cTn>
                                        <p:tgtEl>
                                          <p:spTgt spid="16"/>
                                        </p:tgtEl>
                                        <p:attrNameLst>
                                          <p:attrName>style.visibility</p:attrName>
                                        </p:attrNameLst>
                                      </p:cBhvr>
                                      <p:to>
                                        <p:strVal val="hidden"/>
                                      </p:to>
                                    </p:set>
                                  </p:childTnLst>
                                </p:cTn>
                              </p:par>
                            </p:childTnLst>
                          </p:cTn>
                        </p:par>
                        <p:par>
                          <p:cTn id="157" fill="hold">
                            <p:stCondLst>
                              <p:cond delay="2500"/>
                            </p:stCondLst>
                            <p:childTnLst>
                              <p:par>
                                <p:cTn id="158" presetID="47" presetClass="entr" presetSubtype="0" fill="hold" grpId="0" nodeType="after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fade">
                                      <p:cBhvr>
                                        <p:cTn id="160" dur="500"/>
                                        <p:tgtEl>
                                          <p:spTgt spid="41"/>
                                        </p:tgtEl>
                                      </p:cBhvr>
                                    </p:animEffect>
                                    <p:anim calcmode="lin" valueType="num">
                                      <p:cBhvr>
                                        <p:cTn id="161" dur="500" fill="hold"/>
                                        <p:tgtEl>
                                          <p:spTgt spid="41"/>
                                        </p:tgtEl>
                                        <p:attrNameLst>
                                          <p:attrName>ppt_x</p:attrName>
                                        </p:attrNameLst>
                                      </p:cBhvr>
                                      <p:tavLst>
                                        <p:tav tm="0">
                                          <p:val>
                                            <p:strVal val="#ppt_x"/>
                                          </p:val>
                                        </p:tav>
                                        <p:tav tm="100000">
                                          <p:val>
                                            <p:strVal val="#ppt_x"/>
                                          </p:val>
                                        </p:tav>
                                      </p:tavLst>
                                    </p:anim>
                                    <p:anim calcmode="lin" valueType="num">
                                      <p:cBhvr>
                                        <p:cTn id="162" dur="500" fill="hold"/>
                                        <p:tgtEl>
                                          <p:spTgt spid="41"/>
                                        </p:tgtEl>
                                        <p:attrNameLst>
                                          <p:attrName>ppt_y</p:attrName>
                                        </p:attrNameLst>
                                      </p:cBhvr>
                                      <p:tavLst>
                                        <p:tav tm="0">
                                          <p:val>
                                            <p:strVal val="#ppt_y-.1"/>
                                          </p:val>
                                        </p:tav>
                                        <p:tav tm="100000">
                                          <p:val>
                                            <p:strVal val="#ppt_y"/>
                                          </p:val>
                                        </p:tav>
                                      </p:tavLst>
                                    </p:anim>
                                  </p:childTnLst>
                                </p:cTn>
                              </p:par>
                              <p:par>
                                <p:cTn id="163" presetID="47" presetClass="exit" presetSubtype="0" fill="hold" grpId="1" nodeType="withEffect">
                                  <p:stCondLst>
                                    <p:cond delay="0"/>
                                  </p:stCondLst>
                                  <p:childTnLst>
                                    <p:animEffect transition="out" filter="fade">
                                      <p:cBhvr>
                                        <p:cTn id="164" dur="500"/>
                                        <p:tgtEl>
                                          <p:spTgt spid="12"/>
                                        </p:tgtEl>
                                      </p:cBhvr>
                                    </p:animEffect>
                                    <p:anim calcmode="lin" valueType="num">
                                      <p:cBhvr>
                                        <p:cTn id="165" dur="500"/>
                                        <p:tgtEl>
                                          <p:spTgt spid="12"/>
                                        </p:tgtEl>
                                        <p:attrNameLst>
                                          <p:attrName>ppt_x</p:attrName>
                                        </p:attrNameLst>
                                      </p:cBhvr>
                                      <p:tavLst>
                                        <p:tav tm="0">
                                          <p:val>
                                            <p:strVal val="ppt_x"/>
                                          </p:val>
                                        </p:tav>
                                        <p:tav tm="100000">
                                          <p:val>
                                            <p:strVal val="ppt_x"/>
                                          </p:val>
                                        </p:tav>
                                      </p:tavLst>
                                    </p:anim>
                                    <p:anim calcmode="lin" valueType="num">
                                      <p:cBhvr>
                                        <p:cTn id="166" dur="500"/>
                                        <p:tgtEl>
                                          <p:spTgt spid="12"/>
                                        </p:tgtEl>
                                        <p:attrNameLst>
                                          <p:attrName>ppt_y</p:attrName>
                                        </p:attrNameLst>
                                      </p:cBhvr>
                                      <p:tavLst>
                                        <p:tav tm="0">
                                          <p:val>
                                            <p:strVal val="ppt_y"/>
                                          </p:val>
                                        </p:tav>
                                        <p:tav tm="100000">
                                          <p:val>
                                            <p:strVal val="ppt_y-.1"/>
                                          </p:val>
                                        </p:tav>
                                      </p:tavLst>
                                    </p:anim>
                                    <p:set>
                                      <p:cBhvr>
                                        <p:cTn id="16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9" grpId="0" animBg="1"/>
      <p:bldP spid="19" grpId="1" animBg="1"/>
      <p:bldP spid="30" grpId="0" animBg="1"/>
      <p:bldP spid="33" grpId="0" animBg="1"/>
      <p:bldP spid="34" grpId="0" animBg="1"/>
      <p:bldP spid="38" grpId="0" animBg="1"/>
      <p:bldP spid="39" grpId="0" animBg="1"/>
      <p:bldP spid="41" grpId="0" animBg="1"/>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F7D0658-12AF-4B6C-B51B-9A7F24F08D22}"/>
              </a:ext>
            </a:extLst>
          </p:cNvPr>
          <p:cNvSpPr>
            <a:spLocks noGrp="1"/>
          </p:cNvSpPr>
          <p:nvPr>
            <p:ph idx="1"/>
          </p:nvPr>
        </p:nvSpPr>
        <p:spPr>
          <a:xfrm>
            <a:off x="628650" y="631767"/>
            <a:ext cx="7886700" cy="3497485"/>
          </a:xfrm>
        </p:spPr>
        <p:txBody>
          <a:bodyPr>
            <a:noAutofit/>
          </a:bodyPr>
          <a:lstStyle/>
          <a:p>
            <a:pPr marL="0" indent="0">
              <a:buNone/>
            </a:pPr>
            <a:r>
              <a:rPr kumimoji="1" lang="en-US" altLang="ja-JP" sz="2400" dirty="0"/>
              <a:t>The</a:t>
            </a:r>
            <a:r>
              <a:rPr kumimoji="1" lang="ja-JP" altLang="en-US" sz="2400" dirty="0"/>
              <a:t> </a:t>
            </a:r>
            <a:r>
              <a:rPr kumimoji="1" lang="en-US" altLang="ja-JP" sz="2400" dirty="0"/>
              <a:t>document with the largest seq# </a:t>
            </a:r>
            <a:r>
              <a:rPr lang="en-US" altLang="ja-JP" sz="2400" dirty="0"/>
              <a:t>moved so far (M) must be</a:t>
            </a:r>
            <a:r>
              <a:rPr kumimoji="1" lang="en-US" altLang="ja-JP" sz="2400" dirty="0"/>
              <a:t> on top for the temporary piles to be properly ordered</a:t>
            </a:r>
          </a:p>
          <a:p>
            <a:pPr marL="357188" indent="-357188">
              <a:buFont typeface="Wingdings" panose="05000000000000000000" pitchFamily="2" charset="2"/>
              <a:buChar char="l"/>
            </a:pPr>
            <a:r>
              <a:rPr lang="en-US" altLang="ja-JP" sz="2400" dirty="0"/>
              <a:t>If the next document to move has # less than M, the document should not be placed upon M.  No choice here.</a:t>
            </a:r>
          </a:p>
          <a:p>
            <a:pPr marL="357188" indent="-357188">
              <a:buFont typeface="Wingdings" panose="05000000000000000000" pitchFamily="2" charset="2"/>
              <a:buChar char="l"/>
            </a:pPr>
            <a:r>
              <a:rPr lang="en-US" altLang="ja-JP" sz="2400" dirty="0"/>
              <a:t>If the next document to move has # larger than M, the document can be moved to either of the temp. piles.</a:t>
            </a:r>
          </a:p>
          <a:p>
            <a:pPr marL="0" indent="0">
              <a:buNone/>
            </a:pPr>
            <a:r>
              <a:rPr lang="en-US" altLang="ja-JP" sz="2400" dirty="0"/>
              <a:t>The height limit should be respected in both cases.</a:t>
            </a:r>
          </a:p>
          <a:p>
            <a:endParaRPr kumimoji="1" lang="ja-JP" altLang="en-US" sz="2400" dirty="0"/>
          </a:p>
        </p:txBody>
      </p:sp>
      <p:sp>
        <p:nvSpPr>
          <p:cNvPr id="5" name="正方形/長方形 4">
            <a:extLst>
              <a:ext uri="{FF2B5EF4-FFF2-40B4-BE49-F238E27FC236}">
                <a16:creationId xmlns:a16="http://schemas.microsoft.com/office/drawing/2014/main" id="{3D56F1B3-8D9A-4F33-B520-16125689381A}"/>
              </a:ext>
            </a:extLst>
          </p:cNvPr>
          <p:cNvSpPr/>
          <p:nvPr/>
        </p:nvSpPr>
        <p:spPr>
          <a:xfrm>
            <a:off x="1836190" y="5299740"/>
            <a:ext cx="5044698" cy="24409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四角形: 角を丸くする 6">
            <a:extLst>
              <a:ext uri="{FF2B5EF4-FFF2-40B4-BE49-F238E27FC236}">
                <a16:creationId xmlns:a16="http://schemas.microsoft.com/office/drawing/2014/main" id="{7F519C27-FB67-4043-92DA-D954CF846820}"/>
              </a:ext>
            </a:extLst>
          </p:cNvPr>
          <p:cNvSpPr/>
          <p:nvPr/>
        </p:nvSpPr>
        <p:spPr>
          <a:xfrm>
            <a:off x="2240915" y="4135993"/>
            <a:ext cx="94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２</a:t>
            </a:r>
            <a:endParaRPr kumimoji="1" lang="ja-JP" altLang="en-US" sz="2100" b="1" dirty="0">
              <a:solidFill>
                <a:schemeClr val="accent6">
                  <a:lumMod val="75000"/>
                </a:schemeClr>
              </a:solidFill>
            </a:endParaRPr>
          </a:p>
        </p:txBody>
      </p:sp>
      <p:sp>
        <p:nvSpPr>
          <p:cNvPr id="10" name="四角形: 角を丸くする 9">
            <a:extLst>
              <a:ext uri="{FF2B5EF4-FFF2-40B4-BE49-F238E27FC236}">
                <a16:creationId xmlns:a16="http://schemas.microsoft.com/office/drawing/2014/main" id="{1F21727B-6A91-422C-86C5-4922CC50CF4F}"/>
              </a:ext>
            </a:extLst>
          </p:cNvPr>
          <p:cNvSpPr/>
          <p:nvPr/>
        </p:nvSpPr>
        <p:spPr>
          <a:xfrm>
            <a:off x="1970915" y="4918987"/>
            <a:ext cx="148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６</a:t>
            </a:r>
          </a:p>
        </p:txBody>
      </p:sp>
      <p:sp>
        <p:nvSpPr>
          <p:cNvPr id="11" name="四角形: 角を丸くする 10">
            <a:extLst>
              <a:ext uri="{FF2B5EF4-FFF2-40B4-BE49-F238E27FC236}">
                <a16:creationId xmlns:a16="http://schemas.microsoft.com/office/drawing/2014/main" id="{70377065-9F99-425A-A7CE-CD9EEAC66E98}"/>
              </a:ext>
            </a:extLst>
          </p:cNvPr>
          <p:cNvSpPr/>
          <p:nvPr/>
        </p:nvSpPr>
        <p:spPr>
          <a:xfrm>
            <a:off x="2038415" y="4527490"/>
            <a:ext cx="135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５</a:t>
            </a:r>
            <a:endParaRPr lang="en-US" altLang="ja-JP" sz="2100" b="1" dirty="0">
              <a:solidFill>
                <a:schemeClr val="accent6">
                  <a:lumMod val="75000"/>
                </a:schemeClr>
              </a:solidFill>
            </a:endParaRPr>
          </a:p>
        </p:txBody>
      </p:sp>
      <p:sp>
        <p:nvSpPr>
          <p:cNvPr id="12" name="四角形: 角を丸くする 11">
            <a:extLst>
              <a:ext uri="{FF2B5EF4-FFF2-40B4-BE49-F238E27FC236}">
                <a16:creationId xmlns:a16="http://schemas.microsoft.com/office/drawing/2014/main" id="{33C6AA53-A81B-4F28-8EBC-B7B165625C27}"/>
              </a:ext>
            </a:extLst>
          </p:cNvPr>
          <p:cNvSpPr/>
          <p:nvPr/>
        </p:nvSpPr>
        <p:spPr>
          <a:xfrm>
            <a:off x="3978319" y="4908242"/>
            <a:ext cx="81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１</a:t>
            </a:r>
          </a:p>
        </p:txBody>
      </p:sp>
      <p:sp>
        <p:nvSpPr>
          <p:cNvPr id="13" name="四角形: 角を丸くする 12">
            <a:extLst>
              <a:ext uri="{FF2B5EF4-FFF2-40B4-BE49-F238E27FC236}">
                <a16:creationId xmlns:a16="http://schemas.microsoft.com/office/drawing/2014/main" id="{57BA03F7-98C9-492E-B4EB-6E80279D1A06}"/>
              </a:ext>
            </a:extLst>
          </p:cNvPr>
          <p:cNvSpPr/>
          <p:nvPr/>
        </p:nvSpPr>
        <p:spPr>
          <a:xfrm>
            <a:off x="5600494" y="4918987"/>
            <a:ext cx="108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３</a:t>
            </a:r>
          </a:p>
        </p:txBody>
      </p:sp>
      <p:sp>
        <p:nvSpPr>
          <p:cNvPr id="14" name="四角形: 角を丸くする 13">
            <a:extLst>
              <a:ext uri="{FF2B5EF4-FFF2-40B4-BE49-F238E27FC236}">
                <a16:creationId xmlns:a16="http://schemas.microsoft.com/office/drawing/2014/main" id="{271B05B8-0E3E-4221-8052-C7368F3FAEEF}"/>
              </a:ext>
            </a:extLst>
          </p:cNvPr>
          <p:cNvSpPr/>
          <p:nvPr/>
        </p:nvSpPr>
        <p:spPr>
          <a:xfrm>
            <a:off x="5532994" y="4534205"/>
            <a:ext cx="121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４</a:t>
            </a:r>
          </a:p>
        </p:txBody>
      </p:sp>
      <p:sp>
        <p:nvSpPr>
          <p:cNvPr id="18" name="四角形: 角を丸くする 17">
            <a:extLst>
              <a:ext uri="{FF2B5EF4-FFF2-40B4-BE49-F238E27FC236}">
                <a16:creationId xmlns:a16="http://schemas.microsoft.com/office/drawing/2014/main" id="{C27C9562-2E24-457E-95A6-C9CBD4EDDC5F}"/>
              </a:ext>
            </a:extLst>
          </p:cNvPr>
          <p:cNvSpPr/>
          <p:nvPr/>
        </p:nvSpPr>
        <p:spPr>
          <a:xfrm>
            <a:off x="5667994" y="4152109"/>
            <a:ext cx="94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２</a:t>
            </a:r>
            <a:endParaRPr kumimoji="1" lang="ja-JP" altLang="en-US" sz="2100" b="1" dirty="0">
              <a:solidFill>
                <a:schemeClr val="accent6">
                  <a:lumMod val="75000"/>
                </a:schemeClr>
              </a:solidFill>
            </a:endParaRPr>
          </a:p>
        </p:txBody>
      </p:sp>
      <p:sp>
        <p:nvSpPr>
          <p:cNvPr id="19" name="四角形: 角を丸くする 18">
            <a:extLst>
              <a:ext uri="{FF2B5EF4-FFF2-40B4-BE49-F238E27FC236}">
                <a16:creationId xmlns:a16="http://schemas.microsoft.com/office/drawing/2014/main" id="{7C32F3F9-D98C-4A44-8C32-2290F1B55D56}"/>
              </a:ext>
            </a:extLst>
          </p:cNvPr>
          <p:cNvSpPr/>
          <p:nvPr/>
        </p:nvSpPr>
        <p:spPr>
          <a:xfrm>
            <a:off x="3910819" y="4523486"/>
            <a:ext cx="94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２</a:t>
            </a:r>
            <a:endParaRPr kumimoji="1" lang="ja-JP" altLang="en-US" sz="2100" b="1" dirty="0">
              <a:solidFill>
                <a:schemeClr val="accent6">
                  <a:lumMod val="75000"/>
                </a:schemeClr>
              </a:solidFill>
            </a:endParaRPr>
          </a:p>
        </p:txBody>
      </p:sp>
      <p:sp>
        <p:nvSpPr>
          <p:cNvPr id="20" name="四角形: 角を丸くする 19">
            <a:extLst>
              <a:ext uri="{FF2B5EF4-FFF2-40B4-BE49-F238E27FC236}">
                <a16:creationId xmlns:a16="http://schemas.microsoft.com/office/drawing/2014/main" id="{0EA63444-4488-43B9-8A06-255B67750517}"/>
              </a:ext>
            </a:extLst>
          </p:cNvPr>
          <p:cNvSpPr/>
          <p:nvPr/>
        </p:nvSpPr>
        <p:spPr>
          <a:xfrm>
            <a:off x="5532994" y="4528833"/>
            <a:ext cx="1215000" cy="380753"/>
          </a:xfrm>
          <a:prstGeom prst="roundRect">
            <a:avLst>
              <a:gd name="adj" fmla="val 4842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４</a:t>
            </a:r>
          </a:p>
        </p:txBody>
      </p:sp>
      <p:sp>
        <p:nvSpPr>
          <p:cNvPr id="21" name="四角形: 角を丸くする 20">
            <a:extLst>
              <a:ext uri="{FF2B5EF4-FFF2-40B4-BE49-F238E27FC236}">
                <a16:creationId xmlns:a16="http://schemas.microsoft.com/office/drawing/2014/main" id="{EC3D234B-EF24-40B5-9B7F-7706FE5148E6}"/>
              </a:ext>
            </a:extLst>
          </p:cNvPr>
          <p:cNvSpPr/>
          <p:nvPr/>
        </p:nvSpPr>
        <p:spPr>
          <a:xfrm>
            <a:off x="3708319" y="4135993"/>
            <a:ext cx="135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５</a:t>
            </a:r>
            <a:endParaRPr kumimoji="1" lang="ja-JP" altLang="en-US" sz="2100" b="1" dirty="0">
              <a:solidFill>
                <a:schemeClr val="accent6">
                  <a:lumMod val="75000"/>
                </a:schemeClr>
              </a:solidFill>
            </a:endParaRPr>
          </a:p>
        </p:txBody>
      </p:sp>
      <p:grpSp>
        <p:nvGrpSpPr>
          <p:cNvPr id="17" name="グループ化 16">
            <a:extLst>
              <a:ext uri="{FF2B5EF4-FFF2-40B4-BE49-F238E27FC236}">
                <a16:creationId xmlns:a16="http://schemas.microsoft.com/office/drawing/2014/main" id="{EEFF62C5-ABF0-480C-AB9E-355B3EA46CDA}"/>
              </a:ext>
            </a:extLst>
          </p:cNvPr>
          <p:cNvGrpSpPr/>
          <p:nvPr/>
        </p:nvGrpSpPr>
        <p:grpSpPr>
          <a:xfrm>
            <a:off x="3585397" y="3900382"/>
            <a:ext cx="4001634" cy="300082"/>
            <a:chOff x="3766475" y="3394549"/>
            <a:chExt cx="5335511" cy="400108"/>
          </a:xfrm>
        </p:grpSpPr>
        <p:cxnSp>
          <p:nvCxnSpPr>
            <p:cNvPr id="24" name="直線矢印コネクタ 23">
              <a:extLst>
                <a:ext uri="{FF2B5EF4-FFF2-40B4-BE49-F238E27FC236}">
                  <a16:creationId xmlns:a16="http://schemas.microsoft.com/office/drawing/2014/main" id="{B7D810D1-AD0C-44B8-9CDF-9F46748A4511}"/>
                </a:ext>
              </a:extLst>
            </p:cNvPr>
            <p:cNvCxnSpPr>
              <a:cxnSpLocks/>
            </p:cNvCxnSpPr>
            <p:nvPr/>
          </p:nvCxnSpPr>
          <p:spPr>
            <a:xfrm>
              <a:off x="3766475" y="3678906"/>
              <a:ext cx="4839052" cy="14325"/>
            </a:xfrm>
            <a:prstGeom prst="straightConnector1">
              <a:avLst/>
            </a:prstGeom>
            <a:ln w="44450">
              <a:solidFill>
                <a:srgbClr val="FF0000"/>
              </a:solidFill>
              <a:prstDash val="dash"/>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5" name="テキスト ボックス 24">
              <a:extLst>
                <a:ext uri="{FF2B5EF4-FFF2-40B4-BE49-F238E27FC236}">
                  <a16:creationId xmlns:a16="http://schemas.microsoft.com/office/drawing/2014/main" id="{C51D98DD-D9F2-41B4-AFBC-E61738A3250D}"/>
                </a:ext>
              </a:extLst>
            </p:cNvPr>
            <p:cNvSpPr txBox="1"/>
            <p:nvPr/>
          </p:nvSpPr>
          <p:spPr>
            <a:xfrm>
              <a:off x="7729387" y="3394549"/>
              <a:ext cx="1372599" cy="400108"/>
            </a:xfrm>
            <a:prstGeom prst="rect">
              <a:avLst/>
            </a:prstGeom>
            <a:noFill/>
          </p:spPr>
          <p:txBody>
            <a:bodyPr wrap="none" rtlCol="0">
              <a:spAutoFit/>
            </a:bodyPr>
            <a:lstStyle/>
            <a:p>
              <a:r>
                <a:rPr kumimoji="1" lang="en-US" altLang="ja-JP" sz="1350" b="1" i="1" dirty="0">
                  <a:solidFill>
                    <a:srgbClr val="FF0000"/>
                  </a:solidFill>
                </a:rPr>
                <a:t>Height limit</a:t>
              </a:r>
              <a:endParaRPr kumimoji="1" lang="ja-JP" altLang="en-US" sz="1350" b="1" i="1" dirty="0">
                <a:solidFill>
                  <a:srgbClr val="FF0000"/>
                </a:solidFill>
              </a:endParaRPr>
            </a:p>
          </p:txBody>
        </p:sp>
      </p:grpSp>
      <p:sp>
        <p:nvSpPr>
          <p:cNvPr id="22" name="四角形: 角を丸くする 21">
            <a:extLst>
              <a:ext uri="{FF2B5EF4-FFF2-40B4-BE49-F238E27FC236}">
                <a16:creationId xmlns:a16="http://schemas.microsoft.com/office/drawing/2014/main" id="{7D48129D-B3A1-4B93-B7EC-45FB4A39CCC2}"/>
              </a:ext>
            </a:extLst>
          </p:cNvPr>
          <p:cNvSpPr/>
          <p:nvPr/>
        </p:nvSpPr>
        <p:spPr>
          <a:xfrm>
            <a:off x="5465494" y="4146737"/>
            <a:ext cx="135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５</a:t>
            </a:r>
            <a:endParaRPr kumimoji="1" lang="ja-JP" altLang="en-US" sz="2100" b="1" dirty="0">
              <a:solidFill>
                <a:schemeClr val="accent6">
                  <a:lumMod val="75000"/>
                </a:schemeClr>
              </a:solidFill>
            </a:endParaRPr>
          </a:p>
        </p:txBody>
      </p:sp>
      <p:sp>
        <p:nvSpPr>
          <p:cNvPr id="23" name="四角形: 角を丸くする 22">
            <a:extLst>
              <a:ext uri="{FF2B5EF4-FFF2-40B4-BE49-F238E27FC236}">
                <a16:creationId xmlns:a16="http://schemas.microsoft.com/office/drawing/2014/main" id="{75C4CFC3-7BC4-42F0-B5FA-8AA36F73BFA1}"/>
              </a:ext>
            </a:extLst>
          </p:cNvPr>
          <p:cNvSpPr/>
          <p:nvPr/>
        </p:nvSpPr>
        <p:spPr>
          <a:xfrm>
            <a:off x="5397994" y="4153596"/>
            <a:ext cx="148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６</a:t>
            </a:r>
          </a:p>
        </p:txBody>
      </p:sp>
    </p:spTree>
    <p:extLst>
      <p:ext uri="{BB962C8B-B14F-4D97-AF65-F5344CB8AC3E}">
        <p14:creationId xmlns:p14="http://schemas.microsoft.com/office/powerpoint/2010/main" val="357730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0" presetClass="exit" presetSubtype="0" fill="hold" grpId="0" nodeType="withEffect">
                                  <p:stCondLst>
                                    <p:cond delay="0"/>
                                  </p:stCondLst>
                                  <p:childTnLst>
                                    <p:animEffect transition="out" filter="fade">
                                      <p:cBhvr>
                                        <p:cTn id="10" dur="1000"/>
                                        <p:tgtEl>
                                          <p:spTgt spid="14"/>
                                        </p:tgtEl>
                                      </p:cBhvr>
                                    </p:animEffect>
                                    <p:set>
                                      <p:cBhvr>
                                        <p:cTn id="11" dur="1" fill="hold">
                                          <p:stCondLst>
                                            <p:cond delay="999"/>
                                          </p:stCondLst>
                                        </p:cTn>
                                        <p:tgtEl>
                                          <p:spTgt spid="1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par>
                                <p:cTn id="21" presetID="1" presetClass="emph" presetSubtype="2" grpId="1" nodeType="withEffect">
                                  <p:stCondLst>
                                    <p:cond delay="0"/>
                                  </p:stCondLst>
                                  <p:childTnLst>
                                    <p:animClr clrSpc="rgb" dir="cw">
                                      <p:cBhvr>
                                        <p:cTn id="22" dur="500" fill="hold"/>
                                        <p:tgtEl>
                                          <p:spTgt spid="7"/>
                                        </p:tgtEl>
                                        <p:attrNameLst>
                                          <p:attrName>fillcolor</p:attrName>
                                        </p:attrNameLst>
                                      </p:cBhvr>
                                      <p:to>
                                        <a:srgbClr val="00FF00"/>
                                      </p:to>
                                    </p:animClr>
                                    <p:set>
                                      <p:cBhvr>
                                        <p:cTn id="23" dur="500" fill="hold"/>
                                        <p:tgtEl>
                                          <p:spTgt spid="7"/>
                                        </p:tgtEl>
                                        <p:attrNameLst>
                                          <p:attrName>fill.type</p:attrName>
                                        </p:attrNameLst>
                                      </p:cBhvr>
                                      <p:to>
                                        <p:strVal val="solid"/>
                                      </p:to>
                                    </p:set>
                                    <p:set>
                                      <p:cBhvr>
                                        <p:cTn id="24" dur="500" fill="hold"/>
                                        <p:tgtEl>
                                          <p:spTgt spid="7"/>
                                        </p:tgtEl>
                                        <p:attrNameLst>
                                          <p:attrName>fill.on</p:attrName>
                                        </p:attrNameLst>
                                      </p:cBhvr>
                                      <p:to>
                                        <p:strVal val="true"/>
                                      </p:to>
                                    </p:set>
                                  </p:childTnLst>
                                </p:cTn>
                              </p:par>
                              <p:par>
                                <p:cTn id="25" presetID="47" presetClass="exit" presetSubtype="0" fill="hold" grpId="0" nodeType="with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par>
                                <p:cTn id="30" presetID="47" presetClass="entr" presetSubtype="0" fill="hold" grpId="2"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7" presetClass="emph" presetSubtype="0" repeatCount="indefinite" fill="remove" grpId="1" nodeType="afterEffect">
                                  <p:stCondLst>
                                    <p:cond delay="0"/>
                                  </p:stCondLst>
                                  <p:endCondLst>
                                    <p:cond evt="onNext" delay="0">
                                      <p:tgtEl>
                                        <p:sldTgt/>
                                      </p:tgtEl>
                                    </p:cond>
                                  </p:endCondLst>
                                  <p:childTnLst>
                                    <p:animClr clrSpc="rgb" dir="cw">
                                      <p:cBhvr override="childStyle">
                                        <p:cTn id="37" dur="250" autoRev="1" fill="remove"/>
                                        <p:tgtEl>
                                          <p:spTgt spid="18"/>
                                        </p:tgtEl>
                                        <p:attrNameLst>
                                          <p:attrName>style.color</p:attrName>
                                        </p:attrNameLst>
                                      </p:cBhvr>
                                      <p:to>
                                        <a:srgbClr val="FF0000"/>
                                      </p:to>
                                    </p:animClr>
                                    <p:animClr clrSpc="rgb" dir="cw">
                                      <p:cBhvr>
                                        <p:cTn id="38" dur="250" autoRev="1" fill="remove"/>
                                        <p:tgtEl>
                                          <p:spTgt spid="18"/>
                                        </p:tgtEl>
                                        <p:attrNameLst>
                                          <p:attrName>fillcolor</p:attrName>
                                        </p:attrNameLst>
                                      </p:cBhvr>
                                      <p:to>
                                        <a:srgbClr val="FF0000"/>
                                      </p:to>
                                    </p:animClr>
                                    <p:set>
                                      <p:cBhvr>
                                        <p:cTn id="39" dur="250" autoRev="1" fill="remove"/>
                                        <p:tgtEl>
                                          <p:spTgt spid="18"/>
                                        </p:tgtEl>
                                        <p:attrNameLst>
                                          <p:attrName>fill.type</p:attrName>
                                        </p:attrNameLst>
                                      </p:cBhvr>
                                      <p:to>
                                        <p:strVal val="solid"/>
                                      </p:to>
                                    </p:set>
                                    <p:set>
                                      <p:cBhvr>
                                        <p:cTn id="40" dur="250" autoRev="1" fill="remove"/>
                                        <p:tgtEl>
                                          <p:spTgt spid="18"/>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47" presetClass="exit" presetSubtype="0" fill="hold" grpId="0" nodeType="clickEffect">
                                  <p:stCondLst>
                                    <p:cond delay="0"/>
                                  </p:stCondLst>
                                  <p:childTnLst>
                                    <p:animEffect transition="out" filter="fade">
                                      <p:cBhvr>
                                        <p:cTn id="44" dur="1000"/>
                                        <p:tgtEl>
                                          <p:spTgt spid="18"/>
                                        </p:tgtEl>
                                      </p:cBhvr>
                                    </p:animEffect>
                                    <p:anim calcmode="lin" valueType="num">
                                      <p:cBhvr>
                                        <p:cTn id="45" dur="1000"/>
                                        <p:tgtEl>
                                          <p:spTgt spid="18"/>
                                        </p:tgtEl>
                                        <p:attrNameLst>
                                          <p:attrName>ppt_x</p:attrName>
                                        </p:attrNameLst>
                                      </p:cBhvr>
                                      <p:tavLst>
                                        <p:tav tm="0">
                                          <p:val>
                                            <p:strVal val="ppt_x"/>
                                          </p:val>
                                        </p:tav>
                                        <p:tav tm="100000">
                                          <p:val>
                                            <p:strVal val="ppt_x"/>
                                          </p:val>
                                        </p:tav>
                                      </p:tavLst>
                                    </p:anim>
                                    <p:anim calcmode="lin" valueType="num">
                                      <p:cBhvr>
                                        <p:cTn id="46" dur="1000"/>
                                        <p:tgtEl>
                                          <p:spTgt spid="18"/>
                                        </p:tgtEl>
                                        <p:attrNameLst>
                                          <p:attrName>ppt_y</p:attrName>
                                        </p:attrNameLst>
                                      </p:cBhvr>
                                      <p:tavLst>
                                        <p:tav tm="0">
                                          <p:val>
                                            <p:strVal val="ppt_y"/>
                                          </p:val>
                                        </p:tav>
                                        <p:tav tm="100000">
                                          <p:val>
                                            <p:strVal val="ppt_y-.1"/>
                                          </p:val>
                                        </p:tav>
                                      </p:tavLst>
                                    </p:anim>
                                    <p:set>
                                      <p:cBhvr>
                                        <p:cTn id="47" dur="1" fill="hold">
                                          <p:stCondLst>
                                            <p:cond delay="999"/>
                                          </p:stCondLst>
                                        </p:cTn>
                                        <p:tgtEl>
                                          <p:spTgt spid="18"/>
                                        </p:tgtEl>
                                        <p:attrNameLst>
                                          <p:attrName>style.visibility</p:attrName>
                                        </p:attrNameLst>
                                      </p:cBhvr>
                                      <p:to>
                                        <p:strVal val="hidden"/>
                                      </p:to>
                                    </p:set>
                                  </p:childTnLst>
                                </p:cTn>
                              </p:par>
                              <p:par>
                                <p:cTn id="48" presetID="47"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 calcmode="lin" valueType="num">
                                      <p:cBhvr additive="base">
                                        <p:cTn id="5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58" dur="500"/>
                                        <p:tgtEl>
                                          <p:spTgt spid="3">
                                            <p:txEl>
                                              <p:pRg st="2" end="2"/>
                                            </p:txEl>
                                          </p:spTgt>
                                        </p:tgtEl>
                                      </p:cBhvr>
                                    </p:animEffect>
                                  </p:childTnLst>
                                </p:cTn>
                              </p:par>
                            </p:childTnLst>
                          </p:cTn>
                        </p:par>
                        <p:par>
                          <p:cTn id="59" fill="hold">
                            <p:stCondLst>
                              <p:cond delay="500"/>
                            </p:stCondLst>
                            <p:childTnLst>
                              <p:par>
                                <p:cTn id="60" presetID="47" presetClass="exit" presetSubtype="0" fill="hold" grpId="0" nodeType="afterEffect">
                                  <p:stCondLst>
                                    <p:cond delay="0"/>
                                  </p:stCondLst>
                                  <p:childTnLst>
                                    <p:animEffect transition="out" filter="fade">
                                      <p:cBhvr>
                                        <p:cTn id="61" dur="500"/>
                                        <p:tgtEl>
                                          <p:spTgt spid="11"/>
                                        </p:tgtEl>
                                      </p:cBhvr>
                                    </p:animEffect>
                                    <p:anim calcmode="lin" valueType="num">
                                      <p:cBhvr>
                                        <p:cTn id="62" dur="500"/>
                                        <p:tgtEl>
                                          <p:spTgt spid="11"/>
                                        </p:tgtEl>
                                        <p:attrNameLst>
                                          <p:attrName>ppt_x</p:attrName>
                                        </p:attrNameLst>
                                      </p:cBhvr>
                                      <p:tavLst>
                                        <p:tav tm="0">
                                          <p:val>
                                            <p:strVal val="ppt_x"/>
                                          </p:val>
                                        </p:tav>
                                        <p:tav tm="100000">
                                          <p:val>
                                            <p:strVal val="ppt_x"/>
                                          </p:val>
                                        </p:tav>
                                      </p:tavLst>
                                    </p:anim>
                                    <p:anim calcmode="lin" valueType="num">
                                      <p:cBhvr>
                                        <p:cTn id="63" dur="500"/>
                                        <p:tgtEl>
                                          <p:spTgt spid="11"/>
                                        </p:tgtEl>
                                        <p:attrNameLst>
                                          <p:attrName>ppt_y</p:attrName>
                                        </p:attrNameLst>
                                      </p:cBhvr>
                                      <p:tavLst>
                                        <p:tav tm="0">
                                          <p:val>
                                            <p:strVal val="ppt_y"/>
                                          </p:val>
                                        </p:tav>
                                        <p:tav tm="100000">
                                          <p:val>
                                            <p:strVal val="ppt_y-.1"/>
                                          </p:val>
                                        </p:tav>
                                      </p:tavLst>
                                    </p:anim>
                                    <p:set>
                                      <p:cBhvr>
                                        <p:cTn id="64" dur="1" fill="hold">
                                          <p:stCondLst>
                                            <p:cond delay="499"/>
                                          </p:stCondLst>
                                        </p:cTn>
                                        <p:tgtEl>
                                          <p:spTgt spid="11"/>
                                        </p:tgtEl>
                                        <p:attrNameLst>
                                          <p:attrName>style.visibility</p:attrName>
                                        </p:attrNameLst>
                                      </p:cBhvr>
                                      <p:to>
                                        <p:strVal val="hidden"/>
                                      </p:to>
                                    </p:set>
                                  </p:childTnLst>
                                </p:cTn>
                              </p:par>
                              <p:par>
                                <p:cTn id="65" presetID="47"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anim calcmode="lin" valueType="num">
                                      <p:cBhvr>
                                        <p:cTn id="75" dur="500" fill="hold"/>
                                        <p:tgtEl>
                                          <p:spTgt spid="21"/>
                                        </p:tgtEl>
                                        <p:attrNameLst>
                                          <p:attrName>ppt_x</p:attrName>
                                        </p:attrNameLst>
                                      </p:cBhvr>
                                      <p:tavLst>
                                        <p:tav tm="0">
                                          <p:val>
                                            <p:strVal val="#ppt_x"/>
                                          </p:val>
                                        </p:tav>
                                        <p:tav tm="100000">
                                          <p:val>
                                            <p:strVal val="#ppt_x"/>
                                          </p:val>
                                        </p:tav>
                                      </p:tavLst>
                                    </p:anim>
                                    <p:anim calcmode="lin" valueType="num">
                                      <p:cBhvr>
                                        <p:cTn id="76" dur="500" fill="hold"/>
                                        <p:tgtEl>
                                          <p:spTgt spid="21"/>
                                        </p:tgtEl>
                                        <p:attrNameLst>
                                          <p:attrName>ppt_y</p:attrName>
                                        </p:attrNameLst>
                                      </p:cBhvr>
                                      <p:tavLst>
                                        <p:tav tm="0">
                                          <p:val>
                                            <p:strVal val="#ppt_y-.1"/>
                                          </p:val>
                                        </p:tav>
                                        <p:tav tm="100000">
                                          <p:val>
                                            <p:strVal val="#ppt_y"/>
                                          </p:val>
                                        </p:tav>
                                      </p:tavLst>
                                    </p:anim>
                                  </p:childTnLst>
                                </p:cTn>
                              </p:par>
                              <p:par>
                                <p:cTn id="77" presetID="10" presetClass="exit" presetSubtype="0" fill="hold" grpId="1" nodeType="withEffect">
                                  <p:stCondLst>
                                    <p:cond delay="0"/>
                                  </p:stCondLst>
                                  <p:childTnLst>
                                    <p:animEffect transition="out" filter="fade">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3">
                                            <p:txEl>
                                              <p:pRg st="3" end="3"/>
                                            </p:txEl>
                                          </p:spTgt>
                                        </p:tgtEl>
                                        <p:attrNameLst>
                                          <p:attrName>style.visibility</p:attrName>
                                        </p:attrNameLst>
                                      </p:cBhvr>
                                      <p:to>
                                        <p:strVal val="visible"/>
                                      </p:to>
                                    </p:set>
                                    <p:anim calcmode="lin" valueType="num">
                                      <p:cBhvr additive="base">
                                        <p:cTn id="84"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5" dur="500"/>
                                        <p:tgtEl>
                                          <p:spTgt spid="3">
                                            <p:txEl>
                                              <p:pRg st="3" end="3"/>
                                            </p:txEl>
                                          </p:spTgt>
                                        </p:tgtEl>
                                      </p:cBhvr>
                                    </p:animEffect>
                                  </p:childTnLst>
                                </p:cTn>
                              </p:par>
                              <p:par>
                                <p:cTn id="86" presetID="42"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anim calcmode="lin" valueType="num">
                                      <p:cBhvr>
                                        <p:cTn id="89" dur="500" fill="hold"/>
                                        <p:tgtEl>
                                          <p:spTgt spid="17"/>
                                        </p:tgtEl>
                                        <p:attrNameLst>
                                          <p:attrName>ppt_x</p:attrName>
                                        </p:attrNameLst>
                                      </p:cBhvr>
                                      <p:tavLst>
                                        <p:tav tm="0">
                                          <p:val>
                                            <p:strVal val="#ppt_x"/>
                                          </p:val>
                                        </p:tav>
                                        <p:tav tm="100000">
                                          <p:val>
                                            <p:strVal val="#ppt_x"/>
                                          </p:val>
                                        </p:tav>
                                      </p:tavLst>
                                    </p:anim>
                                    <p:anim calcmode="lin" valueType="num">
                                      <p:cBhvr>
                                        <p:cTn id="90"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xit" presetSubtype="0" fill="hold" grpId="0" nodeType="clickEffect">
                                  <p:stCondLst>
                                    <p:cond delay="0"/>
                                  </p:stCondLst>
                                  <p:childTnLst>
                                    <p:animEffect transition="out" filter="fade">
                                      <p:cBhvr>
                                        <p:cTn id="94" dur="1000"/>
                                        <p:tgtEl>
                                          <p:spTgt spid="10"/>
                                        </p:tgtEl>
                                      </p:cBhvr>
                                    </p:animEffect>
                                    <p:anim calcmode="lin" valueType="num">
                                      <p:cBhvr>
                                        <p:cTn id="95" dur="1000"/>
                                        <p:tgtEl>
                                          <p:spTgt spid="10"/>
                                        </p:tgtEl>
                                        <p:attrNameLst>
                                          <p:attrName>ppt_x</p:attrName>
                                        </p:attrNameLst>
                                      </p:cBhvr>
                                      <p:tavLst>
                                        <p:tav tm="0">
                                          <p:val>
                                            <p:strVal val="ppt_x"/>
                                          </p:val>
                                        </p:tav>
                                        <p:tav tm="100000">
                                          <p:val>
                                            <p:strVal val="ppt_x"/>
                                          </p:val>
                                        </p:tav>
                                      </p:tavLst>
                                    </p:anim>
                                    <p:anim calcmode="lin" valueType="num">
                                      <p:cBhvr>
                                        <p:cTn id="96" dur="1000"/>
                                        <p:tgtEl>
                                          <p:spTgt spid="10"/>
                                        </p:tgtEl>
                                        <p:attrNameLst>
                                          <p:attrName>ppt_y</p:attrName>
                                        </p:attrNameLst>
                                      </p:cBhvr>
                                      <p:tavLst>
                                        <p:tav tm="0">
                                          <p:val>
                                            <p:strVal val="ppt_y"/>
                                          </p:val>
                                        </p:tav>
                                        <p:tav tm="100000">
                                          <p:val>
                                            <p:strVal val="ppt_y-.1"/>
                                          </p:val>
                                        </p:tav>
                                      </p:tavLst>
                                    </p:anim>
                                    <p:set>
                                      <p:cBhvr>
                                        <p:cTn id="97" dur="1" fill="hold">
                                          <p:stCondLst>
                                            <p:cond delay="999"/>
                                          </p:stCondLst>
                                        </p:cTn>
                                        <p:tgtEl>
                                          <p:spTgt spid="10"/>
                                        </p:tgtEl>
                                        <p:attrNameLst>
                                          <p:attrName>style.visibility</p:attrName>
                                        </p:attrNameLst>
                                      </p:cBhvr>
                                      <p:to>
                                        <p:strVal val="hidden"/>
                                      </p:to>
                                    </p:set>
                                  </p:childTnLst>
                                </p:cTn>
                              </p:par>
                              <p:par>
                                <p:cTn id="98" presetID="47" presetClass="entr" presetSubtype="0"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1000"/>
                                        <p:tgtEl>
                                          <p:spTgt spid="23"/>
                                        </p:tgtEl>
                                      </p:cBhvr>
                                    </p:animEffect>
                                    <p:anim calcmode="lin" valueType="num">
                                      <p:cBhvr>
                                        <p:cTn id="101" dur="1000" fill="hold"/>
                                        <p:tgtEl>
                                          <p:spTgt spid="23"/>
                                        </p:tgtEl>
                                        <p:attrNameLst>
                                          <p:attrName>ppt_x</p:attrName>
                                        </p:attrNameLst>
                                      </p:cBhvr>
                                      <p:tavLst>
                                        <p:tav tm="0">
                                          <p:val>
                                            <p:strVal val="#ppt_x"/>
                                          </p:val>
                                        </p:tav>
                                        <p:tav tm="100000">
                                          <p:val>
                                            <p:strVal val="#ppt_x"/>
                                          </p:val>
                                        </p:tav>
                                      </p:tavLst>
                                    </p:anim>
                                    <p:anim calcmode="lin" valueType="num">
                                      <p:cBhvr>
                                        <p:cTn id="10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10" grpId="0" animBg="1"/>
      <p:bldP spid="11" grpId="0" animBg="1"/>
      <p:bldP spid="14" grpId="0" animBg="1"/>
      <p:bldP spid="18" grpId="0" animBg="1"/>
      <p:bldP spid="18" grpId="1" animBg="1"/>
      <p:bldP spid="18" grpId="2" animBg="1"/>
      <p:bldP spid="19" grpId="0" animBg="1"/>
      <p:bldP spid="20" grpId="0" animBg="1"/>
      <p:bldP spid="21" grpId="0" animBg="1"/>
      <p:bldP spid="22" grpId="0" animBg="1"/>
      <p:bldP spid="22" grpId="1"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5FE449B-CAB6-4CC1-BDDC-96B33183AD1D}"/>
              </a:ext>
            </a:extLst>
          </p:cNvPr>
          <p:cNvSpPr>
            <a:spLocks noGrp="1"/>
          </p:cNvSpPr>
          <p:nvPr>
            <p:ph idx="1"/>
          </p:nvPr>
        </p:nvSpPr>
        <p:spPr>
          <a:xfrm>
            <a:off x="628650" y="714896"/>
            <a:ext cx="7886700" cy="2560138"/>
          </a:xfrm>
        </p:spPr>
        <p:txBody>
          <a:bodyPr>
            <a:normAutofit/>
          </a:bodyPr>
          <a:lstStyle/>
          <a:p>
            <a:pPr marL="266700" indent="-266700">
              <a:buFont typeface="Wingdings" panose="05000000000000000000" pitchFamily="2" charset="2"/>
              <a:buChar char="l"/>
            </a:pPr>
            <a:r>
              <a:rPr lang="en-US" altLang="ja-JP" sz="2400" dirty="0"/>
              <a:t>If any remaining documents have # less than</a:t>
            </a:r>
            <a:r>
              <a:rPr lang="ja-JP" altLang="en-US" sz="2400" dirty="0"/>
              <a:t> </a:t>
            </a:r>
            <a:r>
              <a:rPr lang="en-US" altLang="ja-JP" sz="2400" dirty="0"/>
              <a:t>both tops of the temporary piles, they can never be handled properly.</a:t>
            </a:r>
          </a:p>
          <a:p>
            <a:pPr marL="266700" indent="-266700">
              <a:buFont typeface="Wingdings" panose="05000000000000000000" pitchFamily="2" charset="2"/>
              <a:buChar char="l"/>
            </a:pPr>
            <a:r>
              <a:rPr lang="en-US" altLang="ja-JP" sz="2400" dirty="0"/>
              <a:t>The min. seq. # below each doc can be computed beforehand with </a:t>
            </a:r>
            <a:r>
              <a:rPr lang="en-US" altLang="ja-JP" sz="2400" i="1" dirty="0">
                <a:latin typeface="Times New Roman" panose="02020603050405020304" pitchFamily="18" charset="0"/>
                <a:cs typeface="Times New Roman" panose="02020603050405020304" pitchFamily="18" charset="0"/>
              </a:rPr>
              <a:t>O</a:t>
            </a:r>
            <a:r>
              <a:rPr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n</a:t>
            </a:r>
            <a:r>
              <a:rPr lang="en-US" altLang="ja-JP" sz="2400" dirty="0">
                <a:latin typeface="Times New Roman" panose="02020603050405020304" pitchFamily="18" charset="0"/>
                <a:cs typeface="Times New Roman" panose="02020603050405020304" pitchFamily="18" charset="0"/>
              </a:rPr>
              <a:t>).</a:t>
            </a:r>
          </a:p>
          <a:p>
            <a:pPr marL="266700" indent="-266700">
              <a:buFont typeface="Wingdings" panose="05000000000000000000" pitchFamily="2" charset="2"/>
              <a:buChar char="l"/>
            </a:pPr>
            <a:r>
              <a:rPr lang="en-US" altLang="ja-JP" sz="2400" dirty="0"/>
              <a:t>With this info,</a:t>
            </a:r>
            <a:r>
              <a:rPr lang="ja-JP" altLang="en-US" sz="2400" dirty="0"/>
              <a:t> </a:t>
            </a:r>
            <a:r>
              <a:rPr lang="en-US" altLang="ja-JP" sz="2400" dirty="0"/>
              <a:t>moves leading to a problem in future can be avoided beforehand.</a:t>
            </a:r>
          </a:p>
          <a:p>
            <a:endParaRPr kumimoji="1" lang="ja-JP" altLang="en-US" dirty="0"/>
          </a:p>
        </p:txBody>
      </p:sp>
      <p:sp>
        <p:nvSpPr>
          <p:cNvPr id="4" name="正方形/長方形 3">
            <a:extLst>
              <a:ext uri="{FF2B5EF4-FFF2-40B4-BE49-F238E27FC236}">
                <a16:creationId xmlns:a16="http://schemas.microsoft.com/office/drawing/2014/main" id="{C2CADE3F-B0EE-4355-BDE4-ED16736BB112}"/>
              </a:ext>
            </a:extLst>
          </p:cNvPr>
          <p:cNvSpPr/>
          <p:nvPr/>
        </p:nvSpPr>
        <p:spPr>
          <a:xfrm>
            <a:off x="2452163" y="5188200"/>
            <a:ext cx="5044698" cy="24409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 name="四角形: 角を丸くする 5">
            <a:extLst>
              <a:ext uri="{FF2B5EF4-FFF2-40B4-BE49-F238E27FC236}">
                <a16:creationId xmlns:a16="http://schemas.microsoft.com/office/drawing/2014/main" id="{3BBDA33B-547A-4FC6-B90A-8AA5F40F7862}"/>
              </a:ext>
            </a:extLst>
          </p:cNvPr>
          <p:cNvSpPr/>
          <p:nvPr/>
        </p:nvSpPr>
        <p:spPr>
          <a:xfrm>
            <a:off x="2831147" y="4422354"/>
            <a:ext cx="94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２</a:t>
            </a:r>
            <a:endParaRPr kumimoji="1" lang="ja-JP" altLang="en-US" sz="2100" b="1" dirty="0">
              <a:solidFill>
                <a:schemeClr val="accent6">
                  <a:lumMod val="75000"/>
                </a:schemeClr>
              </a:solidFill>
            </a:endParaRPr>
          </a:p>
        </p:txBody>
      </p:sp>
      <p:sp>
        <p:nvSpPr>
          <p:cNvPr id="9" name="四角形: 角を丸くする 8">
            <a:extLst>
              <a:ext uri="{FF2B5EF4-FFF2-40B4-BE49-F238E27FC236}">
                <a16:creationId xmlns:a16="http://schemas.microsoft.com/office/drawing/2014/main" id="{6DE49F12-7B89-487E-A106-516A8BC19996}"/>
              </a:ext>
            </a:extLst>
          </p:cNvPr>
          <p:cNvSpPr/>
          <p:nvPr/>
        </p:nvSpPr>
        <p:spPr>
          <a:xfrm>
            <a:off x="2628647" y="4040917"/>
            <a:ext cx="135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５</a:t>
            </a:r>
          </a:p>
        </p:txBody>
      </p:sp>
      <p:sp>
        <p:nvSpPr>
          <p:cNvPr id="10" name="四角形: 角を丸くする 9">
            <a:extLst>
              <a:ext uri="{FF2B5EF4-FFF2-40B4-BE49-F238E27FC236}">
                <a16:creationId xmlns:a16="http://schemas.microsoft.com/office/drawing/2014/main" id="{45B1B203-C0D1-4A45-A79E-EC1A175F9771}"/>
              </a:ext>
            </a:extLst>
          </p:cNvPr>
          <p:cNvSpPr/>
          <p:nvPr/>
        </p:nvSpPr>
        <p:spPr>
          <a:xfrm>
            <a:off x="2561147" y="4803791"/>
            <a:ext cx="148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６</a:t>
            </a:r>
          </a:p>
        </p:txBody>
      </p:sp>
      <p:sp>
        <p:nvSpPr>
          <p:cNvPr id="11" name="四角形: 角を丸くする 10">
            <a:extLst>
              <a:ext uri="{FF2B5EF4-FFF2-40B4-BE49-F238E27FC236}">
                <a16:creationId xmlns:a16="http://schemas.microsoft.com/office/drawing/2014/main" id="{619D5BE5-CE79-423C-86CA-8A7EBBBF0A2D}"/>
              </a:ext>
            </a:extLst>
          </p:cNvPr>
          <p:cNvSpPr/>
          <p:nvPr/>
        </p:nvSpPr>
        <p:spPr>
          <a:xfrm>
            <a:off x="4661792" y="4796703"/>
            <a:ext cx="81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１</a:t>
            </a:r>
          </a:p>
        </p:txBody>
      </p:sp>
      <p:sp>
        <p:nvSpPr>
          <p:cNvPr id="12" name="四角形: 角を丸くする 11">
            <a:extLst>
              <a:ext uri="{FF2B5EF4-FFF2-40B4-BE49-F238E27FC236}">
                <a16:creationId xmlns:a16="http://schemas.microsoft.com/office/drawing/2014/main" id="{F404AB79-E03E-4C24-BEED-6620A3D2E54F}"/>
              </a:ext>
            </a:extLst>
          </p:cNvPr>
          <p:cNvSpPr/>
          <p:nvPr/>
        </p:nvSpPr>
        <p:spPr>
          <a:xfrm>
            <a:off x="4526792" y="4411840"/>
            <a:ext cx="1080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３</a:t>
            </a:r>
          </a:p>
        </p:txBody>
      </p:sp>
      <p:sp>
        <p:nvSpPr>
          <p:cNvPr id="13" name="四角形: 角を丸くする 12">
            <a:extLst>
              <a:ext uri="{FF2B5EF4-FFF2-40B4-BE49-F238E27FC236}">
                <a16:creationId xmlns:a16="http://schemas.microsoft.com/office/drawing/2014/main" id="{4CCFDCF6-F5A0-4D3F-8164-65A65F6C3971}"/>
              </a:ext>
            </a:extLst>
          </p:cNvPr>
          <p:cNvSpPr/>
          <p:nvPr/>
        </p:nvSpPr>
        <p:spPr>
          <a:xfrm>
            <a:off x="2696147" y="3659479"/>
            <a:ext cx="121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４</a:t>
            </a:r>
          </a:p>
        </p:txBody>
      </p:sp>
      <p:sp>
        <p:nvSpPr>
          <p:cNvPr id="19" name="四角形: 角を丸くする 18">
            <a:extLst>
              <a:ext uri="{FF2B5EF4-FFF2-40B4-BE49-F238E27FC236}">
                <a16:creationId xmlns:a16="http://schemas.microsoft.com/office/drawing/2014/main" id="{10382B04-79ED-4EDF-A982-E1804F7E72AC}"/>
              </a:ext>
            </a:extLst>
          </p:cNvPr>
          <p:cNvSpPr/>
          <p:nvPr/>
        </p:nvSpPr>
        <p:spPr>
          <a:xfrm>
            <a:off x="6019938" y="4809397"/>
            <a:ext cx="121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４</a:t>
            </a:r>
          </a:p>
        </p:txBody>
      </p:sp>
      <p:grpSp>
        <p:nvGrpSpPr>
          <p:cNvPr id="2" name="グループ化 1">
            <a:extLst>
              <a:ext uri="{FF2B5EF4-FFF2-40B4-BE49-F238E27FC236}">
                <a16:creationId xmlns:a16="http://schemas.microsoft.com/office/drawing/2014/main" id="{70CC943C-4559-4BA9-906B-F774F61C7F89}"/>
              </a:ext>
            </a:extLst>
          </p:cNvPr>
          <p:cNvGrpSpPr/>
          <p:nvPr/>
        </p:nvGrpSpPr>
        <p:grpSpPr>
          <a:xfrm>
            <a:off x="482340" y="3411764"/>
            <a:ext cx="1485000" cy="2279239"/>
            <a:chOff x="9485644" y="2733848"/>
            <a:chExt cx="1980000" cy="3038985"/>
          </a:xfrm>
        </p:grpSpPr>
        <p:sp>
          <p:nvSpPr>
            <p:cNvPr id="20" name="四角形: 角を丸くする 19">
              <a:extLst>
                <a:ext uri="{FF2B5EF4-FFF2-40B4-BE49-F238E27FC236}">
                  <a16:creationId xmlns:a16="http://schemas.microsoft.com/office/drawing/2014/main" id="{DD36F1EE-5DFB-406F-BA23-B5544FE25F7B}"/>
                </a:ext>
              </a:extLst>
            </p:cNvPr>
            <p:cNvSpPr/>
            <p:nvPr/>
          </p:nvSpPr>
          <p:spPr>
            <a:xfrm>
              <a:off x="9935644" y="2733848"/>
              <a:ext cx="1080000" cy="507670"/>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100" b="1" dirty="0">
                  <a:solidFill>
                    <a:schemeClr val="accent6">
                      <a:lumMod val="75000"/>
                    </a:schemeClr>
                  </a:solidFill>
                </a:rPr>
                <a:t>１</a:t>
              </a:r>
              <a:r>
                <a:rPr kumimoji="1" lang="en-US" altLang="ja-JP" sz="2100" b="1" dirty="0">
                  <a:solidFill>
                    <a:srgbClr val="FF0000"/>
                  </a:solidFill>
                </a:rPr>
                <a:t>(2)</a:t>
              </a:r>
              <a:endParaRPr kumimoji="1" lang="ja-JP" altLang="en-US" sz="2100" b="1" dirty="0">
                <a:solidFill>
                  <a:srgbClr val="FF0000"/>
                </a:solidFill>
              </a:endParaRPr>
            </a:p>
          </p:txBody>
        </p:sp>
        <p:sp>
          <p:nvSpPr>
            <p:cNvPr id="21" name="四角形: 角を丸くする 20">
              <a:extLst>
                <a:ext uri="{FF2B5EF4-FFF2-40B4-BE49-F238E27FC236}">
                  <a16:creationId xmlns:a16="http://schemas.microsoft.com/office/drawing/2014/main" id="{8DB10E70-DA2D-4B79-ADB1-7E32C1CD9D72}"/>
                </a:ext>
              </a:extLst>
            </p:cNvPr>
            <p:cNvSpPr/>
            <p:nvPr/>
          </p:nvSpPr>
          <p:spPr>
            <a:xfrm>
              <a:off x="9845644" y="4791966"/>
              <a:ext cx="1260000" cy="507670"/>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75000"/>
                    </a:schemeClr>
                  </a:solidFill>
                </a:rPr>
                <a:t>２</a:t>
              </a:r>
              <a:r>
                <a:rPr lang="en-US" altLang="ja-JP" sz="2100" b="1" dirty="0">
                  <a:solidFill>
                    <a:srgbClr val="FF0000"/>
                  </a:solidFill>
                </a:rPr>
                <a:t>(6)</a:t>
              </a:r>
              <a:endParaRPr kumimoji="1" lang="ja-JP" altLang="en-US" sz="2100" b="1" dirty="0">
                <a:solidFill>
                  <a:srgbClr val="FF0000"/>
                </a:solidFill>
              </a:endParaRPr>
            </a:p>
          </p:txBody>
        </p:sp>
        <p:sp>
          <p:nvSpPr>
            <p:cNvPr id="22" name="四角形: 角を丸くする 21">
              <a:extLst>
                <a:ext uri="{FF2B5EF4-FFF2-40B4-BE49-F238E27FC236}">
                  <a16:creationId xmlns:a16="http://schemas.microsoft.com/office/drawing/2014/main" id="{AC41894E-8729-4080-B1BE-E63EEC7206BB}"/>
                </a:ext>
              </a:extLst>
            </p:cNvPr>
            <p:cNvSpPr/>
            <p:nvPr/>
          </p:nvSpPr>
          <p:spPr>
            <a:xfrm>
              <a:off x="9755644" y="3255844"/>
              <a:ext cx="1440000" cy="507670"/>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３</a:t>
              </a:r>
              <a:r>
                <a:rPr kumimoji="1" lang="en-US" altLang="ja-JP" sz="2100" b="1" dirty="0">
                  <a:solidFill>
                    <a:srgbClr val="FF0000"/>
                  </a:solidFill>
                </a:rPr>
                <a:t>(2)</a:t>
              </a:r>
              <a:endParaRPr kumimoji="1" lang="ja-JP" altLang="en-US" sz="2100" b="1" dirty="0">
                <a:solidFill>
                  <a:srgbClr val="FF0000"/>
                </a:solidFill>
              </a:endParaRPr>
            </a:p>
          </p:txBody>
        </p:sp>
        <p:sp>
          <p:nvSpPr>
            <p:cNvPr id="23" name="四角形: 角を丸くする 22">
              <a:extLst>
                <a:ext uri="{FF2B5EF4-FFF2-40B4-BE49-F238E27FC236}">
                  <a16:creationId xmlns:a16="http://schemas.microsoft.com/office/drawing/2014/main" id="{FBF7872C-5B7D-4A1B-BCBC-6999EDBF41F8}"/>
                </a:ext>
              </a:extLst>
            </p:cNvPr>
            <p:cNvSpPr/>
            <p:nvPr/>
          </p:nvSpPr>
          <p:spPr>
            <a:xfrm>
              <a:off x="9665644" y="3777840"/>
              <a:ext cx="1620000" cy="507670"/>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４</a:t>
              </a:r>
              <a:r>
                <a:rPr kumimoji="1" lang="en-US" altLang="ja-JP" sz="2100" b="1" dirty="0">
                  <a:solidFill>
                    <a:srgbClr val="FF0000"/>
                  </a:solidFill>
                </a:rPr>
                <a:t>(2)</a:t>
              </a:r>
              <a:endParaRPr kumimoji="1" lang="ja-JP" altLang="en-US" sz="2100" b="1" dirty="0">
                <a:solidFill>
                  <a:srgbClr val="FF0000"/>
                </a:solidFill>
              </a:endParaRPr>
            </a:p>
          </p:txBody>
        </p:sp>
        <p:sp>
          <p:nvSpPr>
            <p:cNvPr id="24" name="四角形: 角を丸くする 23">
              <a:extLst>
                <a:ext uri="{FF2B5EF4-FFF2-40B4-BE49-F238E27FC236}">
                  <a16:creationId xmlns:a16="http://schemas.microsoft.com/office/drawing/2014/main" id="{D18373A5-CA62-491E-BDC7-FC0D00CB8AFD}"/>
                </a:ext>
              </a:extLst>
            </p:cNvPr>
            <p:cNvSpPr/>
            <p:nvPr/>
          </p:nvSpPr>
          <p:spPr>
            <a:xfrm>
              <a:off x="9575644" y="4290461"/>
              <a:ext cx="1800000" cy="507670"/>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５</a:t>
              </a:r>
              <a:r>
                <a:rPr lang="en-US" altLang="ja-JP" sz="2100" b="1" dirty="0">
                  <a:solidFill>
                    <a:srgbClr val="FF0000"/>
                  </a:solidFill>
                </a:rPr>
                <a:t>(2</a:t>
              </a:r>
              <a:r>
                <a:rPr kumimoji="1" lang="en-US" altLang="ja-JP" sz="2100" b="1" dirty="0">
                  <a:solidFill>
                    <a:srgbClr val="FF0000"/>
                  </a:solidFill>
                </a:rPr>
                <a:t>)</a:t>
              </a:r>
              <a:endParaRPr kumimoji="1" lang="ja-JP" altLang="en-US" sz="2100" b="1" dirty="0">
                <a:solidFill>
                  <a:srgbClr val="FF0000"/>
                </a:solidFill>
              </a:endParaRPr>
            </a:p>
          </p:txBody>
        </p:sp>
        <p:sp>
          <p:nvSpPr>
            <p:cNvPr id="25" name="四角形: 角を丸くする 24">
              <a:extLst>
                <a:ext uri="{FF2B5EF4-FFF2-40B4-BE49-F238E27FC236}">
                  <a16:creationId xmlns:a16="http://schemas.microsoft.com/office/drawing/2014/main" id="{4109F536-8923-45C5-BC19-24008E99EA1F}"/>
                </a:ext>
              </a:extLst>
            </p:cNvPr>
            <p:cNvSpPr/>
            <p:nvPr/>
          </p:nvSpPr>
          <p:spPr>
            <a:xfrm>
              <a:off x="9485644" y="5265163"/>
              <a:ext cx="1980000" cy="507670"/>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６</a:t>
              </a:r>
              <a:r>
                <a:rPr lang="en-US" altLang="ja-JP" sz="2100" b="1" dirty="0">
                  <a:solidFill>
                    <a:srgbClr val="FF0000"/>
                  </a:solidFill>
                </a:rPr>
                <a:t>(</a:t>
              </a:r>
              <a:r>
                <a:rPr lang="ja-JP" altLang="en-US" sz="2100" b="1" dirty="0">
                  <a:solidFill>
                    <a:srgbClr val="FF0000"/>
                  </a:solidFill>
                </a:rPr>
                <a:t>∞</a:t>
              </a:r>
              <a:r>
                <a:rPr lang="en-US" altLang="ja-JP" sz="2100" b="1" dirty="0">
                  <a:solidFill>
                    <a:srgbClr val="FF0000"/>
                  </a:solidFill>
                </a:rPr>
                <a:t>)</a:t>
              </a:r>
              <a:endParaRPr kumimoji="1" lang="ja-JP" altLang="en-US" sz="2100" b="1" dirty="0">
                <a:solidFill>
                  <a:srgbClr val="FF0000"/>
                </a:solidFill>
              </a:endParaRPr>
            </a:p>
          </p:txBody>
        </p:sp>
      </p:grpSp>
      <p:sp>
        <p:nvSpPr>
          <p:cNvPr id="18" name="四角形: 角を丸くする 17">
            <a:extLst>
              <a:ext uri="{FF2B5EF4-FFF2-40B4-BE49-F238E27FC236}">
                <a16:creationId xmlns:a16="http://schemas.microsoft.com/office/drawing/2014/main" id="{0656FE26-AE40-4707-86FA-2D93BFAF03F7}"/>
              </a:ext>
            </a:extLst>
          </p:cNvPr>
          <p:cNvSpPr/>
          <p:nvPr/>
        </p:nvSpPr>
        <p:spPr>
          <a:xfrm>
            <a:off x="4459292" y="4040916"/>
            <a:ext cx="1215000" cy="380753"/>
          </a:xfrm>
          <a:prstGeom prst="roundRect">
            <a:avLst>
              <a:gd name="adj" fmla="val 4842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accent6">
                    <a:lumMod val="75000"/>
                  </a:schemeClr>
                </a:solidFill>
              </a:rPr>
              <a:t>４</a:t>
            </a:r>
          </a:p>
        </p:txBody>
      </p:sp>
    </p:spTree>
    <p:extLst>
      <p:ext uri="{BB962C8B-B14F-4D97-AF65-F5344CB8AC3E}">
        <p14:creationId xmlns:p14="http://schemas.microsoft.com/office/powerpoint/2010/main" val="226556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xit" presetSubtype="0" fill="hold" grpId="0" nodeType="clickEffect">
                                  <p:stCondLst>
                                    <p:cond delay="0"/>
                                  </p:stCondLst>
                                  <p:childTnLst>
                                    <p:animEffect transition="out" filter="fade">
                                      <p:cBhvr>
                                        <p:cTn id="12" dur="1000"/>
                                        <p:tgtEl>
                                          <p:spTgt spid="13"/>
                                        </p:tgtEl>
                                      </p:cBhvr>
                                    </p:animEffect>
                                    <p:anim calcmode="lin" valueType="num">
                                      <p:cBhvr>
                                        <p:cTn id="13" dur="1000"/>
                                        <p:tgtEl>
                                          <p:spTgt spid="13"/>
                                        </p:tgtEl>
                                        <p:attrNameLst>
                                          <p:attrName>ppt_x</p:attrName>
                                        </p:attrNameLst>
                                      </p:cBhvr>
                                      <p:tavLst>
                                        <p:tav tm="0">
                                          <p:val>
                                            <p:strVal val="ppt_x"/>
                                          </p:val>
                                        </p:tav>
                                        <p:tav tm="100000">
                                          <p:val>
                                            <p:strVal val="ppt_x"/>
                                          </p:val>
                                        </p:tav>
                                      </p:tavLst>
                                    </p:anim>
                                    <p:anim calcmode="lin" valueType="num">
                                      <p:cBhvr>
                                        <p:cTn id="14" dur="1000"/>
                                        <p:tgtEl>
                                          <p:spTgt spid="13"/>
                                        </p:tgtEl>
                                        <p:attrNameLst>
                                          <p:attrName>ppt_y</p:attrName>
                                        </p:attrNameLst>
                                      </p:cBhvr>
                                      <p:tavLst>
                                        <p:tav tm="0">
                                          <p:val>
                                            <p:strVal val="ppt_y"/>
                                          </p:val>
                                        </p:tav>
                                        <p:tav tm="100000">
                                          <p:val>
                                            <p:strVal val="ppt_y-.1"/>
                                          </p:val>
                                        </p:tav>
                                      </p:tavLst>
                                    </p:anim>
                                    <p:set>
                                      <p:cBhvr>
                                        <p:cTn id="15" dur="1" fill="hold">
                                          <p:stCondLst>
                                            <p:cond delay="999"/>
                                          </p:stCondLst>
                                        </p:cTn>
                                        <p:tgtEl>
                                          <p:spTgt spid="13"/>
                                        </p:tgtEl>
                                        <p:attrNameLst>
                                          <p:attrName>style.visibility</p:attrName>
                                        </p:attrNameLst>
                                      </p:cBhvr>
                                      <p:to>
                                        <p:strVal val="hidden"/>
                                      </p:to>
                                    </p:set>
                                  </p:childTnLst>
                                </p:cTn>
                              </p:par>
                              <p:par>
                                <p:cTn id="16" presetID="47"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7" presetClass="emph" presetSubtype="0" repeatCount="indefinite" fill="remove" grpId="0" nodeType="afterEffect">
                                  <p:stCondLst>
                                    <p:cond delay="0"/>
                                  </p:stCondLst>
                                  <p:endCondLst>
                                    <p:cond evt="onNext" delay="0">
                                      <p:tgtEl>
                                        <p:sldTgt/>
                                      </p:tgtEl>
                                    </p:cond>
                                  </p:endCondLst>
                                  <p:childTnLst>
                                    <p:animClr clrSpc="rgb" dir="cw">
                                      <p:cBhvr override="childStyle">
                                        <p:cTn id="23" dur="250" autoRev="1" fill="remove"/>
                                        <p:tgtEl>
                                          <p:spTgt spid="6"/>
                                        </p:tgtEl>
                                        <p:attrNameLst>
                                          <p:attrName>style.color</p:attrName>
                                        </p:attrNameLst>
                                      </p:cBhvr>
                                      <p:to>
                                        <a:srgbClr val="FF0000"/>
                                      </p:to>
                                    </p:animClr>
                                    <p:animClr clrSpc="rgb" dir="cw">
                                      <p:cBhvr>
                                        <p:cTn id="24" dur="250" autoRev="1" fill="remove"/>
                                        <p:tgtEl>
                                          <p:spTgt spid="6"/>
                                        </p:tgtEl>
                                        <p:attrNameLst>
                                          <p:attrName>fillcolor</p:attrName>
                                        </p:attrNameLst>
                                      </p:cBhvr>
                                      <p:to>
                                        <a:srgbClr val="FF0000"/>
                                      </p:to>
                                    </p:animClr>
                                    <p:set>
                                      <p:cBhvr>
                                        <p:cTn id="25" dur="250" autoRev="1" fill="remove"/>
                                        <p:tgtEl>
                                          <p:spTgt spid="6"/>
                                        </p:tgtEl>
                                        <p:attrNameLst>
                                          <p:attrName>fill.type</p:attrName>
                                        </p:attrNameLst>
                                      </p:cBhvr>
                                      <p:to>
                                        <p:strVal val="solid"/>
                                      </p:to>
                                    </p:set>
                                    <p:set>
                                      <p:cBhvr>
                                        <p:cTn id="26" dur="250" autoRev="1" fill="remove"/>
                                        <p:tgtEl>
                                          <p:spTgt spid="6"/>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additive="base">
                                        <p:cTn id="42"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xit" presetSubtype="0" fill="hold" grpId="1" nodeType="clickEffect">
                                  <p:stCondLst>
                                    <p:cond delay="0"/>
                                  </p:stCondLst>
                                  <p:childTnLst>
                                    <p:animEffect transition="out" filter="fade">
                                      <p:cBhvr>
                                        <p:cTn id="47" dur="1000"/>
                                        <p:tgtEl>
                                          <p:spTgt spid="19"/>
                                        </p:tgtEl>
                                      </p:cBhvr>
                                    </p:animEffect>
                                    <p:anim calcmode="lin" valueType="num">
                                      <p:cBhvr>
                                        <p:cTn id="48" dur="1000"/>
                                        <p:tgtEl>
                                          <p:spTgt spid="19"/>
                                        </p:tgtEl>
                                        <p:attrNameLst>
                                          <p:attrName>ppt_x</p:attrName>
                                        </p:attrNameLst>
                                      </p:cBhvr>
                                      <p:tavLst>
                                        <p:tav tm="0">
                                          <p:val>
                                            <p:strVal val="ppt_x"/>
                                          </p:val>
                                        </p:tav>
                                        <p:tav tm="100000">
                                          <p:val>
                                            <p:strVal val="ppt_x"/>
                                          </p:val>
                                        </p:tav>
                                      </p:tavLst>
                                    </p:anim>
                                    <p:anim calcmode="lin" valueType="num">
                                      <p:cBhvr>
                                        <p:cTn id="49" dur="1000"/>
                                        <p:tgtEl>
                                          <p:spTgt spid="19"/>
                                        </p:tgtEl>
                                        <p:attrNameLst>
                                          <p:attrName>ppt_y</p:attrName>
                                        </p:attrNameLst>
                                      </p:cBhvr>
                                      <p:tavLst>
                                        <p:tav tm="0">
                                          <p:val>
                                            <p:strVal val="ppt_y"/>
                                          </p:val>
                                        </p:tav>
                                        <p:tav tm="100000">
                                          <p:val>
                                            <p:strVal val="ppt_y-.1"/>
                                          </p:val>
                                        </p:tav>
                                      </p:tavLst>
                                    </p:anim>
                                    <p:set>
                                      <p:cBhvr>
                                        <p:cTn id="50" dur="1" fill="hold">
                                          <p:stCondLst>
                                            <p:cond delay="999"/>
                                          </p:stCondLst>
                                        </p:cTn>
                                        <p:tgtEl>
                                          <p:spTgt spid="19"/>
                                        </p:tgtEl>
                                        <p:attrNameLst>
                                          <p:attrName>style.visibility</p:attrName>
                                        </p:attrNameLst>
                                      </p:cBhvr>
                                      <p:to>
                                        <p:strVal val="hidden"/>
                                      </p:to>
                                    </p:set>
                                  </p:childTnLst>
                                </p:cTn>
                              </p:par>
                              <p:par>
                                <p:cTn id="51" presetID="47"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3" grpId="0" animBg="1"/>
      <p:bldP spid="19" grpId="0" animBg="1"/>
      <p:bldP spid="19"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A54376-94EF-4354-9567-F3C5F5C64598}"/>
              </a:ext>
            </a:extLst>
          </p:cNvPr>
          <p:cNvSpPr>
            <a:spLocks noGrp="1"/>
          </p:cNvSpPr>
          <p:nvPr>
            <p:ph type="title"/>
          </p:nvPr>
        </p:nvSpPr>
        <p:spPr>
          <a:xfrm>
            <a:off x="628650" y="374073"/>
            <a:ext cx="7886700" cy="671219"/>
          </a:xfrm>
        </p:spPr>
        <p:txBody>
          <a:bodyPr>
            <a:normAutofit fontScale="90000"/>
          </a:bodyPr>
          <a:lstStyle/>
          <a:p>
            <a:r>
              <a:rPr kumimoji="1" lang="en-US" altLang="ja-JP" dirty="0"/>
              <a:t>Solution: </a:t>
            </a:r>
            <a:r>
              <a:rPr lang="en-US" altLang="ja-JP" i="1" dirty="0">
                <a:latin typeface="Times New Roman" panose="02020603050405020304" pitchFamily="18" charset="0"/>
                <a:cs typeface="Times New Roman" panose="02020603050405020304" pitchFamily="18" charset="0"/>
              </a:rPr>
              <a:t>O</a:t>
            </a:r>
            <a:r>
              <a:rPr lang="en-US" altLang="ja-JP" dirty="0">
                <a:latin typeface="Times New Roman" panose="02020603050405020304" pitchFamily="18" charset="0"/>
                <a:cs typeface="Times New Roman" panose="02020603050405020304" pitchFamily="18" charset="0"/>
              </a:rPr>
              <a:t>(</a:t>
            </a:r>
            <a:r>
              <a:rPr lang="en-US" altLang="ja-JP" i="1" dirty="0" err="1">
                <a:latin typeface="Times New Roman" panose="02020603050405020304" pitchFamily="18" charset="0"/>
                <a:cs typeface="Times New Roman" panose="02020603050405020304" pitchFamily="18" charset="0"/>
              </a:rPr>
              <a:t>mn</a:t>
            </a:r>
            <a:r>
              <a:rPr lang="en-US" altLang="ja-JP" dirty="0">
                <a:latin typeface="Times New Roman" panose="02020603050405020304" pitchFamily="18" charset="0"/>
                <a:cs typeface="Times New Roman" panose="02020603050405020304" pitchFamily="18" charset="0"/>
              </a:rPr>
              <a:t>)</a:t>
            </a:r>
            <a:endParaRPr kumimoji="1" lang="ja-JP" altLang="en-US" dirty="0"/>
          </a:p>
        </p:txBody>
      </p:sp>
      <p:sp>
        <p:nvSpPr>
          <p:cNvPr id="3" name="コンテンツ プレースホルダー 2">
            <a:extLst>
              <a:ext uri="{FF2B5EF4-FFF2-40B4-BE49-F238E27FC236}">
                <a16:creationId xmlns:a16="http://schemas.microsoft.com/office/drawing/2014/main" id="{B780CA9C-C80C-4AF9-B9D9-A7706C479D02}"/>
              </a:ext>
            </a:extLst>
          </p:cNvPr>
          <p:cNvSpPr>
            <a:spLocks noGrp="1"/>
          </p:cNvSpPr>
          <p:nvPr>
            <p:ph idx="1"/>
          </p:nvPr>
        </p:nvSpPr>
        <p:spPr>
          <a:xfrm>
            <a:off x="628650" y="1045293"/>
            <a:ext cx="7886700" cy="4767416"/>
          </a:xfrm>
        </p:spPr>
        <p:txBody>
          <a:bodyPr>
            <a:noAutofit/>
          </a:bodyPr>
          <a:lstStyle/>
          <a:p>
            <a:pPr marL="266700" indent="-266700">
              <a:buFont typeface="Wingdings" panose="05000000000000000000" pitchFamily="2" charset="2"/>
              <a:buChar char="l"/>
            </a:pPr>
            <a:r>
              <a:rPr kumimoji="1" lang="en-US" altLang="ja-JP" sz="2400" dirty="0"/>
              <a:t>For docs on the pile</a:t>
            </a:r>
            <a:r>
              <a:rPr lang="en-US" altLang="ja-JP" sz="2400" dirty="0"/>
              <a:t>, </a:t>
            </a:r>
            <a:r>
              <a:rPr kumimoji="1" lang="en-US" altLang="ja-JP" sz="2400" dirty="0"/>
              <a:t>compute the min. doc # be</a:t>
            </a:r>
            <a:r>
              <a:rPr kumimoji="1" lang="en-US" altLang="ja-JP" sz="1800" dirty="0"/>
              <a:t>l</a:t>
            </a:r>
            <a:r>
              <a:rPr kumimoji="1" lang="en-US" altLang="ja-JP" sz="2400" dirty="0"/>
              <a:t>ow: </a:t>
            </a:r>
            <a:r>
              <a:rPr kumimoji="1" lang="en-US" altLang="ja-JP" sz="2400" i="1" dirty="0">
                <a:latin typeface="Times New Roman" panose="02020603050405020304" pitchFamily="18" charset="0"/>
                <a:cs typeface="Times New Roman" panose="02020603050405020304" pitchFamily="18" charset="0"/>
              </a:rPr>
              <a:t>O</a:t>
            </a:r>
            <a:r>
              <a:rPr kumimoji="1" lang="en-US" altLang="ja-JP" sz="2400" dirty="0">
                <a:latin typeface="Times New Roman" panose="02020603050405020304" pitchFamily="18" charset="0"/>
                <a:cs typeface="Times New Roman" panose="02020603050405020304" pitchFamily="18" charset="0"/>
              </a:rPr>
              <a:t>(</a:t>
            </a:r>
            <a:r>
              <a:rPr kumimoji="1" lang="en-US" altLang="ja-JP" sz="2400" i="1" dirty="0">
                <a:latin typeface="Times New Roman" panose="02020603050405020304" pitchFamily="18" charset="0"/>
                <a:cs typeface="Times New Roman" panose="02020603050405020304" pitchFamily="18" charset="0"/>
              </a:rPr>
              <a:t>n</a:t>
            </a:r>
            <a:r>
              <a:rPr kumimoji="1" lang="en-US" altLang="ja-JP" sz="2400" dirty="0">
                <a:latin typeface="Times New Roman" panose="02020603050405020304" pitchFamily="18" charset="0"/>
                <a:cs typeface="Times New Roman" panose="02020603050405020304" pitchFamily="18" charset="0"/>
              </a:rPr>
              <a:t>)</a:t>
            </a:r>
          </a:p>
          <a:p>
            <a:pPr marL="266700" indent="-266700">
              <a:buFont typeface="Wingdings" panose="05000000000000000000" pitchFamily="2" charset="2"/>
              <a:buChar char="l"/>
            </a:pPr>
            <a:r>
              <a:rPr lang="en-US" altLang="ja-JP" sz="2400" dirty="0"/>
              <a:t>Build a table </a:t>
            </a:r>
            <a:r>
              <a:rPr lang="en-US" altLang="ja-JP" sz="2400" dirty="0">
                <a:latin typeface="Courier New" panose="02070309020205020404" pitchFamily="49" charset="0"/>
                <a:cs typeface="Courier New" panose="02070309020205020404" pitchFamily="49" charset="0"/>
              </a:rPr>
              <a:t>t</a:t>
            </a:r>
            <a:r>
              <a:rPr lang="en-US" altLang="ja-JP" sz="2400" dirty="0">
                <a:cs typeface="Courier New" panose="02070309020205020404" pitchFamily="49" charset="0"/>
              </a:rPr>
              <a:t> </a:t>
            </a:r>
            <a:r>
              <a:rPr lang="en-US" altLang="ja-JP" sz="2400" dirty="0"/>
              <a:t>of the different possible ways to move docs, indexed by the height of the pile with the larger # doc on top.</a:t>
            </a:r>
            <a:br>
              <a:rPr lang="en-US" altLang="ja-JP" sz="2400" dirty="0"/>
            </a:br>
            <a:r>
              <a:rPr lang="en-US" altLang="ja-JP" sz="2400" dirty="0"/>
              <a:t>Initiate it as </a:t>
            </a:r>
            <a:r>
              <a:rPr lang="en-US" altLang="ja-JP" sz="2400" dirty="0">
                <a:latin typeface="Courier New" panose="02070309020205020404" pitchFamily="49" charset="0"/>
                <a:cs typeface="Courier New" panose="02070309020205020404" pitchFamily="49" charset="0"/>
              </a:rPr>
              <a:t>[0]=1</a:t>
            </a:r>
            <a:r>
              <a:rPr lang="en-US" altLang="ja-JP" sz="2400" dirty="0">
                <a:cs typeface="Courier New" panose="02070309020205020404" pitchFamily="49" charset="0"/>
              </a:rPr>
              <a:t> </a:t>
            </a:r>
            <a:r>
              <a:rPr lang="en-US" altLang="ja-JP" sz="2400" dirty="0"/>
              <a:t>and other elements 0: </a:t>
            </a:r>
            <a:r>
              <a:rPr lang="en-US" altLang="ja-JP" sz="2400" i="1" dirty="0">
                <a:latin typeface="Times New Roman" panose="02020603050405020304" pitchFamily="18" charset="0"/>
                <a:cs typeface="Times New Roman" panose="02020603050405020304" pitchFamily="18" charset="0"/>
              </a:rPr>
              <a:t>O</a:t>
            </a:r>
            <a:r>
              <a:rPr lang="en-US" altLang="ja-JP" sz="2400" dirty="0">
                <a:latin typeface="Times New Roman" panose="02020603050405020304" pitchFamily="18" charset="0"/>
                <a:cs typeface="Times New Roman" panose="02020603050405020304" pitchFamily="18" charset="0"/>
              </a:rPr>
              <a:t>(</a:t>
            </a:r>
            <a:r>
              <a:rPr lang="en-US" altLang="ja-JP" sz="2400" i="1" dirty="0">
                <a:latin typeface="Times New Roman" panose="02020603050405020304" pitchFamily="18" charset="0"/>
                <a:cs typeface="Times New Roman" panose="02020603050405020304" pitchFamily="18" charset="0"/>
              </a:rPr>
              <a:t>m</a:t>
            </a:r>
            <a:r>
              <a:rPr lang="en-US" altLang="ja-JP" sz="2400" dirty="0">
                <a:latin typeface="Times New Roman" panose="02020603050405020304" pitchFamily="18" charset="0"/>
                <a:cs typeface="Times New Roman" panose="02020603050405020304" pitchFamily="18" charset="0"/>
              </a:rPr>
              <a:t>)</a:t>
            </a:r>
            <a:endParaRPr kumimoji="1" lang="en-US" altLang="ja-JP" sz="2400" dirty="0">
              <a:latin typeface="Times New Roman" panose="02020603050405020304" pitchFamily="18" charset="0"/>
              <a:cs typeface="Times New Roman" panose="02020603050405020304" pitchFamily="18" charset="0"/>
            </a:endParaRPr>
          </a:p>
          <a:p>
            <a:pPr marL="266700" indent="-266700">
              <a:buFont typeface="Wingdings" panose="05000000000000000000" pitchFamily="2" charset="2"/>
              <a:buChar char="l"/>
            </a:pPr>
            <a:r>
              <a:rPr lang="en-US" altLang="ja-JP" sz="2400" dirty="0"/>
              <a:t>For each doc, from the top, update the table: </a:t>
            </a:r>
            <a:r>
              <a:rPr lang="en-US" altLang="ja-JP" sz="2400" i="1" dirty="0">
                <a:latin typeface="Times New Roman" panose="02020603050405020304" pitchFamily="18" charset="0"/>
                <a:cs typeface="Times New Roman" panose="02020603050405020304" pitchFamily="18" charset="0"/>
              </a:rPr>
              <a:t>O</a:t>
            </a:r>
            <a:r>
              <a:rPr lang="en-US" altLang="ja-JP" sz="2400" dirty="0">
                <a:latin typeface="Times New Roman" panose="02020603050405020304" pitchFamily="18" charset="0"/>
                <a:cs typeface="Times New Roman" panose="02020603050405020304" pitchFamily="18" charset="0"/>
              </a:rPr>
              <a:t>(</a:t>
            </a:r>
            <a:r>
              <a:rPr lang="en-US" altLang="ja-JP" sz="2400" i="1" dirty="0" err="1">
                <a:latin typeface="Times New Roman" panose="02020603050405020304" pitchFamily="18" charset="0"/>
                <a:cs typeface="Times New Roman" panose="02020603050405020304" pitchFamily="18" charset="0"/>
              </a:rPr>
              <a:t>mn</a:t>
            </a:r>
            <a:r>
              <a:rPr lang="en-US" altLang="ja-JP" sz="2400" dirty="0">
                <a:latin typeface="Times New Roman" panose="02020603050405020304" pitchFamily="18" charset="0"/>
                <a:cs typeface="Times New Roman" panose="02020603050405020304" pitchFamily="18" charset="0"/>
              </a:rPr>
              <a:t>)</a:t>
            </a:r>
          </a:p>
          <a:p>
            <a:pPr marL="449263" lvl="1" indent="-266700">
              <a:buFont typeface="Wingdings" panose="05000000000000000000" pitchFamily="2" charset="2"/>
              <a:buChar char="Ø"/>
            </a:pPr>
            <a:r>
              <a:rPr kumimoji="1" lang="en-US" altLang="ja-JP" sz="2000" dirty="0"/>
              <a:t>If its # is less than the largest so far, no changes are needed</a:t>
            </a:r>
            <a:endParaRPr lang="en-US" altLang="ja-JP" sz="2000" dirty="0"/>
          </a:p>
          <a:p>
            <a:pPr marL="449263" lvl="1" indent="-266700">
              <a:buFont typeface="Wingdings" panose="05000000000000000000" pitchFamily="2" charset="2"/>
              <a:buChar char="Ø"/>
            </a:pPr>
            <a:r>
              <a:rPr kumimoji="1" lang="en-US" altLang="ja-JP" sz="2000" dirty="0"/>
              <a:t>If it is larger, it may be placed on either of the temp. piles.</a:t>
            </a:r>
            <a:br>
              <a:rPr kumimoji="1" lang="en-US" altLang="ja-JP" sz="2000" dirty="0"/>
            </a:br>
            <a:r>
              <a:rPr kumimoji="1" lang="en-US" altLang="ja-JP" sz="2000" dirty="0"/>
              <a:t>Initiate a new table </a:t>
            </a:r>
            <a:r>
              <a:rPr kumimoji="1" lang="en-US" altLang="ja-JP" sz="2000" dirty="0">
                <a:latin typeface="Courier New" panose="02070309020205020404" pitchFamily="49" charset="0"/>
                <a:cs typeface="Courier New" panose="02070309020205020404" pitchFamily="49" charset="0"/>
              </a:rPr>
              <a:t>n</a:t>
            </a:r>
            <a:r>
              <a:rPr kumimoji="1" lang="en-US" altLang="ja-JP" sz="2000" dirty="0">
                <a:latin typeface="Tw Cen MT" panose="020B0602020104020603" pitchFamily="34" charset="0"/>
              </a:rPr>
              <a:t> </a:t>
            </a:r>
            <a:r>
              <a:rPr kumimoji="1" lang="en-US" altLang="ja-JP" sz="2000" dirty="0">
                <a:latin typeface="+mj-lt"/>
              </a:rPr>
              <a:t>with all its items 0</a:t>
            </a:r>
            <a:br>
              <a:rPr kumimoji="1" lang="en-US" altLang="ja-JP" sz="2000" dirty="0"/>
            </a:br>
            <a:r>
              <a:rPr kumimoji="1" lang="en-US" altLang="ja-JP" sz="2000" dirty="0"/>
              <a:t>For </a:t>
            </a:r>
            <a:r>
              <a:rPr kumimoji="1" lang="en-US" altLang="ja-JP" sz="2000" dirty="0" err="1">
                <a:latin typeface="Courier New" panose="02070309020205020404" pitchFamily="49" charset="0"/>
                <a:cs typeface="Courier New" panose="02070309020205020404" pitchFamily="49" charset="0"/>
              </a:rPr>
              <a:t>i</a:t>
            </a:r>
            <a:r>
              <a:rPr lang="en-US" altLang="ja-JP" sz="2000" dirty="0"/>
              <a:t> = 1..</a:t>
            </a:r>
            <a:r>
              <a:rPr lang="en-US" altLang="ja-JP" sz="2000" i="1" dirty="0">
                <a:latin typeface="Times New Roman" panose="02020603050405020304" pitchFamily="18" charset="0"/>
                <a:cs typeface="Times New Roman" panose="02020603050405020304" pitchFamily="18" charset="0"/>
              </a:rPr>
              <a:t>m</a:t>
            </a:r>
            <a:r>
              <a:rPr lang="en-US" altLang="ja-JP" sz="2000" dirty="0"/>
              <a:t>,</a:t>
            </a:r>
            <a:endParaRPr kumimoji="1" lang="en-US" altLang="ja-JP" sz="2000" dirty="0">
              <a:latin typeface="+mj-lt"/>
            </a:endParaRPr>
          </a:p>
          <a:p>
            <a:pPr lvl="2"/>
            <a:r>
              <a:rPr lang="en-US" altLang="ja-JP" sz="1600" dirty="0">
                <a:latin typeface="Courier New" panose="02070309020205020404" pitchFamily="49" charset="0"/>
                <a:cs typeface="Courier New" panose="02070309020205020404" pitchFamily="49" charset="0"/>
              </a:rPr>
              <a:t>n[</a:t>
            </a:r>
            <a:r>
              <a:rPr lang="en-US" altLang="ja-JP" sz="1600" dirty="0" err="1">
                <a:latin typeface="Courier New" panose="02070309020205020404" pitchFamily="49" charset="0"/>
                <a:cs typeface="Courier New" panose="02070309020205020404" pitchFamily="49" charset="0"/>
              </a:rPr>
              <a:t>i</a:t>
            </a:r>
            <a:r>
              <a:rPr lang="en-US" altLang="ja-JP" sz="1600" dirty="0">
                <a:latin typeface="Courier New" panose="02070309020205020404" pitchFamily="49" charset="0"/>
                <a:cs typeface="Courier New" panose="02070309020205020404" pitchFamily="49" charset="0"/>
              </a:rPr>
              <a:t>] += t[</a:t>
            </a:r>
            <a:r>
              <a:rPr lang="en-US" altLang="ja-JP" sz="1600" dirty="0" err="1">
                <a:latin typeface="Courier New" panose="02070309020205020404" pitchFamily="49" charset="0"/>
                <a:cs typeface="Courier New" panose="02070309020205020404" pitchFamily="49" charset="0"/>
              </a:rPr>
              <a:t>i</a:t>
            </a:r>
            <a:r>
              <a:rPr lang="en-US" altLang="ja-JP" sz="1600" dirty="0">
                <a:latin typeface="Courier New" panose="02070309020205020404" pitchFamily="49" charset="0"/>
                <a:cs typeface="Courier New" panose="02070309020205020404" pitchFamily="49" charset="0"/>
              </a:rPr>
              <a:t>]</a:t>
            </a:r>
            <a:r>
              <a:rPr lang="en-US" altLang="ja-JP" sz="1600" dirty="0">
                <a:latin typeface="Tw Cen MT" panose="020B0602020104020603" pitchFamily="34" charset="0"/>
              </a:rPr>
              <a:t>	</a:t>
            </a:r>
            <a:r>
              <a:rPr lang="en-US" altLang="ja-JP" sz="1600" dirty="0"/>
              <a:t>; move to the pile with smaller top</a:t>
            </a:r>
            <a:endParaRPr lang="en-US" altLang="ja-JP" sz="1600" dirty="0">
              <a:latin typeface="Tw Cen MT" panose="020B0602020104020603" pitchFamily="34" charset="0"/>
            </a:endParaRPr>
          </a:p>
          <a:p>
            <a:pPr lvl="2"/>
            <a:r>
              <a:rPr lang="en-US" altLang="ja-JP" sz="1600" dirty="0">
                <a:latin typeface="Courier New" panose="02070309020205020404" pitchFamily="49" charset="0"/>
                <a:cs typeface="Courier New" panose="02070309020205020404" pitchFamily="49" charset="0"/>
              </a:rPr>
              <a:t>n</a:t>
            </a:r>
            <a:r>
              <a:rPr kumimoji="1" lang="en-US" altLang="ja-JP" sz="1600" dirty="0">
                <a:latin typeface="Courier New" panose="02070309020205020404" pitchFamily="49" charset="0"/>
                <a:cs typeface="Courier New" panose="02070309020205020404" pitchFamily="49" charset="0"/>
              </a:rPr>
              <a:t>[i</a:t>
            </a:r>
            <a:r>
              <a:rPr lang="en-US" altLang="ja-JP" sz="1600" dirty="0">
                <a:latin typeface="Courier New" panose="02070309020205020404" pitchFamily="49" charset="0"/>
                <a:cs typeface="Courier New" panose="02070309020205020404" pitchFamily="49" charset="0"/>
              </a:rPr>
              <a:t>+1] += t[k-</a:t>
            </a:r>
            <a:r>
              <a:rPr lang="en-US" altLang="ja-JP" sz="1600" dirty="0" err="1">
                <a:latin typeface="Courier New" panose="02070309020205020404" pitchFamily="49" charset="0"/>
                <a:cs typeface="Courier New" panose="02070309020205020404" pitchFamily="49" charset="0"/>
              </a:rPr>
              <a:t>i</a:t>
            </a:r>
            <a:r>
              <a:rPr lang="en-US" altLang="ja-JP" sz="1600" dirty="0">
                <a:latin typeface="Courier New" panose="02070309020205020404" pitchFamily="49" charset="0"/>
                <a:cs typeface="Courier New" panose="02070309020205020404" pitchFamily="49" charset="0"/>
              </a:rPr>
              <a:t>]</a:t>
            </a:r>
            <a:r>
              <a:rPr lang="en-US" altLang="ja-JP" sz="1600" dirty="0">
                <a:latin typeface="Tw Cen MT" panose="020B0602020104020603" pitchFamily="34" charset="0"/>
              </a:rPr>
              <a:t>	</a:t>
            </a:r>
            <a:r>
              <a:rPr lang="en-US" altLang="ja-JP" sz="1600" dirty="0"/>
              <a:t>; move to the pile with larger top, </a:t>
            </a:r>
            <a:r>
              <a:rPr lang="en-US" altLang="ja-JP" sz="1600" dirty="0">
                <a:latin typeface="Tw Cen MT" panose="020B0602020104020603" pitchFamily="34" charset="0"/>
              </a:rPr>
              <a:t>k </a:t>
            </a:r>
            <a:r>
              <a:rPr lang="en-US" altLang="ja-JP" sz="1600" dirty="0"/>
              <a:t>is # docs so far</a:t>
            </a:r>
          </a:p>
          <a:p>
            <a:pPr marL="468313" lvl="1" indent="-285750">
              <a:buFont typeface="Wingdings" panose="05000000000000000000" pitchFamily="2" charset="2"/>
              <a:buChar char="Ø"/>
            </a:pPr>
            <a:r>
              <a:rPr lang="en-US" altLang="ja-JP" sz="2000" dirty="0"/>
              <a:t>Copy </a:t>
            </a:r>
            <a:r>
              <a:rPr lang="en-US" altLang="ja-JP" sz="2000" dirty="0">
                <a:latin typeface="Courier New" panose="02070309020205020404" pitchFamily="49" charset="0"/>
                <a:cs typeface="Courier New" panose="02070309020205020404" pitchFamily="49" charset="0"/>
              </a:rPr>
              <a:t>n</a:t>
            </a:r>
            <a:r>
              <a:rPr lang="en-US" altLang="ja-JP" sz="2000" dirty="0">
                <a:latin typeface="+mj-lt"/>
                <a:cs typeface="Courier New" panose="02070309020205020404" pitchFamily="49" charset="0"/>
              </a:rPr>
              <a:t> </a:t>
            </a:r>
            <a:r>
              <a:rPr lang="en-US" altLang="ja-JP" sz="2000" dirty="0"/>
              <a:t>to </a:t>
            </a:r>
            <a:r>
              <a:rPr lang="en-US" altLang="ja-JP" sz="2000" dirty="0">
                <a:latin typeface="Courier New" panose="02070309020205020404" pitchFamily="49" charset="0"/>
                <a:cs typeface="Courier New" panose="02070309020205020404" pitchFamily="49" charset="0"/>
              </a:rPr>
              <a:t>t</a:t>
            </a:r>
          </a:p>
          <a:p>
            <a:pPr marL="0" indent="0">
              <a:buNone/>
            </a:pPr>
            <a:r>
              <a:rPr lang="en-US" altLang="ja-JP" sz="2400" dirty="0"/>
              <a:t>Pile height constraints should be checked during the operation</a:t>
            </a:r>
          </a:p>
        </p:txBody>
      </p:sp>
    </p:spTree>
    <p:extLst>
      <p:ext uri="{BB962C8B-B14F-4D97-AF65-F5344CB8AC3E}">
        <p14:creationId xmlns:p14="http://schemas.microsoft.com/office/powerpoint/2010/main" val="275234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5" end="5"/>
                                            </p:tx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G:Ambiguous</a:t>
            </a:r>
            <a:br>
              <a:rPr lang="en-US" altLang="ja-JP" dirty="0"/>
            </a:br>
            <a:r>
              <a:rPr lang="en-US" altLang="ja-JP" dirty="0"/>
              <a:t>    Encoding</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8689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9F1462-79E4-4752-9FAF-3E25FD6975DB}"/>
              </a:ext>
            </a:extLst>
          </p:cNvPr>
          <p:cNvSpPr>
            <a:spLocks noGrp="1"/>
          </p:cNvSpPr>
          <p:nvPr>
            <p:ph type="title"/>
          </p:nvPr>
        </p:nvSpPr>
        <p:spPr/>
        <p:txBody>
          <a:bodyPr/>
          <a:lstStyle/>
          <a:p>
            <a:r>
              <a:rPr lang="en-US" dirty="0"/>
              <a:t>Problem Description</a:t>
            </a:r>
          </a:p>
        </p:txBody>
      </p:sp>
      <p:grpSp>
        <p:nvGrpSpPr>
          <p:cNvPr id="36" name="グループ化 35"/>
          <p:cNvGrpSpPr/>
          <p:nvPr/>
        </p:nvGrpSpPr>
        <p:grpSpPr>
          <a:xfrm>
            <a:off x="512889" y="3149771"/>
            <a:ext cx="1629948" cy="2632193"/>
            <a:chOff x="512889" y="3149771"/>
            <a:chExt cx="1629948" cy="2632193"/>
          </a:xfrm>
        </p:grpSpPr>
        <p:sp>
          <p:nvSpPr>
            <p:cNvPr id="3" name="角丸四角形 2"/>
            <p:cNvSpPr/>
            <p:nvPr/>
          </p:nvSpPr>
          <p:spPr>
            <a:xfrm>
              <a:off x="512889" y="3378194"/>
              <a:ext cx="1629948" cy="24037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2890B8C-9901-4A75-8643-1745C1EEA0BA}"/>
                </a:ext>
              </a:extLst>
            </p:cNvPr>
            <p:cNvSpPr txBox="1"/>
            <p:nvPr/>
          </p:nvSpPr>
          <p:spPr>
            <a:xfrm>
              <a:off x="657918" y="3149771"/>
              <a:ext cx="1318670" cy="461665"/>
            </a:xfrm>
            <a:prstGeom prst="rect">
              <a:avLst/>
            </a:prstGeom>
            <a:solidFill>
              <a:schemeClr val="bg1"/>
            </a:solidFill>
          </p:spPr>
          <p:txBody>
            <a:bodyPr wrap="square" rtlCol="0">
              <a:spAutoFit/>
            </a:bodyPr>
            <a:lstStyle/>
            <a:p>
              <a:pPr algn="ctr"/>
              <a:r>
                <a:rPr lang="en-US" sz="2400" dirty="0"/>
                <a:t>Code Set</a:t>
              </a:r>
            </a:p>
          </p:txBody>
        </p:sp>
        <p:sp>
          <p:nvSpPr>
            <p:cNvPr id="6" name="テキスト ボックス 5">
              <a:extLst>
                <a:ext uri="{FF2B5EF4-FFF2-40B4-BE49-F238E27FC236}">
                  <a16:creationId xmlns:a16="http://schemas.microsoft.com/office/drawing/2014/main" id="{E6B40F2B-6AB6-4814-879F-11B521292B91}"/>
                </a:ext>
              </a:extLst>
            </p:cNvPr>
            <p:cNvSpPr txBox="1"/>
            <p:nvPr/>
          </p:nvSpPr>
          <p:spPr>
            <a:xfrm>
              <a:off x="989073" y="5087291"/>
              <a:ext cx="1036794" cy="461665"/>
            </a:xfrm>
            <a:prstGeom prst="rect">
              <a:avLst/>
            </a:prstGeom>
            <a:noFill/>
          </p:spPr>
          <p:txBody>
            <a:bodyPr wrap="square" rtlCol="0">
              <a:spAutoFit/>
            </a:bodyPr>
            <a:lstStyle/>
            <a:p>
              <a:r>
                <a:rPr lang="en-US" sz="2400" dirty="0"/>
                <a:t>110</a:t>
              </a:r>
            </a:p>
          </p:txBody>
        </p:sp>
        <p:sp>
          <p:nvSpPr>
            <p:cNvPr id="7" name="テキスト ボックス 6">
              <a:extLst>
                <a:ext uri="{FF2B5EF4-FFF2-40B4-BE49-F238E27FC236}">
                  <a16:creationId xmlns:a16="http://schemas.microsoft.com/office/drawing/2014/main" id="{80007FD2-43C2-47DF-A5A5-179AA4EEBC1C}"/>
                </a:ext>
              </a:extLst>
            </p:cNvPr>
            <p:cNvSpPr txBox="1"/>
            <p:nvPr/>
          </p:nvSpPr>
          <p:spPr>
            <a:xfrm>
              <a:off x="992401" y="4105755"/>
              <a:ext cx="581635" cy="461665"/>
            </a:xfrm>
            <a:prstGeom prst="rect">
              <a:avLst/>
            </a:prstGeom>
            <a:noFill/>
          </p:spPr>
          <p:txBody>
            <a:bodyPr wrap="square" rtlCol="0">
              <a:spAutoFit/>
            </a:bodyPr>
            <a:lstStyle/>
            <a:p>
              <a:r>
                <a:rPr lang="en-US" sz="2400" dirty="0"/>
                <a:t>01</a:t>
              </a:r>
            </a:p>
          </p:txBody>
        </p:sp>
        <p:sp>
          <p:nvSpPr>
            <p:cNvPr id="8" name="テキスト ボックス 7">
              <a:extLst>
                <a:ext uri="{FF2B5EF4-FFF2-40B4-BE49-F238E27FC236}">
                  <a16:creationId xmlns:a16="http://schemas.microsoft.com/office/drawing/2014/main" id="{101378C9-6B12-4165-8C99-5119E17E4C7C}"/>
                </a:ext>
              </a:extLst>
            </p:cNvPr>
            <p:cNvSpPr txBox="1"/>
            <p:nvPr/>
          </p:nvSpPr>
          <p:spPr>
            <a:xfrm>
              <a:off x="992401" y="3618748"/>
              <a:ext cx="581635" cy="461665"/>
            </a:xfrm>
            <a:prstGeom prst="rect">
              <a:avLst/>
            </a:prstGeom>
            <a:noFill/>
          </p:spPr>
          <p:txBody>
            <a:bodyPr wrap="square" rtlCol="0">
              <a:spAutoFit/>
            </a:bodyPr>
            <a:lstStyle/>
            <a:p>
              <a:r>
                <a:rPr lang="en-US" sz="2400" dirty="0"/>
                <a:t>1</a:t>
              </a:r>
            </a:p>
          </p:txBody>
        </p:sp>
        <p:sp>
          <p:nvSpPr>
            <p:cNvPr id="10" name="テキスト ボックス 9">
              <a:extLst>
                <a:ext uri="{FF2B5EF4-FFF2-40B4-BE49-F238E27FC236}">
                  <a16:creationId xmlns:a16="http://schemas.microsoft.com/office/drawing/2014/main" id="{2A70D993-CBF0-4F8A-A97D-7B96ABFC6A8C}"/>
                </a:ext>
              </a:extLst>
            </p:cNvPr>
            <p:cNvSpPr txBox="1"/>
            <p:nvPr/>
          </p:nvSpPr>
          <p:spPr>
            <a:xfrm>
              <a:off x="989073" y="4596523"/>
              <a:ext cx="724635" cy="461665"/>
            </a:xfrm>
            <a:prstGeom prst="rect">
              <a:avLst/>
            </a:prstGeom>
            <a:noFill/>
          </p:spPr>
          <p:txBody>
            <a:bodyPr wrap="square" rtlCol="0">
              <a:spAutoFit/>
            </a:bodyPr>
            <a:lstStyle/>
            <a:p>
              <a:r>
                <a:rPr lang="en-US" sz="2400" dirty="0"/>
                <a:t>100</a:t>
              </a:r>
            </a:p>
          </p:txBody>
        </p:sp>
      </p:grpSp>
      <p:sp>
        <p:nvSpPr>
          <p:cNvPr id="20" name="テキスト ボックス 19">
            <a:extLst>
              <a:ext uri="{FF2B5EF4-FFF2-40B4-BE49-F238E27FC236}">
                <a16:creationId xmlns:a16="http://schemas.microsoft.com/office/drawing/2014/main" id="{168A16C6-CCAB-4FF5-AFE0-082CC02B39E8}"/>
              </a:ext>
            </a:extLst>
          </p:cNvPr>
          <p:cNvSpPr txBox="1"/>
          <p:nvPr/>
        </p:nvSpPr>
        <p:spPr>
          <a:xfrm>
            <a:off x="848798" y="1865067"/>
            <a:ext cx="7748425" cy="1200329"/>
          </a:xfrm>
          <a:prstGeom prst="rect">
            <a:avLst/>
          </a:prstGeom>
          <a:noFill/>
        </p:spPr>
        <p:txBody>
          <a:bodyPr wrap="square" rtlCol="0">
            <a:spAutoFit/>
          </a:bodyPr>
          <a:lstStyle/>
          <a:p>
            <a:r>
              <a:rPr lang="en-US" sz="2400" dirty="0"/>
              <a:t>Find the shortest length of </a:t>
            </a:r>
            <a:r>
              <a:rPr lang="en-US" sz="2400" dirty="0">
                <a:solidFill>
                  <a:schemeClr val="accent1"/>
                </a:solidFill>
              </a:rPr>
              <a:t>ambiguous binary sequences </a:t>
            </a:r>
            <a:r>
              <a:rPr lang="en-US" sz="2400" dirty="0"/>
              <a:t>made from the given code set.</a:t>
            </a:r>
          </a:p>
          <a:p>
            <a:endParaRPr lang="en-US" sz="2400" dirty="0"/>
          </a:p>
        </p:txBody>
      </p:sp>
      <p:grpSp>
        <p:nvGrpSpPr>
          <p:cNvPr id="37" name="グループ化 36"/>
          <p:cNvGrpSpPr/>
          <p:nvPr/>
        </p:nvGrpSpPr>
        <p:grpSpPr>
          <a:xfrm>
            <a:off x="2363476" y="2808028"/>
            <a:ext cx="1768523" cy="2740928"/>
            <a:chOff x="2363476" y="2808028"/>
            <a:chExt cx="1768523" cy="2740928"/>
          </a:xfrm>
        </p:grpSpPr>
        <p:sp>
          <p:nvSpPr>
            <p:cNvPr id="23" name="テキスト ボックス 22">
              <a:extLst>
                <a:ext uri="{FF2B5EF4-FFF2-40B4-BE49-F238E27FC236}">
                  <a16:creationId xmlns:a16="http://schemas.microsoft.com/office/drawing/2014/main" id="{D2890B8C-9901-4A75-8643-1745C1EEA0BA}"/>
                </a:ext>
              </a:extLst>
            </p:cNvPr>
            <p:cNvSpPr txBox="1"/>
            <p:nvPr/>
          </p:nvSpPr>
          <p:spPr>
            <a:xfrm>
              <a:off x="2466109" y="2808028"/>
              <a:ext cx="1561193" cy="830997"/>
            </a:xfrm>
            <a:prstGeom prst="rect">
              <a:avLst/>
            </a:prstGeom>
            <a:solidFill>
              <a:schemeClr val="bg1"/>
            </a:solidFill>
          </p:spPr>
          <p:txBody>
            <a:bodyPr wrap="square" rtlCol="0">
              <a:spAutoFit/>
            </a:bodyPr>
            <a:lstStyle/>
            <a:p>
              <a:pPr algn="ctr"/>
              <a:r>
                <a:rPr lang="en-US" sz="2400" dirty="0"/>
                <a:t>Characters</a:t>
              </a:r>
              <a:br>
                <a:rPr lang="en-US" sz="2400" dirty="0"/>
              </a:br>
              <a:r>
                <a:rPr lang="en-US" sz="2400" dirty="0"/>
                <a:t>to encode</a:t>
              </a:r>
            </a:p>
          </p:txBody>
        </p:sp>
        <p:sp>
          <p:nvSpPr>
            <p:cNvPr id="24" name="テキスト ボックス 23">
              <a:extLst>
                <a:ext uri="{FF2B5EF4-FFF2-40B4-BE49-F238E27FC236}">
                  <a16:creationId xmlns:a16="http://schemas.microsoft.com/office/drawing/2014/main" id="{E6B40F2B-6AB6-4814-879F-11B521292B91}"/>
                </a:ext>
              </a:extLst>
            </p:cNvPr>
            <p:cNvSpPr txBox="1"/>
            <p:nvPr/>
          </p:nvSpPr>
          <p:spPr>
            <a:xfrm>
              <a:off x="3095205" y="5087291"/>
              <a:ext cx="1036794" cy="461665"/>
            </a:xfrm>
            <a:prstGeom prst="rect">
              <a:avLst/>
            </a:prstGeom>
            <a:noFill/>
          </p:spPr>
          <p:txBody>
            <a:bodyPr wrap="square" rtlCol="0">
              <a:spAutoFit/>
            </a:bodyPr>
            <a:lstStyle/>
            <a:p>
              <a:r>
                <a:rPr lang="en-US" sz="2400" dirty="0"/>
                <a:t>‘D’</a:t>
              </a:r>
            </a:p>
          </p:txBody>
        </p:sp>
        <p:sp>
          <p:nvSpPr>
            <p:cNvPr id="25" name="テキスト ボックス 24">
              <a:extLst>
                <a:ext uri="{FF2B5EF4-FFF2-40B4-BE49-F238E27FC236}">
                  <a16:creationId xmlns:a16="http://schemas.microsoft.com/office/drawing/2014/main" id="{80007FD2-43C2-47DF-A5A5-179AA4EEBC1C}"/>
                </a:ext>
              </a:extLst>
            </p:cNvPr>
            <p:cNvSpPr txBox="1"/>
            <p:nvPr/>
          </p:nvSpPr>
          <p:spPr>
            <a:xfrm>
              <a:off x="3098533" y="4105755"/>
              <a:ext cx="581635" cy="461665"/>
            </a:xfrm>
            <a:prstGeom prst="rect">
              <a:avLst/>
            </a:prstGeom>
            <a:noFill/>
          </p:spPr>
          <p:txBody>
            <a:bodyPr wrap="square" rtlCol="0">
              <a:spAutoFit/>
            </a:bodyPr>
            <a:lstStyle/>
            <a:p>
              <a:r>
                <a:rPr lang="en-US" sz="2400" dirty="0"/>
                <a:t>‘B’</a:t>
              </a:r>
            </a:p>
          </p:txBody>
        </p:sp>
        <p:sp>
          <p:nvSpPr>
            <p:cNvPr id="26" name="テキスト ボックス 25">
              <a:extLst>
                <a:ext uri="{FF2B5EF4-FFF2-40B4-BE49-F238E27FC236}">
                  <a16:creationId xmlns:a16="http://schemas.microsoft.com/office/drawing/2014/main" id="{101378C9-6B12-4165-8C99-5119E17E4C7C}"/>
                </a:ext>
              </a:extLst>
            </p:cNvPr>
            <p:cNvSpPr txBox="1"/>
            <p:nvPr/>
          </p:nvSpPr>
          <p:spPr>
            <a:xfrm>
              <a:off x="3098533" y="3618748"/>
              <a:ext cx="581635" cy="461665"/>
            </a:xfrm>
            <a:prstGeom prst="rect">
              <a:avLst/>
            </a:prstGeom>
            <a:noFill/>
          </p:spPr>
          <p:txBody>
            <a:bodyPr wrap="square" rtlCol="0">
              <a:spAutoFit/>
            </a:bodyPr>
            <a:lstStyle/>
            <a:p>
              <a:r>
                <a:rPr lang="en-US" sz="2400" dirty="0"/>
                <a:t>‘A’</a:t>
              </a:r>
            </a:p>
          </p:txBody>
        </p:sp>
        <p:sp>
          <p:nvSpPr>
            <p:cNvPr id="27" name="テキスト ボックス 26">
              <a:extLst>
                <a:ext uri="{FF2B5EF4-FFF2-40B4-BE49-F238E27FC236}">
                  <a16:creationId xmlns:a16="http://schemas.microsoft.com/office/drawing/2014/main" id="{2A70D993-CBF0-4F8A-A97D-7B96ABFC6A8C}"/>
                </a:ext>
              </a:extLst>
            </p:cNvPr>
            <p:cNvSpPr txBox="1"/>
            <p:nvPr/>
          </p:nvSpPr>
          <p:spPr>
            <a:xfrm>
              <a:off x="3095205" y="4596523"/>
              <a:ext cx="724635" cy="461665"/>
            </a:xfrm>
            <a:prstGeom prst="rect">
              <a:avLst/>
            </a:prstGeom>
            <a:noFill/>
          </p:spPr>
          <p:txBody>
            <a:bodyPr wrap="square" rtlCol="0">
              <a:spAutoFit/>
            </a:bodyPr>
            <a:lstStyle/>
            <a:p>
              <a:r>
                <a:rPr lang="en-US" sz="2400" dirty="0"/>
                <a:t>‘C’</a:t>
              </a:r>
            </a:p>
          </p:txBody>
        </p:sp>
        <p:sp>
          <p:nvSpPr>
            <p:cNvPr id="14" name="テキスト ボックス 13"/>
            <p:cNvSpPr txBox="1"/>
            <p:nvPr/>
          </p:nvSpPr>
          <p:spPr>
            <a:xfrm>
              <a:off x="2363477" y="3572491"/>
              <a:ext cx="553357" cy="461665"/>
            </a:xfrm>
            <a:prstGeom prst="rect">
              <a:avLst/>
            </a:prstGeom>
            <a:noFill/>
          </p:spPr>
          <p:txBody>
            <a:bodyPr wrap="none" rtlCol="0">
              <a:spAutoFit/>
            </a:bodyPr>
            <a:lstStyle/>
            <a:p>
              <a:r>
                <a:rPr kumimoji="1" lang="en-US" altLang="ja-JP" sz="2400" dirty="0"/>
                <a:t>. . .</a:t>
              </a:r>
              <a:endParaRPr kumimoji="1" lang="ja-JP" altLang="en-US" sz="2400" dirty="0"/>
            </a:p>
          </p:txBody>
        </p:sp>
        <p:sp>
          <p:nvSpPr>
            <p:cNvPr id="28" name="テキスト ボックス 27"/>
            <p:cNvSpPr txBox="1"/>
            <p:nvPr/>
          </p:nvSpPr>
          <p:spPr>
            <a:xfrm>
              <a:off x="2363476" y="4034156"/>
              <a:ext cx="553357" cy="461665"/>
            </a:xfrm>
            <a:prstGeom prst="rect">
              <a:avLst/>
            </a:prstGeom>
            <a:noFill/>
          </p:spPr>
          <p:txBody>
            <a:bodyPr wrap="none" rtlCol="0">
              <a:spAutoFit/>
            </a:bodyPr>
            <a:lstStyle/>
            <a:p>
              <a:r>
                <a:rPr kumimoji="1" lang="en-US" altLang="ja-JP" sz="2400" dirty="0"/>
                <a:t>. . .</a:t>
              </a:r>
              <a:endParaRPr kumimoji="1" lang="ja-JP" altLang="en-US" sz="2400" dirty="0"/>
            </a:p>
          </p:txBody>
        </p:sp>
        <p:sp>
          <p:nvSpPr>
            <p:cNvPr id="29" name="テキスト ボックス 28"/>
            <p:cNvSpPr txBox="1"/>
            <p:nvPr/>
          </p:nvSpPr>
          <p:spPr>
            <a:xfrm>
              <a:off x="2377334" y="4500745"/>
              <a:ext cx="553357" cy="461665"/>
            </a:xfrm>
            <a:prstGeom prst="rect">
              <a:avLst/>
            </a:prstGeom>
            <a:noFill/>
          </p:spPr>
          <p:txBody>
            <a:bodyPr wrap="none" rtlCol="0">
              <a:spAutoFit/>
            </a:bodyPr>
            <a:lstStyle/>
            <a:p>
              <a:r>
                <a:rPr kumimoji="1" lang="en-US" altLang="ja-JP" sz="2400" dirty="0"/>
                <a:t>. . .</a:t>
              </a:r>
              <a:endParaRPr kumimoji="1" lang="ja-JP" altLang="en-US" sz="2400" dirty="0"/>
            </a:p>
          </p:txBody>
        </p:sp>
        <p:sp>
          <p:nvSpPr>
            <p:cNvPr id="30" name="テキスト ボックス 29"/>
            <p:cNvSpPr txBox="1"/>
            <p:nvPr/>
          </p:nvSpPr>
          <p:spPr>
            <a:xfrm>
              <a:off x="2377333" y="4962410"/>
              <a:ext cx="553357" cy="461665"/>
            </a:xfrm>
            <a:prstGeom prst="rect">
              <a:avLst/>
            </a:prstGeom>
            <a:noFill/>
          </p:spPr>
          <p:txBody>
            <a:bodyPr wrap="none" rtlCol="0">
              <a:spAutoFit/>
            </a:bodyPr>
            <a:lstStyle/>
            <a:p>
              <a:r>
                <a:rPr kumimoji="1" lang="en-US" altLang="ja-JP" sz="2400" dirty="0"/>
                <a:t>. . .</a:t>
              </a:r>
              <a:endParaRPr kumimoji="1" lang="ja-JP" altLang="en-US" sz="2400" dirty="0"/>
            </a:p>
          </p:txBody>
        </p:sp>
      </p:grpSp>
      <p:grpSp>
        <p:nvGrpSpPr>
          <p:cNvPr id="38" name="グループ化 37"/>
          <p:cNvGrpSpPr/>
          <p:nvPr/>
        </p:nvGrpSpPr>
        <p:grpSpPr>
          <a:xfrm>
            <a:off x="4372030" y="2808028"/>
            <a:ext cx="2809968" cy="1390707"/>
            <a:chOff x="4372030" y="2808028"/>
            <a:chExt cx="2809968" cy="1390707"/>
          </a:xfrm>
        </p:grpSpPr>
        <p:sp>
          <p:nvSpPr>
            <p:cNvPr id="31" name="テキスト ボックス 30">
              <a:extLst>
                <a:ext uri="{FF2B5EF4-FFF2-40B4-BE49-F238E27FC236}">
                  <a16:creationId xmlns:a16="http://schemas.microsoft.com/office/drawing/2014/main" id="{101378C9-6B12-4165-8C99-5119E17E4C7C}"/>
                </a:ext>
              </a:extLst>
            </p:cNvPr>
            <p:cNvSpPr txBox="1"/>
            <p:nvPr/>
          </p:nvSpPr>
          <p:spPr>
            <a:xfrm>
              <a:off x="4548659" y="3737070"/>
              <a:ext cx="2498686" cy="461665"/>
            </a:xfrm>
            <a:prstGeom prst="rect">
              <a:avLst/>
            </a:prstGeom>
            <a:noFill/>
          </p:spPr>
          <p:txBody>
            <a:bodyPr wrap="square" rtlCol="0">
              <a:spAutoFit/>
            </a:bodyPr>
            <a:lstStyle/>
            <a:p>
              <a:r>
                <a:rPr lang="en-US" sz="2400" dirty="0"/>
                <a:t>“AAB”  -&gt;  1  1  01 </a:t>
              </a:r>
            </a:p>
          </p:txBody>
        </p:sp>
        <p:sp>
          <p:nvSpPr>
            <p:cNvPr id="33" name="テキスト ボックス 32">
              <a:extLst>
                <a:ext uri="{FF2B5EF4-FFF2-40B4-BE49-F238E27FC236}">
                  <a16:creationId xmlns:a16="http://schemas.microsoft.com/office/drawing/2014/main" id="{D2890B8C-9901-4A75-8643-1745C1EEA0BA}"/>
                </a:ext>
              </a:extLst>
            </p:cNvPr>
            <p:cNvSpPr txBox="1"/>
            <p:nvPr/>
          </p:nvSpPr>
          <p:spPr>
            <a:xfrm>
              <a:off x="4372030" y="2808028"/>
              <a:ext cx="2809968" cy="830997"/>
            </a:xfrm>
            <a:prstGeom prst="rect">
              <a:avLst/>
            </a:prstGeom>
            <a:solidFill>
              <a:schemeClr val="bg1"/>
            </a:solidFill>
          </p:spPr>
          <p:txBody>
            <a:bodyPr wrap="square" rtlCol="0">
              <a:spAutoFit/>
            </a:bodyPr>
            <a:lstStyle/>
            <a:p>
              <a:pPr algn="ctr"/>
              <a:r>
                <a:rPr lang="en-US" altLang="ja-JP" sz="2400" dirty="0"/>
                <a:t>Encoding of</a:t>
              </a:r>
            </a:p>
            <a:p>
              <a:pPr algn="ctr"/>
              <a:r>
                <a:rPr lang="en-US" sz="2400" dirty="0"/>
                <a:t>String to Binary Seq. </a:t>
              </a:r>
            </a:p>
          </p:txBody>
        </p:sp>
      </p:grpSp>
      <p:grpSp>
        <p:nvGrpSpPr>
          <p:cNvPr id="40" name="グループ化 39"/>
          <p:cNvGrpSpPr/>
          <p:nvPr/>
        </p:nvGrpSpPr>
        <p:grpSpPr>
          <a:xfrm>
            <a:off x="4713774" y="4199840"/>
            <a:ext cx="4227022" cy="1687303"/>
            <a:chOff x="4713774" y="4199840"/>
            <a:chExt cx="4227022" cy="1687303"/>
          </a:xfrm>
        </p:grpSpPr>
        <p:sp>
          <p:nvSpPr>
            <p:cNvPr id="32" name="テキスト ボックス 31">
              <a:extLst>
                <a:ext uri="{FF2B5EF4-FFF2-40B4-BE49-F238E27FC236}">
                  <a16:creationId xmlns:a16="http://schemas.microsoft.com/office/drawing/2014/main" id="{101378C9-6B12-4165-8C99-5119E17E4C7C}"/>
                </a:ext>
              </a:extLst>
            </p:cNvPr>
            <p:cNvSpPr txBox="1"/>
            <p:nvPr/>
          </p:nvSpPr>
          <p:spPr>
            <a:xfrm>
              <a:off x="4713774" y="5425478"/>
              <a:ext cx="2204263" cy="461665"/>
            </a:xfrm>
            <a:prstGeom prst="rect">
              <a:avLst/>
            </a:prstGeom>
            <a:noFill/>
          </p:spPr>
          <p:txBody>
            <a:bodyPr wrap="square" rtlCol="0">
              <a:spAutoFit/>
            </a:bodyPr>
            <a:lstStyle/>
            <a:p>
              <a:r>
                <a:rPr lang="en-US" sz="2400" dirty="0"/>
                <a:t>“DA”  -&gt;  110 1 </a:t>
              </a:r>
            </a:p>
          </p:txBody>
        </p:sp>
        <p:sp>
          <p:nvSpPr>
            <p:cNvPr id="15" name="角丸四角形 14"/>
            <p:cNvSpPr/>
            <p:nvPr/>
          </p:nvSpPr>
          <p:spPr>
            <a:xfrm>
              <a:off x="6994477" y="4384908"/>
              <a:ext cx="1946319" cy="961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Ambiguous!</a:t>
              </a:r>
            </a:p>
            <a:p>
              <a:pPr algn="ctr"/>
              <a:r>
                <a:rPr kumimoji="1" lang="en-US" altLang="ja-JP" dirty="0"/>
                <a:t>(You can’t decode</a:t>
              </a:r>
              <a:br>
                <a:rPr kumimoji="1" lang="en-US" altLang="ja-JP" dirty="0"/>
              </a:br>
              <a:r>
                <a:rPr kumimoji="1" lang="en-US" altLang="ja-JP" dirty="0"/>
                <a:t>this correctly) </a:t>
              </a:r>
              <a:endParaRPr kumimoji="1" lang="ja-JP" altLang="en-US" dirty="0"/>
            </a:p>
          </p:txBody>
        </p:sp>
        <p:sp>
          <p:nvSpPr>
            <p:cNvPr id="34" name="テキスト ボックス 33">
              <a:extLst>
                <a:ext uri="{FF2B5EF4-FFF2-40B4-BE49-F238E27FC236}">
                  <a16:creationId xmlns:a16="http://schemas.microsoft.com/office/drawing/2014/main" id="{101378C9-6B12-4165-8C99-5119E17E4C7C}"/>
                </a:ext>
              </a:extLst>
            </p:cNvPr>
            <p:cNvSpPr txBox="1"/>
            <p:nvPr/>
          </p:nvSpPr>
          <p:spPr>
            <a:xfrm>
              <a:off x="5712640" y="4570210"/>
              <a:ext cx="1038278" cy="523220"/>
            </a:xfrm>
            <a:prstGeom prst="rect">
              <a:avLst/>
            </a:prstGeom>
            <a:noFill/>
          </p:spPr>
          <p:txBody>
            <a:bodyPr wrap="square" rtlCol="0">
              <a:spAutoFit/>
            </a:bodyPr>
            <a:lstStyle/>
            <a:p>
              <a:r>
                <a:rPr lang="en-US" sz="2800" dirty="0">
                  <a:solidFill>
                    <a:schemeClr val="accent1"/>
                  </a:solidFill>
                </a:rPr>
                <a:t>1101</a:t>
              </a:r>
            </a:p>
          </p:txBody>
        </p:sp>
        <p:sp>
          <p:nvSpPr>
            <p:cNvPr id="17" name="下矢印 16"/>
            <p:cNvSpPr/>
            <p:nvPr/>
          </p:nvSpPr>
          <p:spPr>
            <a:xfrm>
              <a:off x="5964822" y="5087291"/>
              <a:ext cx="380557" cy="355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t>
              </a:r>
              <a:endParaRPr kumimoji="1" lang="ja-JP" altLang="en-US" dirty="0"/>
            </a:p>
          </p:txBody>
        </p:sp>
        <p:sp>
          <p:nvSpPr>
            <p:cNvPr id="35" name="上矢印 34"/>
            <p:cNvSpPr/>
            <p:nvPr/>
          </p:nvSpPr>
          <p:spPr>
            <a:xfrm>
              <a:off x="5956199" y="4199840"/>
              <a:ext cx="403986" cy="3821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t>
              </a:r>
              <a:endParaRPr kumimoji="1" lang="ja-JP" altLang="en-US" dirty="0"/>
            </a:p>
          </p:txBody>
        </p:sp>
      </p:grpSp>
    </p:spTree>
    <p:extLst>
      <p:ext uri="{BB962C8B-B14F-4D97-AF65-F5344CB8AC3E}">
        <p14:creationId xmlns:p14="http://schemas.microsoft.com/office/powerpoint/2010/main" val="30322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4E593-CAEC-4751-9918-32B3CD494766}"/>
              </a:ext>
            </a:extLst>
          </p:cNvPr>
          <p:cNvSpPr>
            <a:spLocks noGrp="1"/>
          </p:cNvSpPr>
          <p:nvPr>
            <p:ph type="title"/>
          </p:nvPr>
        </p:nvSpPr>
        <p:spPr/>
        <p:txBody>
          <a:bodyPr/>
          <a:lstStyle/>
          <a:p>
            <a:r>
              <a:rPr lang="en-US" dirty="0"/>
              <a:t>Naïve Way to Find </a:t>
            </a:r>
            <a:r>
              <a:rPr lang="en-US" dirty="0" err="1"/>
              <a:t>Amb</a:t>
            </a:r>
            <a:r>
              <a:rPr lang="en-US" dirty="0"/>
              <a:t>. Seq.</a:t>
            </a:r>
          </a:p>
        </p:txBody>
      </p:sp>
      <p:sp>
        <p:nvSpPr>
          <p:cNvPr id="19"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800099" y="3538934"/>
            <a:ext cx="8343901" cy="26411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endParaRPr lang="en-US" sz="2600" dirty="0">
              <a:solidFill>
                <a:schemeClr val="tx1"/>
              </a:solidFill>
              <a:ea typeface="Cambria Math" panose="02040503050406030204" pitchFamily="18" charset="0"/>
            </a:endParaRPr>
          </a:p>
        </p:txBody>
      </p:sp>
      <p:sp>
        <p:nvSpPr>
          <p:cNvPr id="26"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647699" y="4438053"/>
            <a:ext cx="8343901" cy="191290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r>
              <a:rPr lang="en-US" sz="2400" dirty="0">
                <a:solidFill>
                  <a:schemeClr val="tx1"/>
                </a:solidFill>
              </a:rPr>
              <a:t>Start from a pair of codes </a:t>
            </a:r>
            <a:r>
              <a:rPr lang="en-US" sz="2400" dirty="0" err="1">
                <a:solidFill>
                  <a:schemeClr val="tx1"/>
                </a:solidFill>
              </a:rPr>
              <a:t>s.t.</a:t>
            </a:r>
            <a:r>
              <a:rPr lang="en-US" sz="2400" dirty="0">
                <a:solidFill>
                  <a:schemeClr val="tx1"/>
                </a:solidFill>
              </a:rPr>
              <a:t> one is a </a:t>
            </a:r>
            <a:r>
              <a:rPr lang="en-US" sz="2400" dirty="0">
                <a:solidFill>
                  <a:srgbClr val="FF0000"/>
                </a:solidFill>
              </a:rPr>
              <a:t>prefix</a:t>
            </a:r>
            <a:r>
              <a:rPr lang="en-US" sz="2400" dirty="0">
                <a:solidFill>
                  <a:schemeClr val="tx1"/>
                </a:solidFill>
              </a:rPr>
              <a:t> of the other.</a:t>
            </a:r>
          </a:p>
        </p:txBody>
      </p:sp>
      <p:grpSp>
        <p:nvGrpSpPr>
          <p:cNvPr id="48" name="グループ化 47"/>
          <p:cNvGrpSpPr/>
          <p:nvPr/>
        </p:nvGrpSpPr>
        <p:grpSpPr>
          <a:xfrm>
            <a:off x="494416" y="1823886"/>
            <a:ext cx="1629948" cy="2517205"/>
            <a:chOff x="512889" y="3149771"/>
            <a:chExt cx="1629948" cy="2517205"/>
          </a:xfrm>
        </p:grpSpPr>
        <p:sp>
          <p:nvSpPr>
            <p:cNvPr id="49" name="角丸四角形 48"/>
            <p:cNvSpPr/>
            <p:nvPr/>
          </p:nvSpPr>
          <p:spPr>
            <a:xfrm>
              <a:off x="512889" y="3378194"/>
              <a:ext cx="1629948" cy="2288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D2890B8C-9901-4A75-8643-1745C1EEA0BA}"/>
                </a:ext>
              </a:extLst>
            </p:cNvPr>
            <p:cNvSpPr txBox="1"/>
            <p:nvPr/>
          </p:nvSpPr>
          <p:spPr>
            <a:xfrm>
              <a:off x="657918" y="3149771"/>
              <a:ext cx="1318670" cy="461665"/>
            </a:xfrm>
            <a:prstGeom prst="rect">
              <a:avLst/>
            </a:prstGeom>
            <a:solidFill>
              <a:schemeClr val="bg1"/>
            </a:solidFill>
          </p:spPr>
          <p:txBody>
            <a:bodyPr wrap="square" rtlCol="0">
              <a:spAutoFit/>
            </a:bodyPr>
            <a:lstStyle/>
            <a:p>
              <a:pPr algn="ctr"/>
              <a:r>
                <a:rPr lang="en-US" sz="2400" dirty="0"/>
                <a:t>Code Set</a:t>
              </a:r>
            </a:p>
          </p:txBody>
        </p:sp>
        <p:sp>
          <p:nvSpPr>
            <p:cNvPr id="51" name="テキスト ボックス 50">
              <a:extLst>
                <a:ext uri="{FF2B5EF4-FFF2-40B4-BE49-F238E27FC236}">
                  <a16:creationId xmlns:a16="http://schemas.microsoft.com/office/drawing/2014/main" id="{E6B40F2B-6AB6-4814-879F-11B521292B91}"/>
                </a:ext>
              </a:extLst>
            </p:cNvPr>
            <p:cNvSpPr txBox="1"/>
            <p:nvPr/>
          </p:nvSpPr>
          <p:spPr>
            <a:xfrm>
              <a:off x="905949" y="5087291"/>
              <a:ext cx="1036794" cy="461665"/>
            </a:xfrm>
            <a:prstGeom prst="rect">
              <a:avLst/>
            </a:prstGeom>
            <a:noFill/>
          </p:spPr>
          <p:txBody>
            <a:bodyPr wrap="square" rtlCol="0">
              <a:spAutoFit/>
            </a:bodyPr>
            <a:lstStyle/>
            <a:p>
              <a:r>
                <a:rPr lang="en-US" sz="2400" dirty="0"/>
                <a:t>0111</a:t>
              </a:r>
            </a:p>
          </p:txBody>
        </p:sp>
        <p:sp>
          <p:nvSpPr>
            <p:cNvPr id="52" name="テキスト ボックス 51">
              <a:extLst>
                <a:ext uri="{FF2B5EF4-FFF2-40B4-BE49-F238E27FC236}">
                  <a16:creationId xmlns:a16="http://schemas.microsoft.com/office/drawing/2014/main" id="{80007FD2-43C2-47DF-A5A5-179AA4EEBC1C}"/>
                </a:ext>
              </a:extLst>
            </p:cNvPr>
            <p:cNvSpPr txBox="1"/>
            <p:nvPr/>
          </p:nvSpPr>
          <p:spPr>
            <a:xfrm>
              <a:off x="909277" y="4105755"/>
              <a:ext cx="581635" cy="461665"/>
            </a:xfrm>
            <a:prstGeom prst="rect">
              <a:avLst/>
            </a:prstGeom>
            <a:noFill/>
          </p:spPr>
          <p:txBody>
            <a:bodyPr wrap="square" rtlCol="0">
              <a:spAutoFit/>
            </a:bodyPr>
            <a:lstStyle/>
            <a:p>
              <a:r>
                <a:rPr lang="en-US" sz="2400" dirty="0"/>
                <a:t>01</a:t>
              </a:r>
            </a:p>
          </p:txBody>
        </p:sp>
        <p:sp>
          <p:nvSpPr>
            <p:cNvPr id="53" name="テキスト ボックス 52">
              <a:extLst>
                <a:ext uri="{FF2B5EF4-FFF2-40B4-BE49-F238E27FC236}">
                  <a16:creationId xmlns:a16="http://schemas.microsoft.com/office/drawing/2014/main" id="{101378C9-6B12-4165-8C99-5119E17E4C7C}"/>
                </a:ext>
              </a:extLst>
            </p:cNvPr>
            <p:cNvSpPr txBox="1"/>
            <p:nvPr/>
          </p:nvSpPr>
          <p:spPr>
            <a:xfrm>
              <a:off x="909277" y="3618748"/>
              <a:ext cx="729257" cy="461665"/>
            </a:xfrm>
            <a:prstGeom prst="rect">
              <a:avLst/>
            </a:prstGeom>
            <a:noFill/>
          </p:spPr>
          <p:txBody>
            <a:bodyPr wrap="square" rtlCol="0">
              <a:spAutoFit/>
            </a:bodyPr>
            <a:lstStyle/>
            <a:p>
              <a:r>
                <a:rPr lang="en-US" sz="2400" dirty="0"/>
                <a:t>001</a:t>
              </a:r>
            </a:p>
          </p:txBody>
        </p:sp>
        <p:sp>
          <p:nvSpPr>
            <p:cNvPr id="54" name="テキスト ボックス 53">
              <a:extLst>
                <a:ext uri="{FF2B5EF4-FFF2-40B4-BE49-F238E27FC236}">
                  <a16:creationId xmlns:a16="http://schemas.microsoft.com/office/drawing/2014/main" id="{2A70D993-CBF0-4F8A-A97D-7B96ABFC6A8C}"/>
                </a:ext>
              </a:extLst>
            </p:cNvPr>
            <p:cNvSpPr txBox="1"/>
            <p:nvPr/>
          </p:nvSpPr>
          <p:spPr>
            <a:xfrm>
              <a:off x="905949" y="4596523"/>
              <a:ext cx="987515" cy="461665"/>
            </a:xfrm>
            <a:prstGeom prst="rect">
              <a:avLst/>
            </a:prstGeom>
            <a:noFill/>
          </p:spPr>
          <p:txBody>
            <a:bodyPr wrap="square" rtlCol="0">
              <a:spAutoFit/>
            </a:bodyPr>
            <a:lstStyle/>
            <a:p>
              <a:r>
                <a:rPr lang="en-US" sz="2400" dirty="0"/>
                <a:t>11010</a:t>
              </a:r>
            </a:p>
          </p:txBody>
        </p:sp>
      </p:grpSp>
      <p:sp>
        <p:nvSpPr>
          <p:cNvPr id="14" name="テキスト ボックス 13">
            <a:extLst>
              <a:ext uri="{FF2B5EF4-FFF2-40B4-BE49-F238E27FC236}">
                <a16:creationId xmlns:a16="http://schemas.microsoft.com/office/drawing/2014/main" id="{80007FD2-43C2-47DF-A5A5-179AA4EEBC1C}"/>
              </a:ext>
            </a:extLst>
          </p:cNvPr>
          <p:cNvSpPr txBox="1"/>
          <p:nvPr/>
        </p:nvSpPr>
        <p:spPr>
          <a:xfrm>
            <a:off x="838854" y="2713074"/>
            <a:ext cx="868724" cy="584775"/>
          </a:xfrm>
          <a:prstGeom prst="rect">
            <a:avLst/>
          </a:prstGeom>
          <a:noFill/>
        </p:spPr>
        <p:txBody>
          <a:bodyPr wrap="square" rtlCol="0">
            <a:spAutoFit/>
          </a:bodyPr>
          <a:lstStyle/>
          <a:p>
            <a:r>
              <a:rPr lang="en-US" sz="3200" dirty="0"/>
              <a:t>01</a:t>
            </a:r>
          </a:p>
        </p:txBody>
      </p:sp>
      <p:sp>
        <p:nvSpPr>
          <p:cNvPr id="17" name="テキスト ボックス 16">
            <a:extLst>
              <a:ext uri="{FF2B5EF4-FFF2-40B4-BE49-F238E27FC236}">
                <a16:creationId xmlns:a16="http://schemas.microsoft.com/office/drawing/2014/main" id="{E6B40F2B-6AB6-4814-879F-11B521292B91}"/>
              </a:ext>
            </a:extLst>
          </p:cNvPr>
          <p:cNvSpPr txBox="1"/>
          <p:nvPr/>
        </p:nvSpPr>
        <p:spPr>
          <a:xfrm>
            <a:off x="800099" y="3698161"/>
            <a:ext cx="1036794" cy="584775"/>
          </a:xfrm>
          <a:prstGeom prst="rect">
            <a:avLst/>
          </a:prstGeom>
          <a:noFill/>
        </p:spPr>
        <p:txBody>
          <a:bodyPr wrap="square" rtlCol="0">
            <a:spAutoFit/>
          </a:bodyPr>
          <a:lstStyle/>
          <a:p>
            <a:r>
              <a:rPr lang="en-US" sz="3200" dirty="0"/>
              <a:t>0111</a:t>
            </a:r>
          </a:p>
        </p:txBody>
      </p:sp>
      <p:sp>
        <p:nvSpPr>
          <p:cNvPr id="15" name="テキスト ボックス 14">
            <a:extLst>
              <a:ext uri="{FF2B5EF4-FFF2-40B4-BE49-F238E27FC236}">
                <a16:creationId xmlns:a16="http://schemas.microsoft.com/office/drawing/2014/main" id="{80007FD2-43C2-47DF-A5A5-179AA4EEBC1C}"/>
              </a:ext>
            </a:extLst>
          </p:cNvPr>
          <p:cNvSpPr txBox="1"/>
          <p:nvPr/>
        </p:nvSpPr>
        <p:spPr>
          <a:xfrm>
            <a:off x="2835058" y="2521767"/>
            <a:ext cx="868724" cy="584775"/>
          </a:xfrm>
          <a:prstGeom prst="rect">
            <a:avLst/>
          </a:prstGeom>
          <a:noFill/>
        </p:spPr>
        <p:txBody>
          <a:bodyPr wrap="square" rtlCol="0">
            <a:spAutoFit/>
          </a:bodyPr>
          <a:lstStyle/>
          <a:p>
            <a:r>
              <a:rPr lang="en-US" sz="3200" dirty="0">
                <a:solidFill>
                  <a:srgbClr val="FF0000"/>
                </a:solidFill>
              </a:rPr>
              <a:t>01</a:t>
            </a:r>
          </a:p>
        </p:txBody>
      </p:sp>
      <p:sp>
        <p:nvSpPr>
          <p:cNvPr id="16" name="テキスト ボックス 15">
            <a:extLst>
              <a:ext uri="{FF2B5EF4-FFF2-40B4-BE49-F238E27FC236}">
                <a16:creationId xmlns:a16="http://schemas.microsoft.com/office/drawing/2014/main" id="{E6B40F2B-6AB6-4814-879F-11B521292B91}"/>
              </a:ext>
            </a:extLst>
          </p:cNvPr>
          <p:cNvSpPr txBox="1"/>
          <p:nvPr/>
        </p:nvSpPr>
        <p:spPr>
          <a:xfrm>
            <a:off x="2835058" y="3109965"/>
            <a:ext cx="1036794" cy="584775"/>
          </a:xfrm>
          <a:prstGeom prst="rect">
            <a:avLst/>
          </a:prstGeom>
          <a:noFill/>
        </p:spPr>
        <p:txBody>
          <a:bodyPr wrap="square" rtlCol="0">
            <a:spAutoFit/>
          </a:bodyPr>
          <a:lstStyle/>
          <a:p>
            <a:r>
              <a:rPr lang="en-US" sz="3200" dirty="0">
                <a:solidFill>
                  <a:srgbClr val="FF0000"/>
                </a:solidFill>
              </a:rPr>
              <a:t>01</a:t>
            </a:r>
            <a:r>
              <a:rPr lang="en-US" sz="3200" dirty="0"/>
              <a:t>11</a:t>
            </a:r>
          </a:p>
        </p:txBody>
      </p:sp>
      <p:grpSp>
        <p:nvGrpSpPr>
          <p:cNvPr id="18" name="グループ化 17"/>
          <p:cNvGrpSpPr/>
          <p:nvPr/>
        </p:nvGrpSpPr>
        <p:grpSpPr>
          <a:xfrm>
            <a:off x="494416" y="1821172"/>
            <a:ext cx="1629948" cy="2517205"/>
            <a:chOff x="512889" y="3149771"/>
            <a:chExt cx="1629948" cy="2517205"/>
          </a:xfrm>
        </p:grpSpPr>
        <p:sp>
          <p:nvSpPr>
            <p:cNvPr id="20" name="角丸四角形 19"/>
            <p:cNvSpPr/>
            <p:nvPr/>
          </p:nvSpPr>
          <p:spPr>
            <a:xfrm>
              <a:off x="512889" y="3378194"/>
              <a:ext cx="1629948" cy="2288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2890B8C-9901-4A75-8643-1745C1EEA0BA}"/>
                </a:ext>
              </a:extLst>
            </p:cNvPr>
            <p:cNvSpPr txBox="1"/>
            <p:nvPr/>
          </p:nvSpPr>
          <p:spPr>
            <a:xfrm>
              <a:off x="657918" y="3149771"/>
              <a:ext cx="1318670" cy="461665"/>
            </a:xfrm>
            <a:prstGeom prst="rect">
              <a:avLst/>
            </a:prstGeom>
            <a:solidFill>
              <a:schemeClr val="bg1"/>
            </a:solidFill>
          </p:spPr>
          <p:txBody>
            <a:bodyPr wrap="square" rtlCol="0">
              <a:spAutoFit/>
            </a:bodyPr>
            <a:lstStyle/>
            <a:p>
              <a:pPr algn="ctr"/>
              <a:r>
                <a:rPr lang="en-US" sz="2400" dirty="0"/>
                <a:t>Code Set</a:t>
              </a:r>
            </a:p>
          </p:txBody>
        </p:sp>
        <p:sp>
          <p:nvSpPr>
            <p:cNvPr id="22" name="テキスト ボックス 21">
              <a:extLst>
                <a:ext uri="{FF2B5EF4-FFF2-40B4-BE49-F238E27FC236}">
                  <a16:creationId xmlns:a16="http://schemas.microsoft.com/office/drawing/2014/main" id="{E6B40F2B-6AB6-4814-879F-11B521292B91}"/>
                </a:ext>
              </a:extLst>
            </p:cNvPr>
            <p:cNvSpPr txBox="1"/>
            <p:nvPr/>
          </p:nvSpPr>
          <p:spPr>
            <a:xfrm>
              <a:off x="905949" y="5087291"/>
              <a:ext cx="1036794" cy="461665"/>
            </a:xfrm>
            <a:prstGeom prst="rect">
              <a:avLst/>
            </a:prstGeom>
            <a:noFill/>
          </p:spPr>
          <p:txBody>
            <a:bodyPr wrap="square" rtlCol="0">
              <a:spAutoFit/>
            </a:bodyPr>
            <a:lstStyle/>
            <a:p>
              <a:r>
                <a:rPr lang="en-US" sz="2400" dirty="0"/>
                <a:t>0111</a:t>
              </a:r>
            </a:p>
          </p:txBody>
        </p:sp>
        <p:sp>
          <p:nvSpPr>
            <p:cNvPr id="23" name="テキスト ボックス 22">
              <a:extLst>
                <a:ext uri="{FF2B5EF4-FFF2-40B4-BE49-F238E27FC236}">
                  <a16:creationId xmlns:a16="http://schemas.microsoft.com/office/drawing/2014/main" id="{80007FD2-43C2-47DF-A5A5-179AA4EEBC1C}"/>
                </a:ext>
              </a:extLst>
            </p:cNvPr>
            <p:cNvSpPr txBox="1"/>
            <p:nvPr/>
          </p:nvSpPr>
          <p:spPr>
            <a:xfrm>
              <a:off x="909277" y="4105755"/>
              <a:ext cx="581635" cy="461665"/>
            </a:xfrm>
            <a:prstGeom prst="rect">
              <a:avLst/>
            </a:prstGeom>
            <a:noFill/>
          </p:spPr>
          <p:txBody>
            <a:bodyPr wrap="square" rtlCol="0">
              <a:spAutoFit/>
            </a:bodyPr>
            <a:lstStyle/>
            <a:p>
              <a:r>
                <a:rPr lang="en-US" sz="2400" dirty="0"/>
                <a:t>01</a:t>
              </a:r>
            </a:p>
          </p:txBody>
        </p:sp>
        <p:sp>
          <p:nvSpPr>
            <p:cNvPr id="24" name="テキスト ボックス 23">
              <a:extLst>
                <a:ext uri="{FF2B5EF4-FFF2-40B4-BE49-F238E27FC236}">
                  <a16:creationId xmlns:a16="http://schemas.microsoft.com/office/drawing/2014/main" id="{101378C9-6B12-4165-8C99-5119E17E4C7C}"/>
                </a:ext>
              </a:extLst>
            </p:cNvPr>
            <p:cNvSpPr txBox="1"/>
            <p:nvPr/>
          </p:nvSpPr>
          <p:spPr>
            <a:xfrm>
              <a:off x="909277" y="3618748"/>
              <a:ext cx="729257" cy="461665"/>
            </a:xfrm>
            <a:prstGeom prst="rect">
              <a:avLst/>
            </a:prstGeom>
            <a:noFill/>
          </p:spPr>
          <p:txBody>
            <a:bodyPr wrap="square" rtlCol="0">
              <a:spAutoFit/>
            </a:bodyPr>
            <a:lstStyle/>
            <a:p>
              <a:r>
                <a:rPr lang="en-US" sz="2400" dirty="0"/>
                <a:t>001</a:t>
              </a:r>
            </a:p>
          </p:txBody>
        </p:sp>
        <p:sp>
          <p:nvSpPr>
            <p:cNvPr id="25" name="テキスト ボックス 24">
              <a:extLst>
                <a:ext uri="{FF2B5EF4-FFF2-40B4-BE49-F238E27FC236}">
                  <a16:creationId xmlns:a16="http://schemas.microsoft.com/office/drawing/2014/main" id="{2A70D993-CBF0-4F8A-A97D-7B96ABFC6A8C}"/>
                </a:ext>
              </a:extLst>
            </p:cNvPr>
            <p:cNvSpPr txBox="1"/>
            <p:nvPr/>
          </p:nvSpPr>
          <p:spPr>
            <a:xfrm>
              <a:off x="905949" y="4596523"/>
              <a:ext cx="987515" cy="461665"/>
            </a:xfrm>
            <a:prstGeom prst="rect">
              <a:avLst/>
            </a:prstGeom>
            <a:noFill/>
          </p:spPr>
          <p:txBody>
            <a:bodyPr wrap="square" rtlCol="0">
              <a:spAutoFit/>
            </a:bodyPr>
            <a:lstStyle/>
            <a:p>
              <a:r>
                <a:rPr lang="en-US" sz="2400" dirty="0"/>
                <a:t>11010</a:t>
              </a:r>
            </a:p>
          </p:txBody>
        </p:sp>
      </p:grpSp>
    </p:spTree>
    <p:extLst>
      <p:ext uri="{BB962C8B-B14F-4D97-AF65-F5344CB8AC3E}">
        <p14:creationId xmlns:p14="http://schemas.microsoft.com/office/powerpoint/2010/main" val="243026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
                                        <p:tgtEl>
                                          <p:spTgt spid="14"/>
                                        </p:tgtEl>
                                      </p:cBhvr>
                                    </p:animEffect>
                                  </p:childTnLst>
                                </p:cTn>
                              </p:par>
                              <p:par>
                                <p:cTn id="8" presetID="10" presetClass="exit" presetSubtype="0" fill="hold" nodeType="withEffect">
                                  <p:stCondLst>
                                    <p:cond delay="0"/>
                                  </p:stCondLst>
                                  <p:childTnLst>
                                    <p:animEffect transition="out" filter="fade">
                                      <p:cBhvr>
                                        <p:cTn id="9" dur="10"/>
                                        <p:tgtEl>
                                          <p:spTgt spid="18"/>
                                        </p:tgtEl>
                                      </p:cBhvr>
                                    </p:animEffect>
                                    <p:set>
                                      <p:cBhvr>
                                        <p:cTn id="10" dur="1" fill="hold">
                                          <p:stCondLst>
                                            <p:cond delay="9"/>
                                          </p:stCondLst>
                                        </p:cTn>
                                        <p:tgtEl>
                                          <p:spTgt spid="18"/>
                                        </p:tgtEl>
                                        <p:attrNameLst>
                                          <p:attrName>style.visibility</p:attrName>
                                        </p:attrNameLst>
                                      </p:cBhvr>
                                      <p:to>
                                        <p:strVal val="hidden"/>
                                      </p:to>
                                    </p:set>
                                  </p:childTnLst>
                                </p:cTn>
                              </p:par>
                              <p:par>
                                <p:cTn id="11" presetID="10"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
                                        <p:tgtEl>
                                          <p:spTgt spid="17"/>
                                        </p:tgtEl>
                                      </p:cBhvr>
                                    </p:animEffect>
                                  </p:childTnLst>
                                </p:cTn>
                              </p:par>
                            </p:childTnLst>
                          </p:cTn>
                        </p:par>
                        <p:par>
                          <p:cTn id="14" fill="hold">
                            <p:stCondLst>
                              <p:cond delay="10"/>
                            </p:stCondLst>
                            <p:childTnLst>
                              <p:par>
                                <p:cTn id="15" presetID="42" presetClass="path" presetSubtype="0" accel="50000" decel="50000" fill="hold" grpId="0" nodeType="afterEffect">
                                  <p:stCondLst>
                                    <p:cond delay="0"/>
                                  </p:stCondLst>
                                  <p:childTnLst>
                                    <p:animMotion origin="layout" path="M 3.88889E-6 0.00093 L 0.21823 -0.0287 " pathEditMode="relative" rAng="0" ptsTypes="AA">
                                      <p:cBhvr>
                                        <p:cTn id="16" dur="1500" fill="hold"/>
                                        <p:tgtEl>
                                          <p:spTgt spid="14"/>
                                        </p:tgtEl>
                                        <p:attrNameLst>
                                          <p:attrName>ppt_x</p:attrName>
                                          <p:attrName>ppt_y</p:attrName>
                                        </p:attrNameLst>
                                      </p:cBhvr>
                                      <p:rCtr x="10903" y="-1481"/>
                                    </p:animMotion>
                                  </p:childTnLst>
                                </p:cTn>
                              </p:par>
                              <p:par>
                                <p:cTn id="17" presetID="42" presetClass="path" presetSubtype="0" accel="50000" decel="50000" fill="hold" grpId="0" nodeType="withEffect">
                                  <p:stCondLst>
                                    <p:cond delay="0"/>
                                  </p:stCondLst>
                                  <p:childTnLst>
                                    <p:animMotion origin="layout" path="M 2.77778E-6 -4.44444E-6 L 0.22257 -0.08703 " pathEditMode="relative" rAng="0" ptsTypes="AA">
                                      <p:cBhvr>
                                        <p:cTn id="18" dur="1500" fill="hold"/>
                                        <p:tgtEl>
                                          <p:spTgt spid="17"/>
                                        </p:tgtEl>
                                        <p:attrNameLst>
                                          <p:attrName>ppt_x</p:attrName>
                                          <p:attrName>ppt_y</p:attrName>
                                        </p:attrNameLst>
                                      </p:cBhvr>
                                      <p:rCtr x="11128" y="-4352"/>
                                    </p:animMotion>
                                  </p:childTnLst>
                                </p:cTn>
                              </p:par>
                            </p:childTnLst>
                          </p:cTn>
                        </p:par>
                        <p:par>
                          <p:cTn id="19" fill="hold">
                            <p:stCondLst>
                              <p:cond delay="1510"/>
                            </p:stCondLst>
                            <p:childTnLst>
                              <p:par>
                                <p:cTn id="20" presetID="10" presetClass="exit" presetSubtype="0" fill="hold" grpId="2" nodeType="afterEffect">
                                  <p:stCondLst>
                                    <p:cond delay="0"/>
                                  </p:stCondLst>
                                  <p:childTnLst>
                                    <p:animEffect transition="out" filter="fade">
                                      <p:cBhvr>
                                        <p:cTn id="21" dur="10"/>
                                        <p:tgtEl>
                                          <p:spTgt spid="14"/>
                                        </p:tgtEl>
                                      </p:cBhvr>
                                    </p:animEffect>
                                    <p:set>
                                      <p:cBhvr>
                                        <p:cTn id="22" dur="1" fill="hold">
                                          <p:stCondLst>
                                            <p:cond delay="9"/>
                                          </p:stCondLst>
                                        </p:cTn>
                                        <p:tgtEl>
                                          <p:spTgt spid="14"/>
                                        </p:tgtEl>
                                        <p:attrNameLst>
                                          <p:attrName>style.visibility</p:attrName>
                                        </p:attrNameLst>
                                      </p:cBhvr>
                                      <p:to>
                                        <p:strVal val="hidden"/>
                                      </p:to>
                                    </p:set>
                                  </p:childTnLst>
                                </p:cTn>
                              </p:par>
                              <p:par>
                                <p:cTn id="23" presetID="10" presetClass="exit" presetSubtype="0" fill="hold" grpId="2" nodeType="withEffect">
                                  <p:stCondLst>
                                    <p:cond delay="0"/>
                                  </p:stCondLst>
                                  <p:childTnLst>
                                    <p:animEffect transition="out" filter="fade">
                                      <p:cBhvr>
                                        <p:cTn id="24" dur="10"/>
                                        <p:tgtEl>
                                          <p:spTgt spid="17"/>
                                        </p:tgtEl>
                                      </p:cBhvr>
                                    </p:animEffect>
                                    <p:set>
                                      <p:cBhvr>
                                        <p:cTn id="25" dur="1" fill="hold">
                                          <p:stCondLst>
                                            <p:cond delay="9"/>
                                          </p:stCondLst>
                                        </p:cTn>
                                        <p:tgtEl>
                                          <p:spTgt spid="1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7" grpId="0"/>
      <p:bldP spid="17" grpId="1"/>
      <p:bldP spid="17" grpId="2"/>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4E593-CAEC-4751-9918-32B3CD494766}"/>
              </a:ext>
            </a:extLst>
          </p:cNvPr>
          <p:cNvSpPr>
            <a:spLocks noGrp="1"/>
          </p:cNvSpPr>
          <p:nvPr>
            <p:ph type="title"/>
          </p:nvPr>
        </p:nvSpPr>
        <p:spPr/>
        <p:txBody>
          <a:bodyPr/>
          <a:lstStyle/>
          <a:p>
            <a:r>
              <a:rPr lang="en-US" dirty="0"/>
              <a:t>Naïve </a:t>
            </a:r>
            <a:r>
              <a:rPr lang="en-US" altLang="ja-JP" dirty="0"/>
              <a:t>Way</a:t>
            </a:r>
            <a:r>
              <a:rPr lang="en-US" dirty="0"/>
              <a:t> to Find </a:t>
            </a:r>
            <a:r>
              <a:rPr lang="en-US" dirty="0" err="1"/>
              <a:t>Amb</a:t>
            </a:r>
            <a:r>
              <a:rPr lang="en-US" dirty="0"/>
              <a:t>. Seq.</a:t>
            </a:r>
          </a:p>
        </p:txBody>
      </p:sp>
      <p:sp>
        <p:nvSpPr>
          <p:cNvPr id="19"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800099" y="3538934"/>
            <a:ext cx="8343901" cy="26411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endParaRPr lang="en-US" sz="2600" dirty="0">
              <a:solidFill>
                <a:schemeClr val="tx1"/>
              </a:solidFill>
              <a:ea typeface="Cambria Math" panose="02040503050406030204" pitchFamily="18" charset="0"/>
            </a:endParaRPr>
          </a:p>
        </p:txBody>
      </p:sp>
      <p:sp>
        <p:nvSpPr>
          <p:cNvPr id="26"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647699" y="4438053"/>
            <a:ext cx="8343901" cy="191290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r>
              <a:rPr lang="en-US" sz="2400" dirty="0">
                <a:solidFill>
                  <a:schemeClr val="tx1"/>
                </a:solidFill>
              </a:rPr>
              <a:t>Start from a pair of codes </a:t>
            </a:r>
            <a:r>
              <a:rPr lang="en-US" sz="2400" dirty="0" err="1">
                <a:solidFill>
                  <a:schemeClr val="tx1"/>
                </a:solidFill>
              </a:rPr>
              <a:t>s.t.</a:t>
            </a:r>
            <a:r>
              <a:rPr lang="en-US" sz="2400" dirty="0">
                <a:solidFill>
                  <a:schemeClr val="tx1"/>
                </a:solidFill>
              </a:rPr>
              <a:t> one is a prefix of the other.</a:t>
            </a:r>
          </a:p>
          <a:p>
            <a:pPr>
              <a:buFont typeface="Calibri" panose="020F0502020204030204" pitchFamily="34" charset="0"/>
              <a:buChar char="•"/>
            </a:pPr>
            <a:r>
              <a:rPr lang="en-US" altLang="ja-JP" sz="2400" dirty="0">
                <a:solidFill>
                  <a:schemeClr val="tx1"/>
                </a:solidFill>
              </a:rPr>
              <a:t>Put a code </a:t>
            </a:r>
            <a:r>
              <a:rPr lang="en-US" altLang="ja-JP" sz="2400" dirty="0">
                <a:solidFill>
                  <a:srgbClr val="FF0000"/>
                </a:solidFill>
              </a:rPr>
              <a:t>whose prefix is the remainder, </a:t>
            </a:r>
            <a:r>
              <a:rPr lang="en-US" altLang="ja-JP" sz="2400" dirty="0">
                <a:solidFill>
                  <a:schemeClr val="tx1"/>
                </a:solidFill>
              </a:rPr>
              <a:t>or</a:t>
            </a:r>
          </a:p>
          <a:p>
            <a:pPr>
              <a:buFont typeface="Calibri" panose="020F0502020204030204" pitchFamily="34" charset="0"/>
              <a:buChar char="•"/>
            </a:pPr>
            <a:endParaRPr lang="en-US" sz="2400" dirty="0">
              <a:solidFill>
                <a:schemeClr val="tx1"/>
              </a:solidFill>
            </a:endParaRPr>
          </a:p>
        </p:txBody>
      </p:sp>
      <p:grpSp>
        <p:nvGrpSpPr>
          <p:cNvPr id="48" name="グループ化 47"/>
          <p:cNvGrpSpPr/>
          <p:nvPr/>
        </p:nvGrpSpPr>
        <p:grpSpPr>
          <a:xfrm>
            <a:off x="494416" y="1823886"/>
            <a:ext cx="1629948" cy="2517205"/>
            <a:chOff x="512889" y="3149771"/>
            <a:chExt cx="1629948" cy="2517205"/>
          </a:xfrm>
        </p:grpSpPr>
        <p:sp>
          <p:nvSpPr>
            <p:cNvPr id="49" name="角丸四角形 48"/>
            <p:cNvSpPr/>
            <p:nvPr/>
          </p:nvSpPr>
          <p:spPr>
            <a:xfrm>
              <a:off x="512889" y="3378194"/>
              <a:ext cx="1629948" cy="2288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D2890B8C-9901-4A75-8643-1745C1EEA0BA}"/>
                </a:ext>
              </a:extLst>
            </p:cNvPr>
            <p:cNvSpPr txBox="1"/>
            <p:nvPr/>
          </p:nvSpPr>
          <p:spPr>
            <a:xfrm>
              <a:off x="657918" y="3149771"/>
              <a:ext cx="1318670" cy="461665"/>
            </a:xfrm>
            <a:prstGeom prst="rect">
              <a:avLst/>
            </a:prstGeom>
            <a:solidFill>
              <a:schemeClr val="bg1"/>
            </a:solidFill>
          </p:spPr>
          <p:txBody>
            <a:bodyPr wrap="square" rtlCol="0">
              <a:spAutoFit/>
            </a:bodyPr>
            <a:lstStyle/>
            <a:p>
              <a:pPr algn="ctr"/>
              <a:r>
                <a:rPr lang="en-US" sz="2400" dirty="0"/>
                <a:t>Code Set</a:t>
              </a:r>
            </a:p>
          </p:txBody>
        </p:sp>
        <p:sp>
          <p:nvSpPr>
            <p:cNvPr id="51" name="テキスト ボックス 50">
              <a:extLst>
                <a:ext uri="{FF2B5EF4-FFF2-40B4-BE49-F238E27FC236}">
                  <a16:creationId xmlns:a16="http://schemas.microsoft.com/office/drawing/2014/main" id="{E6B40F2B-6AB6-4814-879F-11B521292B91}"/>
                </a:ext>
              </a:extLst>
            </p:cNvPr>
            <p:cNvSpPr txBox="1"/>
            <p:nvPr/>
          </p:nvSpPr>
          <p:spPr>
            <a:xfrm>
              <a:off x="905949" y="5087291"/>
              <a:ext cx="1036794" cy="461665"/>
            </a:xfrm>
            <a:prstGeom prst="rect">
              <a:avLst/>
            </a:prstGeom>
            <a:noFill/>
          </p:spPr>
          <p:txBody>
            <a:bodyPr wrap="square" rtlCol="0">
              <a:spAutoFit/>
            </a:bodyPr>
            <a:lstStyle/>
            <a:p>
              <a:r>
                <a:rPr lang="en-US" sz="2400" dirty="0"/>
                <a:t>0111</a:t>
              </a:r>
            </a:p>
          </p:txBody>
        </p:sp>
        <p:sp>
          <p:nvSpPr>
            <p:cNvPr id="52" name="テキスト ボックス 51">
              <a:extLst>
                <a:ext uri="{FF2B5EF4-FFF2-40B4-BE49-F238E27FC236}">
                  <a16:creationId xmlns:a16="http://schemas.microsoft.com/office/drawing/2014/main" id="{80007FD2-43C2-47DF-A5A5-179AA4EEBC1C}"/>
                </a:ext>
              </a:extLst>
            </p:cNvPr>
            <p:cNvSpPr txBox="1"/>
            <p:nvPr/>
          </p:nvSpPr>
          <p:spPr>
            <a:xfrm>
              <a:off x="909277" y="4105755"/>
              <a:ext cx="581635" cy="461665"/>
            </a:xfrm>
            <a:prstGeom prst="rect">
              <a:avLst/>
            </a:prstGeom>
            <a:noFill/>
          </p:spPr>
          <p:txBody>
            <a:bodyPr wrap="square" rtlCol="0">
              <a:spAutoFit/>
            </a:bodyPr>
            <a:lstStyle/>
            <a:p>
              <a:r>
                <a:rPr lang="en-US" sz="2400" dirty="0"/>
                <a:t>01</a:t>
              </a:r>
            </a:p>
          </p:txBody>
        </p:sp>
        <p:sp>
          <p:nvSpPr>
            <p:cNvPr id="53" name="テキスト ボックス 52">
              <a:extLst>
                <a:ext uri="{FF2B5EF4-FFF2-40B4-BE49-F238E27FC236}">
                  <a16:creationId xmlns:a16="http://schemas.microsoft.com/office/drawing/2014/main" id="{101378C9-6B12-4165-8C99-5119E17E4C7C}"/>
                </a:ext>
              </a:extLst>
            </p:cNvPr>
            <p:cNvSpPr txBox="1"/>
            <p:nvPr/>
          </p:nvSpPr>
          <p:spPr>
            <a:xfrm>
              <a:off x="909277" y="3618748"/>
              <a:ext cx="729257" cy="461665"/>
            </a:xfrm>
            <a:prstGeom prst="rect">
              <a:avLst/>
            </a:prstGeom>
            <a:noFill/>
          </p:spPr>
          <p:txBody>
            <a:bodyPr wrap="square" rtlCol="0">
              <a:spAutoFit/>
            </a:bodyPr>
            <a:lstStyle/>
            <a:p>
              <a:r>
                <a:rPr lang="en-US" sz="2400" dirty="0"/>
                <a:t>001</a:t>
              </a:r>
            </a:p>
          </p:txBody>
        </p:sp>
        <p:sp>
          <p:nvSpPr>
            <p:cNvPr id="54" name="テキスト ボックス 53">
              <a:extLst>
                <a:ext uri="{FF2B5EF4-FFF2-40B4-BE49-F238E27FC236}">
                  <a16:creationId xmlns:a16="http://schemas.microsoft.com/office/drawing/2014/main" id="{2A70D993-CBF0-4F8A-A97D-7B96ABFC6A8C}"/>
                </a:ext>
              </a:extLst>
            </p:cNvPr>
            <p:cNvSpPr txBox="1"/>
            <p:nvPr/>
          </p:nvSpPr>
          <p:spPr>
            <a:xfrm>
              <a:off x="905949" y="4596523"/>
              <a:ext cx="987515" cy="461665"/>
            </a:xfrm>
            <a:prstGeom prst="rect">
              <a:avLst/>
            </a:prstGeom>
            <a:noFill/>
          </p:spPr>
          <p:txBody>
            <a:bodyPr wrap="square" rtlCol="0">
              <a:spAutoFit/>
            </a:bodyPr>
            <a:lstStyle/>
            <a:p>
              <a:r>
                <a:rPr lang="en-US" sz="2400" dirty="0"/>
                <a:t>11010</a:t>
              </a:r>
            </a:p>
          </p:txBody>
        </p:sp>
      </p:grpSp>
      <p:sp>
        <p:nvSpPr>
          <p:cNvPr id="17" name="テキスト ボックス 16">
            <a:extLst>
              <a:ext uri="{FF2B5EF4-FFF2-40B4-BE49-F238E27FC236}">
                <a16:creationId xmlns:a16="http://schemas.microsoft.com/office/drawing/2014/main" id="{80007FD2-43C2-47DF-A5A5-179AA4EEBC1C}"/>
              </a:ext>
            </a:extLst>
          </p:cNvPr>
          <p:cNvSpPr txBox="1"/>
          <p:nvPr/>
        </p:nvSpPr>
        <p:spPr>
          <a:xfrm>
            <a:off x="2835058" y="2521767"/>
            <a:ext cx="868724" cy="584775"/>
          </a:xfrm>
          <a:prstGeom prst="rect">
            <a:avLst/>
          </a:prstGeom>
          <a:noFill/>
        </p:spPr>
        <p:txBody>
          <a:bodyPr wrap="square" rtlCol="0">
            <a:spAutoFit/>
          </a:bodyPr>
          <a:lstStyle/>
          <a:p>
            <a:r>
              <a:rPr lang="en-US" sz="3200" dirty="0"/>
              <a:t>01</a:t>
            </a:r>
          </a:p>
        </p:txBody>
      </p:sp>
      <p:sp>
        <p:nvSpPr>
          <p:cNvPr id="21" name="テキスト ボックス 20">
            <a:extLst>
              <a:ext uri="{FF2B5EF4-FFF2-40B4-BE49-F238E27FC236}">
                <a16:creationId xmlns:a16="http://schemas.microsoft.com/office/drawing/2014/main" id="{E6B40F2B-6AB6-4814-879F-11B521292B91}"/>
              </a:ext>
            </a:extLst>
          </p:cNvPr>
          <p:cNvSpPr txBox="1"/>
          <p:nvPr/>
        </p:nvSpPr>
        <p:spPr>
          <a:xfrm>
            <a:off x="2836963" y="3109965"/>
            <a:ext cx="1036794" cy="584775"/>
          </a:xfrm>
          <a:prstGeom prst="rect">
            <a:avLst/>
          </a:prstGeom>
          <a:noFill/>
        </p:spPr>
        <p:txBody>
          <a:bodyPr wrap="square" rtlCol="0">
            <a:spAutoFit/>
          </a:bodyPr>
          <a:lstStyle/>
          <a:p>
            <a:r>
              <a:rPr lang="en-US" sz="3200" dirty="0"/>
              <a:t>01</a:t>
            </a:r>
            <a:r>
              <a:rPr lang="en-US" sz="3200" dirty="0">
                <a:solidFill>
                  <a:srgbClr val="FF0000"/>
                </a:solidFill>
              </a:rPr>
              <a:t>11</a:t>
            </a:r>
          </a:p>
        </p:txBody>
      </p:sp>
      <p:sp>
        <p:nvSpPr>
          <p:cNvPr id="22" name="テキスト ボックス 21">
            <a:extLst>
              <a:ext uri="{FF2B5EF4-FFF2-40B4-BE49-F238E27FC236}">
                <a16:creationId xmlns:a16="http://schemas.microsoft.com/office/drawing/2014/main" id="{2A70D993-CBF0-4F8A-A97D-7B96ABFC6A8C}"/>
              </a:ext>
            </a:extLst>
          </p:cNvPr>
          <p:cNvSpPr txBox="1"/>
          <p:nvPr/>
        </p:nvSpPr>
        <p:spPr>
          <a:xfrm>
            <a:off x="745499" y="3205453"/>
            <a:ext cx="1635609" cy="584775"/>
          </a:xfrm>
          <a:prstGeom prst="rect">
            <a:avLst/>
          </a:prstGeom>
          <a:noFill/>
        </p:spPr>
        <p:txBody>
          <a:bodyPr wrap="square" rtlCol="0">
            <a:spAutoFit/>
          </a:bodyPr>
          <a:lstStyle/>
          <a:p>
            <a:r>
              <a:rPr lang="en-US" sz="3200" dirty="0">
                <a:solidFill>
                  <a:srgbClr val="FF0000"/>
                </a:solidFill>
              </a:rPr>
              <a:t>11</a:t>
            </a:r>
            <a:r>
              <a:rPr lang="en-US" sz="3200" dirty="0"/>
              <a:t>010</a:t>
            </a:r>
          </a:p>
        </p:txBody>
      </p:sp>
      <p:grpSp>
        <p:nvGrpSpPr>
          <p:cNvPr id="15" name="グループ化 14"/>
          <p:cNvGrpSpPr/>
          <p:nvPr/>
        </p:nvGrpSpPr>
        <p:grpSpPr>
          <a:xfrm>
            <a:off x="494416" y="1821172"/>
            <a:ext cx="1629948" cy="2517205"/>
            <a:chOff x="512889" y="3149771"/>
            <a:chExt cx="1629948" cy="2517205"/>
          </a:xfrm>
        </p:grpSpPr>
        <p:sp>
          <p:nvSpPr>
            <p:cNvPr id="16" name="角丸四角形 15"/>
            <p:cNvSpPr/>
            <p:nvPr/>
          </p:nvSpPr>
          <p:spPr>
            <a:xfrm>
              <a:off x="512889" y="3378194"/>
              <a:ext cx="1629948" cy="2288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2890B8C-9901-4A75-8643-1745C1EEA0BA}"/>
                </a:ext>
              </a:extLst>
            </p:cNvPr>
            <p:cNvSpPr txBox="1"/>
            <p:nvPr/>
          </p:nvSpPr>
          <p:spPr>
            <a:xfrm>
              <a:off x="657918" y="3149771"/>
              <a:ext cx="1318670" cy="461665"/>
            </a:xfrm>
            <a:prstGeom prst="rect">
              <a:avLst/>
            </a:prstGeom>
            <a:solidFill>
              <a:schemeClr val="bg1"/>
            </a:solidFill>
          </p:spPr>
          <p:txBody>
            <a:bodyPr wrap="square" rtlCol="0">
              <a:spAutoFit/>
            </a:bodyPr>
            <a:lstStyle/>
            <a:p>
              <a:pPr algn="ctr"/>
              <a:r>
                <a:rPr lang="en-US" sz="2400" dirty="0"/>
                <a:t>Code Set</a:t>
              </a:r>
            </a:p>
          </p:txBody>
        </p:sp>
        <p:sp>
          <p:nvSpPr>
            <p:cNvPr id="20" name="テキスト ボックス 19">
              <a:extLst>
                <a:ext uri="{FF2B5EF4-FFF2-40B4-BE49-F238E27FC236}">
                  <a16:creationId xmlns:a16="http://schemas.microsoft.com/office/drawing/2014/main" id="{E6B40F2B-6AB6-4814-879F-11B521292B91}"/>
                </a:ext>
              </a:extLst>
            </p:cNvPr>
            <p:cNvSpPr txBox="1"/>
            <p:nvPr/>
          </p:nvSpPr>
          <p:spPr>
            <a:xfrm>
              <a:off x="905949" y="5087291"/>
              <a:ext cx="1036794" cy="461665"/>
            </a:xfrm>
            <a:prstGeom prst="rect">
              <a:avLst/>
            </a:prstGeom>
            <a:noFill/>
          </p:spPr>
          <p:txBody>
            <a:bodyPr wrap="square" rtlCol="0">
              <a:spAutoFit/>
            </a:bodyPr>
            <a:lstStyle/>
            <a:p>
              <a:r>
                <a:rPr lang="en-US" sz="2400" dirty="0"/>
                <a:t>0111</a:t>
              </a:r>
            </a:p>
          </p:txBody>
        </p:sp>
        <p:sp>
          <p:nvSpPr>
            <p:cNvPr id="23" name="テキスト ボックス 22">
              <a:extLst>
                <a:ext uri="{FF2B5EF4-FFF2-40B4-BE49-F238E27FC236}">
                  <a16:creationId xmlns:a16="http://schemas.microsoft.com/office/drawing/2014/main" id="{80007FD2-43C2-47DF-A5A5-179AA4EEBC1C}"/>
                </a:ext>
              </a:extLst>
            </p:cNvPr>
            <p:cNvSpPr txBox="1"/>
            <p:nvPr/>
          </p:nvSpPr>
          <p:spPr>
            <a:xfrm>
              <a:off x="909277" y="4105755"/>
              <a:ext cx="581635" cy="461665"/>
            </a:xfrm>
            <a:prstGeom prst="rect">
              <a:avLst/>
            </a:prstGeom>
            <a:noFill/>
          </p:spPr>
          <p:txBody>
            <a:bodyPr wrap="square" rtlCol="0">
              <a:spAutoFit/>
            </a:bodyPr>
            <a:lstStyle/>
            <a:p>
              <a:r>
                <a:rPr lang="en-US" sz="2400" dirty="0"/>
                <a:t>01</a:t>
              </a:r>
            </a:p>
          </p:txBody>
        </p:sp>
        <p:sp>
          <p:nvSpPr>
            <p:cNvPr id="24" name="テキスト ボックス 23">
              <a:extLst>
                <a:ext uri="{FF2B5EF4-FFF2-40B4-BE49-F238E27FC236}">
                  <a16:creationId xmlns:a16="http://schemas.microsoft.com/office/drawing/2014/main" id="{101378C9-6B12-4165-8C99-5119E17E4C7C}"/>
                </a:ext>
              </a:extLst>
            </p:cNvPr>
            <p:cNvSpPr txBox="1"/>
            <p:nvPr/>
          </p:nvSpPr>
          <p:spPr>
            <a:xfrm>
              <a:off x="909277" y="3618748"/>
              <a:ext cx="729257" cy="461665"/>
            </a:xfrm>
            <a:prstGeom prst="rect">
              <a:avLst/>
            </a:prstGeom>
            <a:noFill/>
          </p:spPr>
          <p:txBody>
            <a:bodyPr wrap="square" rtlCol="0">
              <a:spAutoFit/>
            </a:bodyPr>
            <a:lstStyle/>
            <a:p>
              <a:r>
                <a:rPr lang="en-US" sz="2400" dirty="0"/>
                <a:t>001</a:t>
              </a:r>
            </a:p>
          </p:txBody>
        </p:sp>
        <p:sp>
          <p:nvSpPr>
            <p:cNvPr id="25" name="テキスト ボックス 24">
              <a:extLst>
                <a:ext uri="{FF2B5EF4-FFF2-40B4-BE49-F238E27FC236}">
                  <a16:creationId xmlns:a16="http://schemas.microsoft.com/office/drawing/2014/main" id="{2A70D993-CBF0-4F8A-A97D-7B96ABFC6A8C}"/>
                </a:ext>
              </a:extLst>
            </p:cNvPr>
            <p:cNvSpPr txBox="1"/>
            <p:nvPr/>
          </p:nvSpPr>
          <p:spPr>
            <a:xfrm>
              <a:off x="905949" y="4596523"/>
              <a:ext cx="987515" cy="461665"/>
            </a:xfrm>
            <a:prstGeom prst="rect">
              <a:avLst/>
            </a:prstGeom>
            <a:noFill/>
          </p:spPr>
          <p:txBody>
            <a:bodyPr wrap="square" rtlCol="0">
              <a:spAutoFit/>
            </a:bodyPr>
            <a:lstStyle/>
            <a:p>
              <a:r>
                <a:rPr lang="en-US" sz="2400" dirty="0"/>
                <a:t>11010</a:t>
              </a:r>
            </a:p>
          </p:txBody>
        </p:sp>
      </p:grpSp>
      <p:sp>
        <p:nvSpPr>
          <p:cNvPr id="27" name="テキスト ボックス 26">
            <a:extLst>
              <a:ext uri="{FF2B5EF4-FFF2-40B4-BE49-F238E27FC236}">
                <a16:creationId xmlns:a16="http://schemas.microsoft.com/office/drawing/2014/main" id="{2A70D993-CBF0-4F8A-A97D-7B96ABFC6A8C}"/>
              </a:ext>
            </a:extLst>
          </p:cNvPr>
          <p:cNvSpPr txBox="1"/>
          <p:nvPr/>
        </p:nvSpPr>
        <p:spPr>
          <a:xfrm>
            <a:off x="3245420" y="2521767"/>
            <a:ext cx="1635609" cy="584775"/>
          </a:xfrm>
          <a:prstGeom prst="rect">
            <a:avLst/>
          </a:prstGeom>
          <a:noFill/>
        </p:spPr>
        <p:txBody>
          <a:bodyPr wrap="square" rtlCol="0">
            <a:spAutoFit/>
          </a:bodyPr>
          <a:lstStyle/>
          <a:p>
            <a:r>
              <a:rPr lang="en-US" sz="3200" dirty="0">
                <a:solidFill>
                  <a:srgbClr val="FF0000"/>
                </a:solidFill>
              </a:rPr>
              <a:t>11</a:t>
            </a:r>
            <a:r>
              <a:rPr lang="en-US" sz="3200" dirty="0"/>
              <a:t>010</a:t>
            </a:r>
          </a:p>
        </p:txBody>
      </p:sp>
    </p:spTree>
    <p:extLst>
      <p:ext uri="{BB962C8B-B14F-4D97-AF65-F5344CB8AC3E}">
        <p14:creationId xmlns:p14="http://schemas.microsoft.com/office/powerpoint/2010/main" val="283464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
                                        <p:tgtEl>
                                          <p:spTgt spid="22"/>
                                        </p:tgtEl>
                                      </p:cBhvr>
                                    </p:animEffect>
                                  </p:childTnLst>
                                </p:cTn>
                              </p:par>
                              <p:par>
                                <p:cTn id="8" presetID="10" presetClass="exit" presetSubtype="0" fill="hold" nodeType="withEffect">
                                  <p:stCondLst>
                                    <p:cond delay="0"/>
                                  </p:stCondLst>
                                  <p:childTnLst>
                                    <p:animEffect transition="out" filter="fade">
                                      <p:cBhvr>
                                        <p:cTn id="9" dur="10"/>
                                        <p:tgtEl>
                                          <p:spTgt spid="15"/>
                                        </p:tgtEl>
                                      </p:cBhvr>
                                    </p:animEffect>
                                    <p:set>
                                      <p:cBhvr>
                                        <p:cTn id="10" dur="1" fill="hold">
                                          <p:stCondLst>
                                            <p:cond delay="9"/>
                                          </p:stCondLst>
                                        </p:cTn>
                                        <p:tgtEl>
                                          <p:spTgt spid="15"/>
                                        </p:tgtEl>
                                        <p:attrNameLst>
                                          <p:attrName>style.visibility</p:attrName>
                                        </p:attrNameLst>
                                      </p:cBhvr>
                                      <p:to>
                                        <p:strVal val="hidden"/>
                                      </p:to>
                                    </p:set>
                                  </p:childTnLst>
                                </p:cTn>
                              </p:par>
                            </p:childTnLst>
                          </p:cTn>
                        </p:par>
                        <p:par>
                          <p:cTn id="11" fill="hold">
                            <p:stCondLst>
                              <p:cond delay="10"/>
                            </p:stCondLst>
                            <p:childTnLst>
                              <p:par>
                                <p:cTn id="12" presetID="42" presetClass="path" presetSubtype="0" accel="50000" decel="50000" fill="hold" grpId="1" nodeType="afterEffect">
                                  <p:stCondLst>
                                    <p:cond delay="0"/>
                                  </p:stCondLst>
                                  <p:childTnLst>
                                    <p:animMotion origin="layout" path="M 3.05556E-6 0.00463 L 0.27309 -0.1 " pathEditMode="relative" rAng="0" ptsTypes="AA">
                                      <p:cBhvr>
                                        <p:cTn id="13" dur="1500" fill="hold"/>
                                        <p:tgtEl>
                                          <p:spTgt spid="22"/>
                                        </p:tgtEl>
                                        <p:attrNameLst>
                                          <p:attrName>ppt_x</p:attrName>
                                          <p:attrName>ppt_y</p:attrName>
                                        </p:attrNameLst>
                                      </p:cBhvr>
                                      <p:rCtr x="13646" y="-5231"/>
                                    </p:animMotion>
                                  </p:childTnLst>
                                </p:cTn>
                              </p:par>
                            </p:childTnLst>
                          </p:cTn>
                        </p:par>
                        <p:par>
                          <p:cTn id="14" fill="hold">
                            <p:stCondLst>
                              <p:cond delay="151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4E593-CAEC-4751-9918-32B3CD494766}"/>
              </a:ext>
            </a:extLst>
          </p:cNvPr>
          <p:cNvSpPr>
            <a:spLocks noGrp="1"/>
          </p:cNvSpPr>
          <p:nvPr>
            <p:ph type="title"/>
          </p:nvPr>
        </p:nvSpPr>
        <p:spPr/>
        <p:txBody>
          <a:bodyPr/>
          <a:lstStyle/>
          <a:p>
            <a:r>
              <a:rPr lang="en-US" dirty="0"/>
              <a:t>Naïve </a:t>
            </a:r>
            <a:r>
              <a:rPr lang="en-US" altLang="ja-JP" dirty="0"/>
              <a:t>Way</a:t>
            </a:r>
            <a:r>
              <a:rPr lang="en-US" dirty="0"/>
              <a:t> to Find </a:t>
            </a:r>
            <a:r>
              <a:rPr lang="en-US" dirty="0" err="1"/>
              <a:t>Amb</a:t>
            </a:r>
            <a:r>
              <a:rPr lang="en-US" dirty="0"/>
              <a:t>. Seq.</a:t>
            </a:r>
          </a:p>
        </p:txBody>
      </p:sp>
      <p:sp>
        <p:nvSpPr>
          <p:cNvPr id="19"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800099" y="3538934"/>
            <a:ext cx="8343901" cy="26411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endParaRPr lang="en-US" sz="2600" dirty="0">
              <a:solidFill>
                <a:schemeClr val="tx1"/>
              </a:solidFill>
              <a:ea typeface="Cambria Math" panose="02040503050406030204" pitchFamily="18" charset="0"/>
            </a:endParaRPr>
          </a:p>
        </p:txBody>
      </p:sp>
      <p:sp>
        <p:nvSpPr>
          <p:cNvPr id="26"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647699" y="4438053"/>
            <a:ext cx="8343901" cy="191290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r>
              <a:rPr lang="en-US" sz="2400" dirty="0">
                <a:solidFill>
                  <a:schemeClr val="tx1"/>
                </a:solidFill>
              </a:rPr>
              <a:t>Start from a pair of codes </a:t>
            </a:r>
            <a:r>
              <a:rPr lang="en-US" sz="2400" dirty="0" err="1">
                <a:solidFill>
                  <a:schemeClr val="tx1"/>
                </a:solidFill>
              </a:rPr>
              <a:t>s.t.</a:t>
            </a:r>
            <a:r>
              <a:rPr lang="en-US" sz="2400" dirty="0">
                <a:solidFill>
                  <a:schemeClr val="tx1"/>
                </a:solidFill>
              </a:rPr>
              <a:t> one is a prefix of the other.</a:t>
            </a:r>
          </a:p>
          <a:p>
            <a:pPr>
              <a:buFont typeface="Calibri" panose="020F0502020204030204" pitchFamily="34" charset="0"/>
              <a:buChar char="•"/>
            </a:pPr>
            <a:r>
              <a:rPr lang="en-US" altLang="ja-JP" sz="2400" dirty="0">
                <a:solidFill>
                  <a:schemeClr val="tx1"/>
                </a:solidFill>
              </a:rPr>
              <a:t>Put a code whose prefix is the remainder,</a:t>
            </a:r>
            <a:r>
              <a:rPr lang="en-US" altLang="ja-JP" sz="2400" dirty="0">
                <a:solidFill>
                  <a:srgbClr val="FF0000"/>
                </a:solidFill>
              </a:rPr>
              <a:t> </a:t>
            </a:r>
            <a:r>
              <a:rPr lang="en-US" altLang="ja-JP" sz="2400" dirty="0">
                <a:solidFill>
                  <a:schemeClr val="tx1"/>
                </a:solidFill>
              </a:rPr>
              <a:t>or</a:t>
            </a:r>
          </a:p>
          <a:p>
            <a:pPr marL="0" indent="0">
              <a:buNone/>
            </a:pPr>
            <a:r>
              <a:rPr lang="ja-JP" altLang="en-US" sz="2400" dirty="0">
                <a:solidFill>
                  <a:schemeClr val="tx1"/>
                </a:solidFill>
              </a:rPr>
              <a:t>  </a:t>
            </a:r>
            <a:r>
              <a:rPr lang="en-US" altLang="ja-JP" sz="2400" dirty="0">
                <a:solidFill>
                  <a:schemeClr val="tx1"/>
                </a:solidFill>
              </a:rPr>
              <a:t>Put a code that is </a:t>
            </a:r>
            <a:r>
              <a:rPr lang="en-US" altLang="ja-JP" sz="2400" dirty="0">
                <a:solidFill>
                  <a:srgbClr val="FF0000"/>
                </a:solidFill>
              </a:rPr>
              <a:t>a prefix of the remainder</a:t>
            </a:r>
            <a:r>
              <a:rPr lang="en-US" altLang="ja-JP" sz="2400" dirty="0">
                <a:solidFill>
                  <a:schemeClr val="tx1"/>
                </a:solidFill>
              </a:rPr>
              <a:t>.</a:t>
            </a:r>
          </a:p>
          <a:p>
            <a:pPr>
              <a:buFont typeface="Calibri" panose="020F0502020204030204" pitchFamily="34" charset="0"/>
              <a:buChar char="•"/>
            </a:pPr>
            <a:endParaRPr lang="en-US" altLang="ja-JP" sz="2400" dirty="0">
              <a:solidFill>
                <a:schemeClr val="tx1"/>
              </a:solidFill>
            </a:endParaRPr>
          </a:p>
          <a:p>
            <a:pPr>
              <a:buFont typeface="Calibri" panose="020F0502020204030204" pitchFamily="34" charset="0"/>
              <a:buChar char="•"/>
            </a:pPr>
            <a:endParaRPr lang="en-US" sz="2400" dirty="0">
              <a:solidFill>
                <a:schemeClr val="tx1"/>
              </a:solidFill>
            </a:endParaRPr>
          </a:p>
        </p:txBody>
      </p:sp>
      <p:grpSp>
        <p:nvGrpSpPr>
          <p:cNvPr id="48" name="グループ化 47"/>
          <p:cNvGrpSpPr/>
          <p:nvPr/>
        </p:nvGrpSpPr>
        <p:grpSpPr>
          <a:xfrm>
            <a:off x="494416" y="1823886"/>
            <a:ext cx="1629948" cy="2517205"/>
            <a:chOff x="512889" y="3149771"/>
            <a:chExt cx="1629948" cy="2517205"/>
          </a:xfrm>
        </p:grpSpPr>
        <p:sp>
          <p:nvSpPr>
            <p:cNvPr id="49" name="角丸四角形 48"/>
            <p:cNvSpPr/>
            <p:nvPr/>
          </p:nvSpPr>
          <p:spPr>
            <a:xfrm>
              <a:off x="512889" y="3378194"/>
              <a:ext cx="1629948" cy="2288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D2890B8C-9901-4A75-8643-1745C1EEA0BA}"/>
                </a:ext>
              </a:extLst>
            </p:cNvPr>
            <p:cNvSpPr txBox="1"/>
            <p:nvPr/>
          </p:nvSpPr>
          <p:spPr>
            <a:xfrm>
              <a:off x="657918" y="3149771"/>
              <a:ext cx="1318670" cy="461665"/>
            </a:xfrm>
            <a:prstGeom prst="rect">
              <a:avLst/>
            </a:prstGeom>
            <a:solidFill>
              <a:schemeClr val="bg1"/>
            </a:solidFill>
          </p:spPr>
          <p:txBody>
            <a:bodyPr wrap="square" rtlCol="0">
              <a:spAutoFit/>
            </a:bodyPr>
            <a:lstStyle/>
            <a:p>
              <a:pPr algn="ctr"/>
              <a:r>
                <a:rPr lang="en-US" sz="2400" dirty="0"/>
                <a:t>Code Set</a:t>
              </a:r>
            </a:p>
          </p:txBody>
        </p:sp>
        <p:sp>
          <p:nvSpPr>
            <p:cNvPr id="51" name="テキスト ボックス 50">
              <a:extLst>
                <a:ext uri="{FF2B5EF4-FFF2-40B4-BE49-F238E27FC236}">
                  <a16:creationId xmlns:a16="http://schemas.microsoft.com/office/drawing/2014/main" id="{E6B40F2B-6AB6-4814-879F-11B521292B91}"/>
                </a:ext>
              </a:extLst>
            </p:cNvPr>
            <p:cNvSpPr txBox="1"/>
            <p:nvPr/>
          </p:nvSpPr>
          <p:spPr>
            <a:xfrm>
              <a:off x="905949" y="5087291"/>
              <a:ext cx="1036794" cy="461665"/>
            </a:xfrm>
            <a:prstGeom prst="rect">
              <a:avLst/>
            </a:prstGeom>
            <a:noFill/>
          </p:spPr>
          <p:txBody>
            <a:bodyPr wrap="square" rtlCol="0">
              <a:spAutoFit/>
            </a:bodyPr>
            <a:lstStyle/>
            <a:p>
              <a:r>
                <a:rPr lang="en-US" sz="2400" dirty="0"/>
                <a:t>0111</a:t>
              </a:r>
            </a:p>
          </p:txBody>
        </p:sp>
        <p:sp>
          <p:nvSpPr>
            <p:cNvPr id="52" name="テキスト ボックス 51">
              <a:extLst>
                <a:ext uri="{FF2B5EF4-FFF2-40B4-BE49-F238E27FC236}">
                  <a16:creationId xmlns:a16="http://schemas.microsoft.com/office/drawing/2014/main" id="{80007FD2-43C2-47DF-A5A5-179AA4EEBC1C}"/>
                </a:ext>
              </a:extLst>
            </p:cNvPr>
            <p:cNvSpPr txBox="1"/>
            <p:nvPr/>
          </p:nvSpPr>
          <p:spPr>
            <a:xfrm>
              <a:off x="909277" y="4105755"/>
              <a:ext cx="581635" cy="461665"/>
            </a:xfrm>
            <a:prstGeom prst="rect">
              <a:avLst/>
            </a:prstGeom>
            <a:noFill/>
          </p:spPr>
          <p:txBody>
            <a:bodyPr wrap="square" rtlCol="0">
              <a:spAutoFit/>
            </a:bodyPr>
            <a:lstStyle/>
            <a:p>
              <a:r>
                <a:rPr lang="en-US" sz="2400" dirty="0"/>
                <a:t>01</a:t>
              </a:r>
            </a:p>
          </p:txBody>
        </p:sp>
        <p:sp>
          <p:nvSpPr>
            <p:cNvPr id="53" name="テキスト ボックス 52">
              <a:extLst>
                <a:ext uri="{FF2B5EF4-FFF2-40B4-BE49-F238E27FC236}">
                  <a16:creationId xmlns:a16="http://schemas.microsoft.com/office/drawing/2014/main" id="{101378C9-6B12-4165-8C99-5119E17E4C7C}"/>
                </a:ext>
              </a:extLst>
            </p:cNvPr>
            <p:cNvSpPr txBox="1"/>
            <p:nvPr/>
          </p:nvSpPr>
          <p:spPr>
            <a:xfrm>
              <a:off x="909277" y="3618748"/>
              <a:ext cx="729257" cy="461665"/>
            </a:xfrm>
            <a:prstGeom prst="rect">
              <a:avLst/>
            </a:prstGeom>
            <a:noFill/>
          </p:spPr>
          <p:txBody>
            <a:bodyPr wrap="square" rtlCol="0">
              <a:spAutoFit/>
            </a:bodyPr>
            <a:lstStyle/>
            <a:p>
              <a:r>
                <a:rPr lang="en-US" sz="2400" dirty="0"/>
                <a:t>001</a:t>
              </a:r>
            </a:p>
          </p:txBody>
        </p:sp>
        <p:sp>
          <p:nvSpPr>
            <p:cNvPr id="54" name="テキスト ボックス 53">
              <a:extLst>
                <a:ext uri="{FF2B5EF4-FFF2-40B4-BE49-F238E27FC236}">
                  <a16:creationId xmlns:a16="http://schemas.microsoft.com/office/drawing/2014/main" id="{2A70D993-CBF0-4F8A-A97D-7B96ABFC6A8C}"/>
                </a:ext>
              </a:extLst>
            </p:cNvPr>
            <p:cNvSpPr txBox="1"/>
            <p:nvPr/>
          </p:nvSpPr>
          <p:spPr>
            <a:xfrm>
              <a:off x="905949" y="4596523"/>
              <a:ext cx="987515" cy="461665"/>
            </a:xfrm>
            <a:prstGeom prst="rect">
              <a:avLst/>
            </a:prstGeom>
            <a:noFill/>
          </p:spPr>
          <p:txBody>
            <a:bodyPr wrap="square" rtlCol="0">
              <a:spAutoFit/>
            </a:bodyPr>
            <a:lstStyle/>
            <a:p>
              <a:r>
                <a:rPr lang="en-US" sz="2400" dirty="0"/>
                <a:t>11010</a:t>
              </a:r>
            </a:p>
          </p:txBody>
        </p:sp>
      </p:grpSp>
      <p:sp>
        <p:nvSpPr>
          <p:cNvPr id="18" name="テキスト ボックス 17">
            <a:extLst>
              <a:ext uri="{FF2B5EF4-FFF2-40B4-BE49-F238E27FC236}">
                <a16:creationId xmlns:a16="http://schemas.microsoft.com/office/drawing/2014/main" id="{80007FD2-43C2-47DF-A5A5-179AA4EEBC1C}"/>
              </a:ext>
            </a:extLst>
          </p:cNvPr>
          <p:cNvSpPr txBox="1"/>
          <p:nvPr/>
        </p:nvSpPr>
        <p:spPr>
          <a:xfrm>
            <a:off x="2835058" y="2521767"/>
            <a:ext cx="868724" cy="584775"/>
          </a:xfrm>
          <a:prstGeom prst="rect">
            <a:avLst/>
          </a:prstGeom>
          <a:noFill/>
        </p:spPr>
        <p:txBody>
          <a:bodyPr wrap="square" rtlCol="0">
            <a:spAutoFit/>
          </a:bodyPr>
          <a:lstStyle/>
          <a:p>
            <a:r>
              <a:rPr lang="en-US" sz="3200" dirty="0"/>
              <a:t>01</a:t>
            </a:r>
          </a:p>
        </p:txBody>
      </p:sp>
      <p:sp>
        <p:nvSpPr>
          <p:cNvPr id="20" name="テキスト ボックス 19">
            <a:extLst>
              <a:ext uri="{FF2B5EF4-FFF2-40B4-BE49-F238E27FC236}">
                <a16:creationId xmlns:a16="http://schemas.microsoft.com/office/drawing/2014/main" id="{E6B40F2B-6AB6-4814-879F-11B521292B91}"/>
              </a:ext>
            </a:extLst>
          </p:cNvPr>
          <p:cNvSpPr txBox="1"/>
          <p:nvPr/>
        </p:nvSpPr>
        <p:spPr>
          <a:xfrm>
            <a:off x="2836963" y="3109965"/>
            <a:ext cx="1036794" cy="584775"/>
          </a:xfrm>
          <a:prstGeom prst="rect">
            <a:avLst/>
          </a:prstGeom>
          <a:noFill/>
        </p:spPr>
        <p:txBody>
          <a:bodyPr wrap="square" rtlCol="0">
            <a:spAutoFit/>
          </a:bodyPr>
          <a:lstStyle/>
          <a:p>
            <a:r>
              <a:rPr lang="en-US" sz="3200" dirty="0"/>
              <a:t>0111</a:t>
            </a:r>
          </a:p>
        </p:txBody>
      </p:sp>
      <p:sp>
        <p:nvSpPr>
          <p:cNvPr id="22" name="テキスト ボックス 21">
            <a:extLst>
              <a:ext uri="{FF2B5EF4-FFF2-40B4-BE49-F238E27FC236}">
                <a16:creationId xmlns:a16="http://schemas.microsoft.com/office/drawing/2014/main" id="{80007FD2-43C2-47DF-A5A5-179AA4EEBC1C}"/>
              </a:ext>
            </a:extLst>
          </p:cNvPr>
          <p:cNvSpPr txBox="1"/>
          <p:nvPr/>
        </p:nvSpPr>
        <p:spPr>
          <a:xfrm>
            <a:off x="864418" y="2685863"/>
            <a:ext cx="868724" cy="584775"/>
          </a:xfrm>
          <a:prstGeom prst="rect">
            <a:avLst/>
          </a:prstGeom>
          <a:noFill/>
        </p:spPr>
        <p:txBody>
          <a:bodyPr wrap="square" rtlCol="0">
            <a:spAutoFit/>
          </a:bodyPr>
          <a:lstStyle/>
          <a:p>
            <a:r>
              <a:rPr lang="en-US" sz="3200" dirty="0">
                <a:solidFill>
                  <a:srgbClr val="FF0000"/>
                </a:solidFill>
              </a:rPr>
              <a:t>01</a:t>
            </a:r>
          </a:p>
        </p:txBody>
      </p:sp>
      <p:sp>
        <p:nvSpPr>
          <p:cNvPr id="23" name="テキスト ボックス 22">
            <a:extLst>
              <a:ext uri="{FF2B5EF4-FFF2-40B4-BE49-F238E27FC236}">
                <a16:creationId xmlns:a16="http://schemas.microsoft.com/office/drawing/2014/main" id="{2A70D993-CBF0-4F8A-A97D-7B96ABFC6A8C}"/>
              </a:ext>
            </a:extLst>
          </p:cNvPr>
          <p:cNvSpPr txBox="1"/>
          <p:nvPr/>
        </p:nvSpPr>
        <p:spPr>
          <a:xfrm>
            <a:off x="3238715" y="2523312"/>
            <a:ext cx="1635609" cy="584775"/>
          </a:xfrm>
          <a:prstGeom prst="rect">
            <a:avLst/>
          </a:prstGeom>
          <a:noFill/>
        </p:spPr>
        <p:txBody>
          <a:bodyPr wrap="square" rtlCol="0">
            <a:spAutoFit/>
          </a:bodyPr>
          <a:lstStyle/>
          <a:p>
            <a:r>
              <a:rPr lang="en-US" sz="3200" dirty="0"/>
              <a:t>11</a:t>
            </a:r>
            <a:r>
              <a:rPr lang="en-US" sz="3200" dirty="0">
                <a:solidFill>
                  <a:srgbClr val="FF0000"/>
                </a:solidFill>
              </a:rPr>
              <a:t>01</a:t>
            </a:r>
            <a:r>
              <a:rPr lang="en-US" sz="3200" dirty="0"/>
              <a:t>0</a:t>
            </a:r>
          </a:p>
        </p:txBody>
      </p:sp>
      <p:grpSp>
        <p:nvGrpSpPr>
          <p:cNvPr id="16" name="グループ化 15"/>
          <p:cNvGrpSpPr/>
          <p:nvPr/>
        </p:nvGrpSpPr>
        <p:grpSpPr>
          <a:xfrm>
            <a:off x="494416" y="1821172"/>
            <a:ext cx="1629948" cy="2517205"/>
            <a:chOff x="512889" y="3149771"/>
            <a:chExt cx="1629948" cy="2517205"/>
          </a:xfrm>
        </p:grpSpPr>
        <p:sp>
          <p:nvSpPr>
            <p:cNvPr id="17" name="角丸四角形 16"/>
            <p:cNvSpPr/>
            <p:nvPr/>
          </p:nvSpPr>
          <p:spPr>
            <a:xfrm>
              <a:off x="512889" y="3378194"/>
              <a:ext cx="1629948" cy="2288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2890B8C-9901-4A75-8643-1745C1EEA0BA}"/>
                </a:ext>
              </a:extLst>
            </p:cNvPr>
            <p:cNvSpPr txBox="1"/>
            <p:nvPr/>
          </p:nvSpPr>
          <p:spPr>
            <a:xfrm>
              <a:off x="657918" y="3149771"/>
              <a:ext cx="1318670" cy="461665"/>
            </a:xfrm>
            <a:prstGeom prst="rect">
              <a:avLst/>
            </a:prstGeom>
            <a:solidFill>
              <a:schemeClr val="bg1"/>
            </a:solidFill>
          </p:spPr>
          <p:txBody>
            <a:bodyPr wrap="square" rtlCol="0">
              <a:spAutoFit/>
            </a:bodyPr>
            <a:lstStyle/>
            <a:p>
              <a:pPr algn="ctr"/>
              <a:r>
                <a:rPr lang="en-US" sz="2400" dirty="0"/>
                <a:t>Code Set</a:t>
              </a:r>
            </a:p>
          </p:txBody>
        </p:sp>
        <p:sp>
          <p:nvSpPr>
            <p:cNvPr id="24" name="テキスト ボックス 23">
              <a:extLst>
                <a:ext uri="{FF2B5EF4-FFF2-40B4-BE49-F238E27FC236}">
                  <a16:creationId xmlns:a16="http://schemas.microsoft.com/office/drawing/2014/main" id="{E6B40F2B-6AB6-4814-879F-11B521292B91}"/>
                </a:ext>
              </a:extLst>
            </p:cNvPr>
            <p:cNvSpPr txBox="1"/>
            <p:nvPr/>
          </p:nvSpPr>
          <p:spPr>
            <a:xfrm>
              <a:off x="905949" y="5087291"/>
              <a:ext cx="1036794" cy="461665"/>
            </a:xfrm>
            <a:prstGeom prst="rect">
              <a:avLst/>
            </a:prstGeom>
            <a:noFill/>
          </p:spPr>
          <p:txBody>
            <a:bodyPr wrap="square" rtlCol="0">
              <a:spAutoFit/>
            </a:bodyPr>
            <a:lstStyle/>
            <a:p>
              <a:r>
                <a:rPr lang="en-US" sz="2400" dirty="0"/>
                <a:t>0111</a:t>
              </a:r>
            </a:p>
          </p:txBody>
        </p:sp>
        <p:sp>
          <p:nvSpPr>
            <p:cNvPr id="25" name="テキスト ボックス 24">
              <a:extLst>
                <a:ext uri="{FF2B5EF4-FFF2-40B4-BE49-F238E27FC236}">
                  <a16:creationId xmlns:a16="http://schemas.microsoft.com/office/drawing/2014/main" id="{80007FD2-43C2-47DF-A5A5-179AA4EEBC1C}"/>
                </a:ext>
              </a:extLst>
            </p:cNvPr>
            <p:cNvSpPr txBox="1"/>
            <p:nvPr/>
          </p:nvSpPr>
          <p:spPr>
            <a:xfrm>
              <a:off x="909277" y="4105755"/>
              <a:ext cx="581635" cy="461665"/>
            </a:xfrm>
            <a:prstGeom prst="rect">
              <a:avLst/>
            </a:prstGeom>
            <a:noFill/>
          </p:spPr>
          <p:txBody>
            <a:bodyPr wrap="square" rtlCol="0">
              <a:spAutoFit/>
            </a:bodyPr>
            <a:lstStyle/>
            <a:p>
              <a:r>
                <a:rPr lang="en-US" sz="2400" dirty="0"/>
                <a:t>01</a:t>
              </a:r>
            </a:p>
          </p:txBody>
        </p:sp>
        <p:sp>
          <p:nvSpPr>
            <p:cNvPr id="27" name="テキスト ボックス 26">
              <a:extLst>
                <a:ext uri="{FF2B5EF4-FFF2-40B4-BE49-F238E27FC236}">
                  <a16:creationId xmlns:a16="http://schemas.microsoft.com/office/drawing/2014/main" id="{101378C9-6B12-4165-8C99-5119E17E4C7C}"/>
                </a:ext>
              </a:extLst>
            </p:cNvPr>
            <p:cNvSpPr txBox="1"/>
            <p:nvPr/>
          </p:nvSpPr>
          <p:spPr>
            <a:xfrm>
              <a:off x="909277" y="3618748"/>
              <a:ext cx="729257" cy="461665"/>
            </a:xfrm>
            <a:prstGeom prst="rect">
              <a:avLst/>
            </a:prstGeom>
            <a:noFill/>
          </p:spPr>
          <p:txBody>
            <a:bodyPr wrap="square" rtlCol="0">
              <a:spAutoFit/>
            </a:bodyPr>
            <a:lstStyle/>
            <a:p>
              <a:r>
                <a:rPr lang="en-US" sz="2400" dirty="0"/>
                <a:t>001</a:t>
              </a:r>
            </a:p>
          </p:txBody>
        </p:sp>
        <p:sp>
          <p:nvSpPr>
            <p:cNvPr id="28" name="テキスト ボックス 27">
              <a:extLst>
                <a:ext uri="{FF2B5EF4-FFF2-40B4-BE49-F238E27FC236}">
                  <a16:creationId xmlns:a16="http://schemas.microsoft.com/office/drawing/2014/main" id="{2A70D993-CBF0-4F8A-A97D-7B96ABFC6A8C}"/>
                </a:ext>
              </a:extLst>
            </p:cNvPr>
            <p:cNvSpPr txBox="1"/>
            <p:nvPr/>
          </p:nvSpPr>
          <p:spPr>
            <a:xfrm>
              <a:off x="905949" y="4596523"/>
              <a:ext cx="987515" cy="461665"/>
            </a:xfrm>
            <a:prstGeom prst="rect">
              <a:avLst/>
            </a:prstGeom>
            <a:noFill/>
          </p:spPr>
          <p:txBody>
            <a:bodyPr wrap="square" rtlCol="0">
              <a:spAutoFit/>
            </a:bodyPr>
            <a:lstStyle/>
            <a:p>
              <a:r>
                <a:rPr lang="en-US" sz="2400" dirty="0"/>
                <a:t>11010</a:t>
              </a:r>
            </a:p>
          </p:txBody>
        </p:sp>
      </p:grpSp>
      <p:sp>
        <p:nvSpPr>
          <p:cNvPr id="58" name="テキスト ボックス 57">
            <a:extLst>
              <a:ext uri="{FF2B5EF4-FFF2-40B4-BE49-F238E27FC236}">
                <a16:creationId xmlns:a16="http://schemas.microsoft.com/office/drawing/2014/main" id="{80007FD2-43C2-47DF-A5A5-179AA4EEBC1C}"/>
              </a:ext>
            </a:extLst>
          </p:cNvPr>
          <p:cNvSpPr txBox="1"/>
          <p:nvPr/>
        </p:nvSpPr>
        <p:spPr>
          <a:xfrm>
            <a:off x="3663962" y="3106542"/>
            <a:ext cx="868724" cy="584775"/>
          </a:xfrm>
          <a:prstGeom prst="rect">
            <a:avLst/>
          </a:prstGeom>
          <a:noFill/>
        </p:spPr>
        <p:txBody>
          <a:bodyPr wrap="square" rtlCol="0">
            <a:spAutoFit/>
          </a:bodyPr>
          <a:lstStyle/>
          <a:p>
            <a:r>
              <a:rPr lang="en-US" sz="3200" dirty="0">
                <a:solidFill>
                  <a:srgbClr val="FF0000"/>
                </a:solidFill>
              </a:rPr>
              <a:t>01</a:t>
            </a:r>
          </a:p>
        </p:txBody>
      </p:sp>
    </p:spTree>
    <p:extLst>
      <p:ext uri="{BB962C8B-B14F-4D97-AF65-F5344CB8AC3E}">
        <p14:creationId xmlns:p14="http://schemas.microsoft.com/office/powerpoint/2010/main" val="252205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
                                        <p:tgtEl>
                                          <p:spTgt spid="22"/>
                                        </p:tgtEl>
                                      </p:cBhvr>
                                    </p:animEffect>
                                  </p:childTnLst>
                                </p:cTn>
                              </p:par>
                              <p:par>
                                <p:cTn id="8" presetID="10" presetClass="exit" presetSubtype="0" fill="hold" nodeType="withEffect">
                                  <p:stCondLst>
                                    <p:cond delay="0"/>
                                  </p:stCondLst>
                                  <p:childTnLst>
                                    <p:animEffect transition="out" filter="fade">
                                      <p:cBhvr>
                                        <p:cTn id="9" dur="10"/>
                                        <p:tgtEl>
                                          <p:spTgt spid="16"/>
                                        </p:tgtEl>
                                      </p:cBhvr>
                                    </p:animEffect>
                                    <p:set>
                                      <p:cBhvr>
                                        <p:cTn id="10" dur="1" fill="hold">
                                          <p:stCondLst>
                                            <p:cond delay="9"/>
                                          </p:stCondLst>
                                        </p:cTn>
                                        <p:tgtEl>
                                          <p:spTgt spid="16"/>
                                        </p:tgtEl>
                                        <p:attrNameLst>
                                          <p:attrName>style.visibility</p:attrName>
                                        </p:attrNameLst>
                                      </p:cBhvr>
                                      <p:to>
                                        <p:strVal val="hidden"/>
                                      </p:to>
                                    </p:set>
                                  </p:childTnLst>
                                </p:cTn>
                              </p:par>
                            </p:childTnLst>
                          </p:cTn>
                        </p:par>
                        <p:par>
                          <p:cTn id="11" fill="hold">
                            <p:stCondLst>
                              <p:cond delay="10"/>
                            </p:stCondLst>
                            <p:childTnLst>
                              <p:par>
                                <p:cTn id="12" presetID="42" presetClass="path" presetSubtype="0" accel="50000" decel="50000" fill="hold" grpId="1" nodeType="afterEffect">
                                  <p:stCondLst>
                                    <p:cond delay="0"/>
                                  </p:stCondLst>
                                  <p:childTnLst>
                                    <p:animMotion origin="layout" path="M 0.00174 0.00579 L 0.30591 0.06134 " pathEditMode="relative" rAng="0" ptsTypes="AA">
                                      <p:cBhvr>
                                        <p:cTn id="13" dur="1500" fill="hold"/>
                                        <p:tgtEl>
                                          <p:spTgt spid="22"/>
                                        </p:tgtEl>
                                        <p:attrNameLst>
                                          <p:attrName>ppt_x</p:attrName>
                                          <p:attrName>ppt_y</p:attrName>
                                        </p:attrNameLst>
                                      </p:cBhvr>
                                      <p:rCtr x="15208" y="2778"/>
                                    </p:animMotion>
                                  </p:childTnLst>
                                </p:cTn>
                              </p:par>
                            </p:childTnLst>
                          </p:cTn>
                        </p:par>
                        <p:par>
                          <p:cTn id="14" fill="hold">
                            <p:stCondLst>
                              <p:cond delay="151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5769" y="286604"/>
            <a:ext cx="7806786" cy="975419"/>
          </a:xfrm>
        </p:spPr>
        <p:txBody>
          <a:bodyPr>
            <a:normAutofit/>
          </a:bodyPr>
          <a:lstStyle/>
          <a:p>
            <a:r>
              <a:rPr kumimoji="1" lang="en-US" altLang="ja-JP" dirty="0">
                <a:ea typeface="ＭＳ Ｐゴシック"/>
              </a:rPr>
              <a:t>Estimated vs. Solved</a:t>
            </a:r>
            <a:r>
              <a:rPr lang="en-US" altLang="ja-JP" dirty="0">
                <a:ea typeface="ＭＳ Ｐゴシック"/>
              </a:rPr>
              <a:t> @Freeze</a:t>
            </a:r>
          </a:p>
        </p:txBody>
      </p:sp>
      <p:pic>
        <p:nvPicPr>
          <p:cNvPr id="5" name="図 5" descr="白いバックグラウンドのスクリーンショット&#10;&#10;高い精度で生成された説明">
            <a:extLst>
              <a:ext uri="{FF2B5EF4-FFF2-40B4-BE49-F238E27FC236}">
                <a16:creationId xmlns:a16="http://schemas.microsoft.com/office/drawing/2014/main" id="{D22B3F9A-5E57-40BD-8D8B-AD7645B92B8C}"/>
              </a:ext>
            </a:extLst>
          </p:cNvPr>
          <p:cNvPicPr>
            <a:picLocks noChangeAspect="1"/>
          </p:cNvPicPr>
          <p:nvPr/>
        </p:nvPicPr>
        <p:blipFill>
          <a:blip r:embed="rId2"/>
          <a:stretch>
            <a:fillRect/>
          </a:stretch>
        </p:blipFill>
        <p:spPr>
          <a:xfrm>
            <a:off x="303566" y="1446869"/>
            <a:ext cx="8536867" cy="4519565"/>
          </a:xfrm>
          <a:prstGeom prst="rect">
            <a:avLst/>
          </a:prstGeom>
        </p:spPr>
      </p:pic>
    </p:spTree>
    <p:extLst>
      <p:ext uri="{BB962C8B-B14F-4D97-AF65-F5344CB8AC3E}">
        <p14:creationId xmlns:p14="http://schemas.microsoft.com/office/powerpoint/2010/main" val="3392662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4E593-CAEC-4751-9918-32B3CD494766}"/>
              </a:ext>
            </a:extLst>
          </p:cNvPr>
          <p:cNvSpPr>
            <a:spLocks noGrp="1"/>
          </p:cNvSpPr>
          <p:nvPr>
            <p:ph type="title"/>
          </p:nvPr>
        </p:nvSpPr>
        <p:spPr/>
        <p:txBody>
          <a:bodyPr/>
          <a:lstStyle/>
          <a:p>
            <a:r>
              <a:rPr lang="en-US" dirty="0"/>
              <a:t>Naïve </a:t>
            </a:r>
            <a:r>
              <a:rPr lang="en-US" altLang="ja-JP" dirty="0"/>
              <a:t>Way</a:t>
            </a:r>
            <a:r>
              <a:rPr lang="en-US" dirty="0"/>
              <a:t> to Find </a:t>
            </a:r>
            <a:r>
              <a:rPr lang="en-US" dirty="0" err="1"/>
              <a:t>Amb</a:t>
            </a:r>
            <a:r>
              <a:rPr lang="en-US" dirty="0"/>
              <a:t>. Seq.</a:t>
            </a:r>
          </a:p>
        </p:txBody>
      </p:sp>
      <p:sp>
        <p:nvSpPr>
          <p:cNvPr id="19"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800099" y="3538934"/>
            <a:ext cx="8343901" cy="26411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endParaRPr lang="en-US" sz="2600" dirty="0">
              <a:solidFill>
                <a:schemeClr val="tx1"/>
              </a:solidFill>
              <a:ea typeface="Cambria Math" panose="02040503050406030204" pitchFamily="18" charset="0"/>
            </a:endParaRPr>
          </a:p>
        </p:txBody>
      </p:sp>
      <p:sp>
        <p:nvSpPr>
          <p:cNvPr id="26"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647699" y="4438053"/>
            <a:ext cx="8343901" cy="191290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r>
              <a:rPr lang="en-US" sz="2400" dirty="0">
                <a:solidFill>
                  <a:schemeClr val="tx1"/>
                </a:solidFill>
              </a:rPr>
              <a:t>Start from a pair of codes </a:t>
            </a:r>
            <a:r>
              <a:rPr lang="en-US" sz="2400" dirty="0" err="1">
                <a:solidFill>
                  <a:schemeClr val="tx1"/>
                </a:solidFill>
              </a:rPr>
              <a:t>s.t.</a:t>
            </a:r>
            <a:r>
              <a:rPr lang="en-US" sz="2400" dirty="0">
                <a:solidFill>
                  <a:schemeClr val="tx1"/>
                </a:solidFill>
              </a:rPr>
              <a:t> one is a prefix of the other.</a:t>
            </a:r>
          </a:p>
          <a:p>
            <a:pPr>
              <a:buFont typeface="Calibri" panose="020F0502020204030204" pitchFamily="34" charset="0"/>
              <a:buChar char="•"/>
            </a:pPr>
            <a:r>
              <a:rPr lang="en-US" altLang="ja-JP" sz="2400" dirty="0">
                <a:solidFill>
                  <a:schemeClr val="tx1"/>
                </a:solidFill>
              </a:rPr>
              <a:t>Put a code whose prefix is the remainder, or</a:t>
            </a:r>
          </a:p>
          <a:p>
            <a:pPr marL="0" indent="0">
              <a:buNone/>
            </a:pPr>
            <a:r>
              <a:rPr lang="ja-JP" altLang="en-US" sz="2400" dirty="0">
                <a:solidFill>
                  <a:schemeClr val="tx1"/>
                </a:solidFill>
              </a:rPr>
              <a:t>  </a:t>
            </a:r>
            <a:r>
              <a:rPr lang="en-US" altLang="ja-JP" sz="2400" dirty="0">
                <a:solidFill>
                  <a:schemeClr val="tx1"/>
                </a:solidFill>
              </a:rPr>
              <a:t>Put a code that is a prefix of the remainder.</a:t>
            </a:r>
          </a:p>
          <a:p>
            <a:pPr>
              <a:buFont typeface="Calibri" panose="020F0502020204030204" pitchFamily="34" charset="0"/>
              <a:buChar char="•"/>
            </a:pPr>
            <a:r>
              <a:rPr lang="en-US" altLang="ja-JP" sz="2400" dirty="0">
                <a:solidFill>
                  <a:schemeClr val="tx1"/>
                </a:solidFill>
              </a:rPr>
              <a:t>Done when the remainder is an empty sequence.</a:t>
            </a:r>
          </a:p>
          <a:p>
            <a:pPr>
              <a:buFont typeface="Calibri" panose="020F0502020204030204" pitchFamily="34" charset="0"/>
              <a:buChar char="•"/>
            </a:pPr>
            <a:endParaRPr lang="en-US" sz="2400" dirty="0">
              <a:solidFill>
                <a:schemeClr val="tx1"/>
              </a:solidFill>
            </a:endParaRPr>
          </a:p>
        </p:txBody>
      </p:sp>
      <p:grpSp>
        <p:nvGrpSpPr>
          <p:cNvPr id="48" name="グループ化 47"/>
          <p:cNvGrpSpPr/>
          <p:nvPr/>
        </p:nvGrpSpPr>
        <p:grpSpPr>
          <a:xfrm>
            <a:off x="494416" y="1823886"/>
            <a:ext cx="1629948" cy="2517205"/>
            <a:chOff x="512889" y="3149771"/>
            <a:chExt cx="1629948" cy="2517205"/>
          </a:xfrm>
        </p:grpSpPr>
        <p:sp>
          <p:nvSpPr>
            <p:cNvPr id="49" name="角丸四角形 48"/>
            <p:cNvSpPr/>
            <p:nvPr/>
          </p:nvSpPr>
          <p:spPr>
            <a:xfrm>
              <a:off x="512889" y="3378194"/>
              <a:ext cx="1629948" cy="2288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D2890B8C-9901-4A75-8643-1745C1EEA0BA}"/>
                </a:ext>
              </a:extLst>
            </p:cNvPr>
            <p:cNvSpPr txBox="1"/>
            <p:nvPr/>
          </p:nvSpPr>
          <p:spPr>
            <a:xfrm>
              <a:off x="657918" y="3149771"/>
              <a:ext cx="1318670" cy="461665"/>
            </a:xfrm>
            <a:prstGeom prst="rect">
              <a:avLst/>
            </a:prstGeom>
            <a:solidFill>
              <a:schemeClr val="bg1"/>
            </a:solidFill>
          </p:spPr>
          <p:txBody>
            <a:bodyPr wrap="square" rtlCol="0">
              <a:spAutoFit/>
            </a:bodyPr>
            <a:lstStyle/>
            <a:p>
              <a:pPr algn="ctr"/>
              <a:r>
                <a:rPr lang="en-US" sz="2400" dirty="0"/>
                <a:t>Code Set</a:t>
              </a:r>
            </a:p>
          </p:txBody>
        </p:sp>
        <p:sp>
          <p:nvSpPr>
            <p:cNvPr id="51" name="テキスト ボックス 50">
              <a:extLst>
                <a:ext uri="{FF2B5EF4-FFF2-40B4-BE49-F238E27FC236}">
                  <a16:creationId xmlns:a16="http://schemas.microsoft.com/office/drawing/2014/main" id="{E6B40F2B-6AB6-4814-879F-11B521292B91}"/>
                </a:ext>
              </a:extLst>
            </p:cNvPr>
            <p:cNvSpPr txBox="1"/>
            <p:nvPr/>
          </p:nvSpPr>
          <p:spPr>
            <a:xfrm>
              <a:off x="905949" y="5087291"/>
              <a:ext cx="1036794" cy="461665"/>
            </a:xfrm>
            <a:prstGeom prst="rect">
              <a:avLst/>
            </a:prstGeom>
            <a:noFill/>
          </p:spPr>
          <p:txBody>
            <a:bodyPr wrap="square" rtlCol="0">
              <a:spAutoFit/>
            </a:bodyPr>
            <a:lstStyle/>
            <a:p>
              <a:r>
                <a:rPr lang="en-US" sz="2400" dirty="0"/>
                <a:t>0111</a:t>
              </a:r>
            </a:p>
          </p:txBody>
        </p:sp>
        <p:sp>
          <p:nvSpPr>
            <p:cNvPr id="52" name="テキスト ボックス 51">
              <a:extLst>
                <a:ext uri="{FF2B5EF4-FFF2-40B4-BE49-F238E27FC236}">
                  <a16:creationId xmlns:a16="http://schemas.microsoft.com/office/drawing/2014/main" id="{80007FD2-43C2-47DF-A5A5-179AA4EEBC1C}"/>
                </a:ext>
              </a:extLst>
            </p:cNvPr>
            <p:cNvSpPr txBox="1"/>
            <p:nvPr/>
          </p:nvSpPr>
          <p:spPr>
            <a:xfrm>
              <a:off x="909277" y="4105755"/>
              <a:ext cx="581635" cy="461665"/>
            </a:xfrm>
            <a:prstGeom prst="rect">
              <a:avLst/>
            </a:prstGeom>
            <a:noFill/>
          </p:spPr>
          <p:txBody>
            <a:bodyPr wrap="square" rtlCol="0">
              <a:spAutoFit/>
            </a:bodyPr>
            <a:lstStyle/>
            <a:p>
              <a:r>
                <a:rPr lang="en-US" sz="2400" dirty="0"/>
                <a:t>01</a:t>
              </a:r>
            </a:p>
          </p:txBody>
        </p:sp>
        <p:sp>
          <p:nvSpPr>
            <p:cNvPr id="53" name="テキスト ボックス 52">
              <a:extLst>
                <a:ext uri="{FF2B5EF4-FFF2-40B4-BE49-F238E27FC236}">
                  <a16:creationId xmlns:a16="http://schemas.microsoft.com/office/drawing/2014/main" id="{101378C9-6B12-4165-8C99-5119E17E4C7C}"/>
                </a:ext>
              </a:extLst>
            </p:cNvPr>
            <p:cNvSpPr txBox="1"/>
            <p:nvPr/>
          </p:nvSpPr>
          <p:spPr>
            <a:xfrm>
              <a:off x="909277" y="3618748"/>
              <a:ext cx="729257" cy="461665"/>
            </a:xfrm>
            <a:prstGeom prst="rect">
              <a:avLst/>
            </a:prstGeom>
            <a:noFill/>
          </p:spPr>
          <p:txBody>
            <a:bodyPr wrap="square" rtlCol="0">
              <a:spAutoFit/>
            </a:bodyPr>
            <a:lstStyle/>
            <a:p>
              <a:r>
                <a:rPr lang="en-US" sz="2400" dirty="0"/>
                <a:t>001</a:t>
              </a:r>
            </a:p>
          </p:txBody>
        </p:sp>
        <p:sp>
          <p:nvSpPr>
            <p:cNvPr id="54" name="テキスト ボックス 53">
              <a:extLst>
                <a:ext uri="{FF2B5EF4-FFF2-40B4-BE49-F238E27FC236}">
                  <a16:creationId xmlns:a16="http://schemas.microsoft.com/office/drawing/2014/main" id="{2A70D993-CBF0-4F8A-A97D-7B96ABFC6A8C}"/>
                </a:ext>
              </a:extLst>
            </p:cNvPr>
            <p:cNvSpPr txBox="1"/>
            <p:nvPr/>
          </p:nvSpPr>
          <p:spPr>
            <a:xfrm>
              <a:off x="905949" y="4596523"/>
              <a:ext cx="987515" cy="461665"/>
            </a:xfrm>
            <a:prstGeom prst="rect">
              <a:avLst/>
            </a:prstGeom>
            <a:noFill/>
          </p:spPr>
          <p:txBody>
            <a:bodyPr wrap="square" rtlCol="0">
              <a:spAutoFit/>
            </a:bodyPr>
            <a:lstStyle/>
            <a:p>
              <a:r>
                <a:rPr lang="en-US" sz="2400" dirty="0"/>
                <a:t>11010</a:t>
              </a:r>
            </a:p>
          </p:txBody>
        </p:sp>
      </p:grpSp>
      <p:sp>
        <p:nvSpPr>
          <p:cNvPr id="21" name="テキスト ボックス 20">
            <a:extLst>
              <a:ext uri="{FF2B5EF4-FFF2-40B4-BE49-F238E27FC236}">
                <a16:creationId xmlns:a16="http://schemas.microsoft.com/office/drawing/2014/main" id="{80007FD2-43C2-47DF-A5A5-179AA4EEBC1C}"/>
              </a:ext>
            </a:extLst>
          </p:cNvPr>
          <p:cNvSpPr txBox="1"/>
          <p:nvPr/>
        </p:nvSpPr>
        <p:spPr>
          <a:xfrm>
            <a:off x="2835058" y="2521767"/>
            <a:ext cx="868724" cy="584775"/>
          </a:xfrm>
          <a:prstGeom prst="rect">
            <a:avLst/>
          </a:prstGeom>
          <a:noFill/>
        </p:spPr>
        <p:txBody>
          <a:bodyPr wrap="square" rtlCol="0">
            <a:spAutoFit/>
          </a:bodyPr>
          <a:lstStyle/>
          <a:p>
            <a:r>
              <a:rPr lang="en-US" sz="3200" dirty="0"/>
              <a:t>01</a:t>
            </a:r>
          </a:p>
        </p:txBody>
      </p:sp>
      <p:sp>
        <p:nvSpPr>
          <p:cNvPr id="22" name="テキスト ボックス 21">
            <a:extLst>
              <a:ext uri="{FF2B5EF4-FFF2-40B4-BE49-F238E27FC236}">
                <a16:creationId xmlns:a16="http://schemas.microsoft.com/office/drawing/2014/main" id="{E6B40F2B-6AB6-4814-879F-11B521292B91}"/>
              </a:ext>
            </a:extLst>
          </p:cNvPr>
          <p:cNvSpPr txBox="1"/>
          <p:nvPr/>
        </p:nvSpPr>
        <p:spPr>
          <a:xfrm>
            <a:off x="2836963" y="3109965"/>
            <a:ext cx="1036794" cy="584775"/>
          </a:xfrm>
          <a:prstGeom prst="rect">
            <a:avLst/>
          </a:prstGeom>
          <a:noFill/>
        </p:spPr>
        <p:txBody>
          <a:bodyPr wrap="square" rtlCol="0">
            <a:spAutoFit/>
          </a:bodyPr>
          <a:lstStyle/>
          <a:p>
            <a:r>
              <a:rPr lang="en-US" sz="3200" dirty="0"/>
              <a:t>0111</a:t>
            </a:r>
          </a:p>
        </p:txBody>
      </p:sp>
      <p:sp>
        <p:nvSpPr>
          <p:cNvPr id="23" name="テキスト ボックス 22">
            <a:extLst>
              <a:ext uri="{FF2B5EF4-FFF2-40B4-BE49-F238E27FC236}">
                <a16:creationId xmlns:a16="http://schemas.microsoft.com/office/drawing/2014/main" id="{80007FD2-43C2-47DF-A5A5-179AA4EEBC1C}"/>
              </a:ext>
            </a:extLst>
          </p:cNvPr>
          <p:cNvSpPr txBox="1"/>
          <p:nvPr/>
        </p:nvSpPr>
        <p:spPr>
          <a:xfrm>
            <a:off x="3659841" y="3098922"/>
            <a:ext cx="868724" cy="584775"/>
          </a:xfrm>
          <a:prstGeom prst="rect">
            <a:avLst/>
          </a:prstGeom>
          <a:noFill/>
        </p:spPr>
        <p:txBody>
          <a:bodyPr wrap="square" rtlCol="0">
            <a:spAutoFit/>
          </a:bodyPr>
          <a:lstStyle/>
          <a:p>
            <a:r>
              <a:rPr lang="en-US" sz="3200" dirty="0"/>
              <a:t>01</a:t>
            </a:r>
          </a:p>
        </p:txBody>
      </p:sp>
      <p:sp>
        <p:nvSpPr>
          <p:cNvPr id="24" name="テキスト ボックス 23">
            <a:extLst>
              <a:ext uri="{FF2B5EF4-FFF2-40B4-BE49-F238E27FC236}">
                <a16:creationId xmlns:a16="http://schemas.microsoft.com/office/drawing/2014/main" id="{2A70D993-CBF0-4F8A-A97D-7B96ABFC6A8C}"/>
              </a:ext>
            </a:extLst>
          </p:cNvPr>
          <p:cNvSpPr txBox="1"/>
          <p:nvPr/>
        </p:nvSpPr>
        <p:spPr>
          <a:xfrm>
            <a:off x="3238715" y="2523312"/>
            <a:ext cx="1635609" cy="584775"/>
          </a:xfrm>
          <a:prstGeom prst="rect">
            <a:avLst/>
          </a:prstGeom>
          <a:noFill/>
        </p:spPr>
        <p:txBody>
          <a:bodyPr wrap="square" rtlCol="0">
            <a:spAutoFit/>
          </a:bodyPr>
          <a:lstStyle/>
          <a:p>
            <a:r>
              <a:rPr lang="en-US" sz="3200" dirty="0"/>
              <a:t>11010</a:t>
            </a:r>
          </a:p>
        </p:txBody>
      </p:sp>
      <p:sp>
        <p:nvSpPr>
          <p:cNvPr id="25" name="テキスト ボックス 24">
            <a:extLst>
              <a:ext uri="{FF2B5EF4-FFF2-40B4-BE49-F238E27FC236}">
                <a16:creationId xmlns:a16="http://schemas.microsoft.com/office/drawing/2014/main" id="{101378C9-6B12-4165-8C99-5119E17E4C7C}"/>
              </a:ext>
            </a:extLst>
          </p:cNvPr>
          <p:cNvSpPr txBox="1"/>
          <p:nvPr/>
        </p:nvSpPr>
        <p:spPr>
          <a:xfrm>
            <a:off x="887476" y="2261459"/>
            <a:ext cx="881066" cy="584775"/>
          </a:xfrm>
          <a:prstGeom prst="rect">
            <a:avLst/>
          </a:prstGeom>
          <a:noFill/>
        </p:spPr>
        <p:txBody>
          <a:bodyPr wrap="square" rtlCol="0">
            <a:spAutoFit/>
          </a:bodyPr>
          <a:lstStyle/>
          <a:p>
            <a:r>
              <a:rPr lang="en-US" sz="3200" dirty="0"/>
              <a:t>001</a:t>
            </a:r>
          </a:p>
        </p:txBody>
      </p:sp>
      <p:sp>
        <p:nvSpPr>
          <p:cNvPr id="27" name="テキスト ボックス 26">
            <a:extLst>
              <a:ext uri="{FF2B5EF4-FFF2-40B4-BE49-F238E27FC236}">
                <a16:creationId xmlns:a16="http://schemas.microsoft.com/office/drawing/2014/main" id="{80007FD2-43C2-47DF-A5A5-179AA4EEBC1C}"/>
              </a:ext>
            </a:extLst>
          </p:cNvPr>
          <p:cNvSpPr txBox="1"/>
          <p:nvPr/>
        </p:nvSpPr>
        <p:spPr>
          <a:xfrm>
            <a:off x="893647" y="2709955"/>
            <a:ext cx="868724" cy="584775"/>
          </a:xfrm>
          <a:prstGeom prst="rect">
            <a:avLst/>
          </a:prstGeom>
          <a:noFill/>
        </p:spPr>
        <p:txBody>
          <a:bodyPr wrap="square" rtlCol="0">
            <a:spAutoFit/>
          </a:bodyPr>
          <a:lstStyle/>
          <a:p>
            <a:r>
              <a:rPr lang="en-US" sz="3200" dirty="0"/>
              <a:t>01</a:t>
            </a:r>
          </a:p>
        </p:txBody>
      </p:sp>
      <p:sp>
        <p:nvSpPr>
          <p:cNvPr id="3" name="テキスト ボックス 2"/>
          <p:cNvSpPr txBox="1"/>
          <p:nvPr/>
        </p:nvSpPr>
        <p:spPr>
          <a:xfrm>
            <a:off x="5083874" y="2826564"/>
            <a:ext cx="3913123" cy="523220"/>
          </a:xfrm>
          <a:prstGeom prst="rect">
            <a:avLst/>
          </a:prstGeom>
          <a:noFill/>
        </p:spPr>
        <p:txBody>
          <a:bodyPr wrap="none" rtlCol="0">
            <a:spAutoFit/>
          </a:bodyPr>
          <a:lstStyle/>
          <a:p>
            <a:r>
              <a:rPr kumimoji="1" lang="en-US" altLang="ja-JP" sz="2800" dirty="0">
                <a:solidFill>
                  <a:schemeClr val="accent1"/>
                </a:solidFill>
              </a:rPr>
              <a:t>Found an ambiguous seq.</a:t>
            </a:r>
            <a:endParaRPr kumimoji="1" lang="ja-JP" altLang="en-US" sz="2800" dirty="0">
              <a:solidFill>
                <a:schemeClr val="accent1"/>
              </a:solidFill>
            </a:endParaRPr>
          </a:p>
        </p:txBody>
      </p:sp>
      <p:grpSp>
        <p:nvGrpSpPr>
          <p:cNvPr id="20" name="グループ化 19"/>
          <p:cNvGrpSpPr/>
          <p:nvPr/>
        </p:nvGrpSpPr>
        <p:grpSpPr>
          <a:xfrm>
            <a:off x="494416" y="1821172"/>
            <a:ext cx="1629948" cy="2517205"/>
            <a:chOff x="512889" y="3149771"/>
            <a:chExt cx="1629948" cy="2517205"/>
          </a:xfrm>
        </p:grpSpPr>
        <p:sp>
          <p:nvSpPr>
            <p:cNvPr id="28" name="角丸四角形 27"/>
            <p:cNvSpPr/>
            <p:nvPr/>
          </p:nvSpPr>
          <p:spPr>
            <a:xfrm>
              <a:off x="512889" y="3378194"/>
              <a:ext cx="1629948" cy="22887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D2890B8C-9901-4A75-8643-1745C1EEA0BA}"/>
                </a:ext>
              </a:extLst>
            </p:cNvPr>
            <p:cNvSpPr txBox="1"/>
            <p:nvPr/>
          </p:nvSpPr>
          <p:spPr>
            <a:xfrm>
              <a:off x="657918" y="3149771"/>
              <a:ext cx="1318670" cy="461665"/>
            </a:xfrm>
            <a:prstGeom prst="rect">
              <a:avLst/>
            </a:prstGeom>
            <a:solidFill>
              <a:schemeClr val="bg1"/>
            </a:solidFill>
          </p:spPr>
          <p:txBody>
            <a:bodyPr wrap="square" rtlCol="0">
              <a:spAutoFit/>
            </a:bodyPr>
            <a:lstStyle/>
            <a:p>
              <a:pPr algn="ctr"/>
              <a:r>
                <a:rPr lang="en-US" sz="2400" dirty="0"/>
                <a:t>Code Set</a:t>
              </a:r>
            </a:p>
          </p:txBody>
        </p:sp>
        <p:sp>
          <p:nvSpPr>
            <p:cNvPr id="30" name="テキスト ボックス 29">
              <a:extLst>
                <a:ext uri="{FF2B5EF4-FFF2-40B4-BE49-F238E27FC236}">
                  <a16:creationId xmlns:a16="http://schemas.microsoft.com/office/drawing/2014/main" id="{E6B40F2B-6AB6-4814-879F-11B521292B91}"/>
                </a:ext>
              </a:extLst>
            </p:cNvPr>
            <p:cNvSpPr txBox="1"/>
            <p:nvPr/>
          </p:nvSpPr>
          <p:spPr>
            <a:xfrm>
              <a:off x="905949" y="5087291"/>
              <a:ext cx="1036794" cy="461665"/>
            </a:xfrm>
            <a:prstGeom prst="rect">
              <a:avLst/>
            </a:prstGeom>
            <a:noFill/>
          </p:spPr>
          <p:txBody>
            <a:bodyPr wrap="square" rtlCol="0">
              <a:spAutoFit/>
            </a:bodyPr>
            <a:lstStyle/>
            <a:p>
              <a:r>
                <a:rPr lang="en-US" sz="2400" dirty="0"/>
                <a:t>0111</a:t>
              </a:r>
            </a:p>
          </p:txBody>
        </p:sp>
        <p:sp>
          <p:nvSpPr>
            <p:cNvPr id="31" name="テキスト ボックス 30">
              <a:extLst>
                <a:ext uri="{FF2B5EF4-FFF2-40B4-BE49-F238E27FC236}">
                  <a16:creationId xmlns:a16="http://schemas.microsoft.com/office/drawing/2014/main" id="{80007FD2-43C2-47DF-A5A5-179AA4EEBC1C}"/>
                </a:ext>
              </a:extLst>
            </p:cNvPr>
            <p:cNvSpPr txBox="1"/>
            <p:nvPr/>
          </p:nvSpPr>
          <p:spPr>
            <a:xfrm>
              <a:off x="909277" y="4105755"/>
              <a:ext cx="581635" cy="461665"/>
            </a:xfrm>
            <a:prstGeom prst="rect">
              <a:avLst/>
            </a:prstGeom>
            <a:noFill/>
          </p:spPr>
          <p:txBody>
            <a:bodyPr wrap="square" rtlCol="0">
              <a:spAutoFit/>
            </a:bodyPr>
            <a:lstStyle/>
            <a:p>
              <a:r>
                <a:rPr lang="en-US" sz="2400" dirty="0"/>
                <a:t>01</a:t>
              </a:r>
            </a:p>
          </p:txBody>
        </p:sp>
        <p:sp>
          <p:nvSpPr>
            <p:cNvPr id="32" name="テキスト ボックス 31">
              <a:extLst>
                <a:ext uri="{FF2B5EF4-FFF2-40B4-BE49-F238E27FC236}">
                  <a16:creationId xmlns:a16="http://schemas.microsoft.com/office/drawing/2014/main" id="{101378C9-6B12-4165-8C99-5119E17E4C7C}"/>
                </a:ext>
              </a:extLst>
            </p:cNvPr>
            <p:cNvSpPr txBox="1"/>
            <p:nvPr/>
          </p:nvSpPr>
          <p:spPr>
            <a:xfrm>
              <a:off x="909277" y="3618748"/>
              <a:ext cx="729257" cy="461665"/>
            </a:xfrm>
            <a:prstGeom prst="rect">
              <a:avLst/>
            </a:prstGeom>
            <a:noFill/>
          </p:spPr>
          <p:txBody>
            <a:bodyPr wrap="square" rtlCol="0">
              <a:spAutoFit/>
            </a:bodyPr>
            <a:lstStyle/>
            <a:p>
              <a:r>
                <a:rPr lang="en-US" sz="2400" dirty="0"/>
                <a:t>001</a:t>
              </a:r>
            </a:p>
          </p:txBody>
        </p:sp>
        <p:sp>
          <p:nvSpPr>
            <p:cNvPr id="33" name="テキスト ボックス 32">
              <a:extLst>
                <a:ext uri="{FF2B5EF4-FFF2-40B4-BE49-F238E27FC236}">
                  <a16:creationId xmlns:a16="http://schemas.microsoft.com/office/drawing/2014/main" id="{2A70D993-CBF0-4F8A-A97D-7B96ABFC6A8C}"/>
                </a:ext>
              </a:extLst>
            </p:cNvPr>
            <p:cNvSpPr txBox="1"/>
            <p:nvPr/>
          </p:nvSpPr>
          <p:spPr>
            <a:xfrm>
              <a:off x="905949" y="4596523"/>
              <a:ext cx="987515" cy="461665"/>
            </a:xfrm>
            <a:prstGeom prst="rect">
              <a:avLst/>
            </a:prstGeom>
            <a:noFill/>
          </p:spPr>
          <p:txBody>
            <a:bodyPr wrap="square" rtlCol="0">
              <a:spAutoFit/>
            </a:bodyPr>
            <a:lstStyle/>
            <a:p>
              <a:r>
                <a:rPr lang="en-US" sz="2400" dirty="0"/>
                <a:t>11010</a:t>
              </a:r>
            </a:p>
          </p:txBody>
        </p:sp>
      </p:grpSp>
      <p:sp>
        <p:nvSpPr>
          <p:cNvPr id="34" name="テキスト ボックス 33">
            <a:extLst>
              <a:ext uri="{FF2B5EF4-FFF2-40B4-BE49-F238E27FC236}">
                <a16:creationId xmlns:a16="http://schemas.microsoft.com/office/drawing/2014/main" id="{101378C9-6B12-4165-8C99-5119E17E4C7C}"/>
              </a:ext>
            </a:extLst>
          </p:cNvPr>
          <p:cNvSpPr txBox="1"/>
          <p:nvPr/>
        </p:nvSpPr>
        <p:spPr>
          <a:xfrm>
            <a:off x="4080445" y="3098922"/>
            <a:ext cx="881066" cy="584775"/>
          </a:xfrm>
          <a:prstGeom prst="rect">
            <a:avLst/>
          </a:prstGeom>
          <a:noFill/>
        </p:spPr>
        <p:txBody>
          <a:bodyPr wrap="square" rtlCol="0">
            <a:spAutoFit/>
          </a:bodyPr>
          <a:lstStyle/>
          <a:p>
            <a:r>
              <a:rPr lang="en-US" sz="3200" dirty="0"/>
              <a:t>001</a:t>
            </a:r>
          </a:p>
        </p:txBody>
      </p:sp>
      <p:sp>
        <p:nvSpPr>
          <p:cNvPr id="35" name="テキスト ボックス 34">
            <a:extLst>
              <a:ext uri="{FF2B5EF4-FFF2-40B4-BE49-F238E27FC236}">
                <a16:creationId xmlns:a16="http://schemas.microsoft.com/office/drawing/2014/main" id="{80007FD2-43C2-47DF-A5A5-179AA4EEBC1C}"/>
              </a:ext>
            </a:extLst>
          </p:cNvPr>
          <p:cNvSpPr txBox="1"/>
          <p:nvPr/>
        </p:nvSpPr>
        <p:spPr>
          <a:xfrm>
            <a:off x="4296153" y="2524919"/>
            <a:ext cx="868724" cy="584775"/>
          </a:xfrm>
          <a:prstGeom prst="rect">
            <a:avLst/>
          </a:prstGeom>
          <a:noFill/>
        </p:spPr>
        <p:txBody>
          <a:bodyPr wrap="square" rtlCol="0">
            <a:spAutoFit/>
          </a:bodyPr>
          <a:lstStyle/>
          <a:p>
            <a:r>
              <a:rPr lang="en-US" sz="3200" dirty="0"/>
              <a:t>01</a:t>
            </a:r>
          </a:p>
        </p:txBody>
      </p:sp>
    </p:spTree>
    <p:extLst>
      <p:ext uri="{BB962C8B-B14F-4D97-AF65-F5344CB8AC3E}">
        <p14:creationId xmlns:p14="http://schemas.microsoft.com/office/powerpoint/2010/main" val="400682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20"/>
                                        </p:tgtEl>
                                      </p:cBhvr>
                                    </p:animEffect>
                                    <p:set>
                                      <p:cBhvr>
                                        <p:cTn id="7" dur="1" fill="hold">
                                          <p:stCondLst>
                                            <p:cond delay="9"/>
                                          </p:stCondLst>
                                        </p:cTn>
                                        <p:tgtEl>
                                          <p:spTgt spid="2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
                                        <p:tgtEl>
                                          <p:spTgt spid="25"/>
                                        </p:tgtEl>
                                      </p:cBhvr>
                                    </p:animEffect>
                                  </p:childTnLst>
                                </p:cTn>
                              </p:par>
                              <p:par>
                                <p:cTn id="11" presetID="42" presetClass="path" presetSubtype="0" accel="50000" decel="50000" fill="hold" grpId="1" nodeType="withEffect">
                                  <p:stCondLst>
                                    <p:cond delay="0"/>
                                  </p:stCondLst>
                                  <p:childTnLst>
                                    <p:animMotion origin="layout" path="M -0.00104 -0.00115 L 0.34913 0.12246 " pathEditMode="relative" rAng="0" ptsTypes="AA">
                                      <p:cBhvr>
                                        <p:cTn id="12" dur="1000" fill="hold"/>
                                        <p:tgtEl>
                                          <p:spTgt spid="25"/>
                                        </p:tgtEl>
                                        <p:attrNameLst>
                                          <p:attrName>ppt_x</p:attrName>
                                          <p:attrName>ppt_y</p:attrName>
                                        </p:attrNameLst>
                                      </p:cBhvr>
                                      <p:rCtr x="17500" y="6181"/>
                                    </p:animMotion>
                                  </p:childTnLst>
                                </p:cTn>
                              </p:par>
                              <p:par>
                                <p:cTn id="13" presetID="10" presetClass="entr" presetSubtype="0" fill="hold" grpId="0" nodeType="withEffect">
                                  <p:stCondLst>
                                    <p:cond delay="25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
                                        <p:tgtEl>
                                          <p:spTgt spid="27"/>
                                        </p:tgtEl>
                                      </p:cBhvr>
                                    </p:animEffect>
                                  </p:childTnLst>
                                </p:cTn>
                              </p:par>
                              <p:par>
                                <p:cTn id="16" presetID="42" presetClass="path" presetSubtype="0" accel="50000" decel="50000" fill="hold" grpId="1" nodeType="withEffect">
                                  <p:stCondLst>
                                    <p:cond delay="250"/>
                                  </p:stCondLst>
                                  <p:childTnLst>
                                    <p:animMotion origin="layout" path="M -0.00139 0.00417 L 0.37222 -0.02685 " pathEditMode="relative" rAng="0" ptsTypes="AA">
                                      <p:cBhvr>
                                        <p:cTn id="17" dur="1000" fill="hold"/>
                                        <p:tgtEl>
                                          <p:spTgt spid="27"/>
                                        </p:tgtEl>
                                        <p:attrNameLst>
                                          <p:attrName>ppt_x</p:attrName>
                                          <p:attrName>ppt_y</p:attrName>
                                        </p:attrNameLst>
                                      </p:cBhvr>
                                      <p:rCtr x="18681" y="-1551"/>
                                    </p:animMotion>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
                                        <p:tgtEl>
                                          <p:spTgt spid="3"/>
                                        </p:tgtEl>
                                      </p:cBhvr>
                                    </p:animEffect>
                                  </p:childTnLst>
                                </p:cTn>
                              </p:par>
                            </p:childTnLst>
                          </p:cTn>
                        </p:par>
                        <p:par>
                          <p:cTn id="22" fill="hold">
                            <p:stCondLst>
                              <p:cond delay="126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
                                        <p:tgtEl>
                                          <p:spTgt spid="34"/>
                                        </p:tgtEl>
                                      </p:cBhvr>
                                    </p:animEffect>
                                  </p:childTnLst>
                                </p:cTn>
                              </p:par>
                            </p:childTnLst>
                          </p:cTn>
                        </p:par>
                        <p:par>
                          <p:cTn id="26" fill="hold">
                            <p:stCondLst>
                              <p:cond delay="127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P spid="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4E593-CAEC-4751-9918-32B3CD494766}"/>
              </a:ext>
            </a:extLst>
          </p:cNvPr>
          <p:cNvSpPr>
            <a:spLocks noGrp="1"/>
          </p:cNvSpPr>
          <p:nvPr>
            <p:ph type="title"/>
          </p:nvPr>
        </p:nvSpPr>
        <p:spPr/>
        <p:txBody>
          <a:bodyPr/>
          <a:lstStyle/>
          <a:p>
            <a:r>
              <a:rPr lang="en-US" dirty="0"/>
              <a:t>Observation</a:t>
            </a:r>
          </a:p>
        </p:txBody>
      </p:sp>
      <p:sp>
        <p:nvSpPr>
          <p:cNvPr id="19"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800099" y="3538934"/>
            <a:ext cx="8343901" cy="26411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endParaRPr lang="en-US" sz="2600" dirty="0">
              <a:solidFill>
                <a:schemeClr val="tx1"/>
              </a:solidFill>
              <a:ea typeface="Cambria Math" panose="02040503050406030204" pitchFamily="18" charset="0"/>
            </a:endParaRPr>
          </a:p>
        </p:txBody>
      </p:sp>
      <p:grpSp>
        <p:nvGrpSpPr>
          <p:cNvPr id="4" name="グループ化 3"/>
          <p:cNvGrpSpPr/>
          <p:nvPr/>
        </p:nvGrpSpPr>
        <p:grpSpPr>
          <a:xfrm>
            <a:off x="1114424" y="2274394"/>
            <a:ext cx="2039266" cy="1172973"/>
            <a:chOff x="800099" y="2397112"/>
            <a:chExt cx="2039266" cy="1172973"/>
          </a:xfrm>
        </p:grpSpPr>
        <p:sp>
          <p:nvSpPr>
            <p:cNvPr id="21" name="テキスト ボックス 20">
              <a:extLst>
                <a:ext uri="{FF2B5EF4-FFF2-40B4-BE49-F238E27FC236}">
                  <a16:creationId xmlns:a16="http://schemas.microsoft.com/office/drawing/2014/main" id="{80007FD2-43C2-47DF-A5A5-179AA4EEBC1C}"/>
                </a:ext>
              </a:extLst>
            </p:cNvPr>
            <p:cNvSpPr txBox="1"/>
            <p:nvPr/>
          </p:nvSpPr>
          <p:spPr>
            <a:xfrm>
              <a:off x="800099" y="2397112"/>
              <a:ext cx="868724" cy="584775"/>
            </a:xfrm>
            <a:prstGeom prst="rect">
              <a:avLst/>
            </a:prstGeom>
            <a:noFill/>
          </p:spPr>
          <p:txBody>
            <a:bodyPr wrap="square" rtlCol="0">
              <a:spAutoFit/>
            </a:bodyPr>
            <a:lstStyle/>
            <a:p>
              <a:r>
                <a:rPr lang="en-US" sz="3200" dirty="0"/>
                <a:t>01</a:t>
              </a:r>
            </a:p>
          </p:txBody>
        </p:sp>
        <p:sp>
          <p:nvSpPr>
            <p:cNvPr id="22" name="テキスト ボックス 21">
              <a:extLst>
                <a:ext uri="{FF2B5EF4-FFF2-40B4-BE49-F238E27FC236}">
                  <a16:creationId xmlns:a16="http://schemas.microsoft.com/office/drawing/2014/main" id="{E6B40F2B-6AB6-4814-879F-11B521292B91}"/>
                </a:ext>
              </a:extLst>
            </p:cNvPr>
            <p:cNvSpPr txBox="1"/>
            <p:nvPr/>
          </p:nvSpPr>
          <p:spPr>
            <a:xfrm>
              <a:off x="802004" y="2985310"/>
              <a:ext cx="1036794" cy="584775"/>
            </a:xfrm>
            <a:prstGeom prst="rect">
              <a:avLst/>
            </a:prstGeom>
            <a:noFill/>
          </p:spPr>
          <p:txBody>
            <a:bodyPr wrap="square" rtlCol="0">
              <a:spAutoFit/>
            </a:bodyPr>
            <a:lstStyle/>
            <a:p>
              <a:r>
                <a:rPr lang="en-US" sz="3200" dirty="0"/>
                <a:t>0111</a:t>
              </a:r>
            </a:p>
          </p:txBody>
        </p:sp>
        <p:sp>
          <p:nvSpPr>
            <p:cNvPr id="24" name="テキスト ボックス 23">
              <a:extLst>
                <a:ext uri="{FF2B5EF4-FFF2-40B4-BE49-F238E27FC236}">
                  <a16:creationId xmlns:a16="http://schemas.microsoft.com/office/drawing/2014/main" id="{2A70D993-CBF0-4F8A-A97D-7B96ABFC6A8C}"/>
                </a:ext>
              </a:extLst>
            </p:cNvPr>
            <p:cNvSpPr txBox="1"/>
            <p:nvPr/>
          </p:nvSpPr>
          <p:spPr>
            <a:xfrm>
              <a:off x="1203756" y="2398657"/>
              <a:ext cx="1635609" cy="584775"/>
            </a:xfrm>
            <a:prstGeom prst="rect">
              <a:avLst/>
            </a:prstGeom>
            <a:noFill/>
          </p:spPr>
          <p:txBody>
            <a:bodyPr wrap="square" rtlCol="0">
              <a:spAutoFit/>
            </a:bodyPr>
            <a:lstStyle/>
            <a:p>
              <a:r>
                <a:rPr lang="en-US" sz="3200" dirty="0"/>
                <a:t>11</a:t>
              </a:r>
              <a:r>
                <a:rPr lang="en-US" sz="3200" dirty="0">
                  <a:solidFill>
                    <a:srgbClr val="FF0000"/>
                  </a:solidFill>
                </a:rPr>
                <a:t>010</a:t>
              </a:r>
            </a:p>
          </p:txBody>
        </p:sp>
      </p:grpSp>
      <p:sp>
        <p:nvSpPr>
          <p:cNvPr id="20"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647699" y="3886200"/>
            <a:ext cx="8496301" cy="196028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r>
              <a:rPr lang="en-US" sz="2400" dirty="0">
                <a:solidFill>
                  <a:schemeClr val="tx1"/>
                </a:solidFill>
              </a:rPr>
              <a:t>Given an intermediate state of the naïve process, </a:t>
            </a:r>
          </a:p>
          <a:p>
            <a:pPr marL="0" indent="0">
              <a:buNone/>
            </a:pPr>
            <a:r>
              <a:rPr lang="en-US" sz="2400" dirty="0">
                <a:solidFill>
                  <a:srgbClr val="00B050"/>
                </a:solidFill>
              </a:rPr>
              <a:t>  the shortest tail </a:t>
            </a:r>
            <a:r>
              <a:rPr lang="en-US" sz="2400" dirty="0">
                <a:solidFill>
                  <a:schemeClr val="tx1"/>
                </a:solidFill>
              </a:rPr>
              <a:t>to the even length depends only on the </a:t>
            </a:r>
            <a:r>
              <a:rPr lang="en-US" sz="2400" dirty="0">
                <a:solidFill>
                  <a:srgbClr val="FF0000"/>
                </a:solidFill>
              </a:rPr>
              <a:t>remainder</a:t>
            </a:r>
            <a:r>
              <a:rPr lang="en-US" sz="2400" dirty="0">
                <a:solidFill>
                  <a:schemeClr val="tx1"/>
                </a:solidFill>
              </a:rPr>
              <a:t>.</a:t>
            </a:r>
          </a:p>
          <a:p>
            <a:pPr>
              <a:buFont typeface="Calibri" panose="020F0502020204030204" pitchFamily="34" charset="0"/>
              <a:buChar char="•"/>
            </a:pPr>
            <a:r>
              <a:rPr lang="en-US" sz="2400" dirty="0">
                <a:solidFill>
                  <a:schemeClr val="tx1"/>
                </a:solidFill>
              </a:rPr>
              <a:t>So, we can do DP on </a:t>
            </a:r>
            <a:r>
              <a:rPr lang="en-US" sz="2400" dirty="0">
                <a:solidFill>
                  <a:srgbClr val="FF0000"/>
                </a:solidFill>
              </a:rPr>
              <a:t>remainders</a:t>
            </a:r>
          </a:p>
          <a:p>
            <a:pPr lvl="1">
              <a:buFont typeface="Calibri" panose="020F0502020204030204" pitchFamily="34" charset="0"/>
              <a:buChar char="•"/>
            </a:pPr>
            <a:r>
              <a:rPr lang="en-US" sz="2200" dirty="0">
                <a:solidFill>
                  <a:schemeClr val="tx1"/>
                </a:solidFill>
              </a:rPr>
              <a:t>You need to remember </a:t>
            </a:r>
            <a:r>
              <a:rPr lang="en-US" altLang="ja-JP" sz="2200" dirty="0">
                <a:solidFill>
                  <a:schemeClr val="tx1"/>
                </a:solidFill>
              </a:rPr>
              <a:t>only </a:t>
            </a:r>
            <a:r>
              <a:rPr lang="en-US" sz="2200" dirty="0">
                <a:solidFill>
                  <a:schemeClr val="tx1"/>
                </a:solidFill>
              </a:rPr>
              <a:t>the shortest seq. to the </a:t>
            </a:r>
            <a:r>
              <a:rPr lang="en-US" sz="2200" dirty="0">
                <a:solidFill>
                  <a:srgbClr val="FF0000"/>
                </a:solidFill>
              </a:rPr>
              <a:t>remainder</a:t>
            </a:r>
          </a:p>
        </p:txBody>
      </p:sp>
      <p:grpSp>
        <p:nvGrpSpPr>
          <p:cNvPr id="5" name="グループ化 4"/>
          <p:cNvGrpSpPr/>
          <p:nvPr/>
        </p:nvGrpSpPr>
        <p:grpSpPr>
          <a:xfrm>
            <a:off x="4618680" y="2269277"/>
            <a:ext cx="2039266" cy="1172973"/>
            <a:chOff x="4143374" y="2395567"/>
            <a:chExt cx="2039266" cy="1172973"/>
          </a:xfrm>
        </p:grpSpPr>
        <p:sp>
          <p:nvSpPr>
            <p:cNvPr id="28" name="テキスト ボックス 27">
              <a:extLst>
                <a:ext uri="{FF2B5EF4-FFF2-40B4-BE49-F238E27FC236}">
                  <a16:creationId xmlns:a16="http://schemas.microsoft.com/office/drawing/2014/main" id="{80007FD2-43C2-47DF-A5A5-179AA4EEBC1C}"/>
                </a:ext>
              </a:extLst>
            </p:cNvPr>
            <p:cNvSpPr txBox="1"/>
            <p:nvPr/>
          </p:nvSpPr>
          <p:spPr>
            <a:xfrm>
              <a:off x="4143374" y="2395567"/>
              <a:ext cx="868724" cy="584775"/>
            </a:xfrm>
            <a:prstGeom prst="rect">
              <a:avLst/>
            </a:prstGeom>
            <a:noFill/>
          </p:spPr>
          <p:txBody>
            <a:bodyPr wrap="square" rtlCol="0">
              <a:spAutoFit/>
            </a:bodyPr>
            <a:lstStyle/>
            <a:p>
              <a:r>
                <a:rPr lang="en-US" sz="3200" dirty="0"/>
                <a:t>01</a:t>
              </a:r>
            </a:p>
          </p:txBody>
        </p:sp>
        <p:sp>
          <p:nvSpPr>
            <p:cNvPr id="29" name="テキスト ボックス 28">
              <a:extLst>
                <a:ext uri="{FF2B5EF4-FFF2-40B4-BE49-F238E27FC236}">
                  <a16:creationId xmlns:a16="http://schemas.microsoft.com/office/drawing/2014/main" id="{E6B40F2B-6AB6-4814-879F-11B521292B91}"/>
                </a:ext>
              </a:extLst>
            </p:cNvPr>
            <p:cNvSpPr txBox="1"/>
            <p:nvPr/>
          </p:nvSpPr>
          <p:spPr>
            <a:xfrm>
              <a:off x="4145278" y="2983765"/>
              <a:ext cx="1455421" cy="584775"/>
            </a:xfrm>
            <a:prstGeom prst="rect">
              <a:avLst/>
            </a:prstGeom>
            <a:noFill/>
          </p:spPr>
          <p:txBody>
            <a:bodyPr wrap="square" rtlCol="0">
              <a:spAutoFit/>
            </a:bodyPr>
            <a:lstStyle/>
            <a:p>
              <a:r>
                <a:rPr lang="en-US" sz="3200" dirty="0"/>
                <a:t>011011</a:t>
              </a:r>
            </a:p>
          </p:txBody>
        </p:sp>
        <p:sp>
          <p:nvSpPr>
            <p:cNvPr id="30" name="テキスト ボックス 29">
              <a:extLst>
                <a:ext uri="{FF2B5EF4-FFF2-40B4-BE49-F238E27FC236}">
                  <a16:creationId xmlns:a16="http://schemas.microsoft.com/office/drawing/2014/main" id="{2A70D993-CBF0-4F8A-A97D-7B96ABFC6A8C}"/>
                </a:ext>
              </a:extLst>
            </p:cNvPr>
            <p:cNvSpPr txBox="1"/>
            <p:nvPr/>
          </p:nvSpPr>
          <p:spPr>
            <a:xfrm>
              <a:off x="4547031" y="2397112"/>
              <a:ext cx="1635609" cy="584775"/>
            </a:xfrm>
            <a:prstGeom prst="rect">
              <a:avLst/>
            </a:prstGeom>
            <a:noFill/>
          </p:spPr>
          <p:txBody>
            <a:bodyPr wrap="square" rtlCol="0">
              <a:spAutoFit/>
            </a:bodyPr>
            <a:lstStyle/>
            <a:p>
              <a:r>
                <a:rPr lang="en-US" sz="3200" dirty="0"/>
                <a:t>1011</a:t>
              </a:r>
              <a:r>
                <a:rPr lang="en-US" sz="3200" dirty="0">
                  <a:solidFill>
                    <a:srgbClr val="FF0000"/>
                  </a:solidFill>
                </a:rPr>
                <a:t>010</a:t>
              </a:r>
            </a:p>
          </p:txBody>
        </p:sp>
      </p:grpSp>
      <p:grpSp>
        <p:nvGrpSpPr>
          <p:cNvPr id="31" name="グループ化 30"/>
          <p:cNvGrpSpPr/>
          <p:nvPr/>
        </p:nvGrpSpPr>
        <p:grpSpPr>
          <a:xfrm>
            <a:off x="1983148" y="2270921"/>
            <a:ext cx="1768713" cy="1171428"/>
            <a:chOff x="802003" y="2398657"/>
            <a:chExt cx="1768713" cy="1171428"/>
          </a:xfrm>
        </p:grpSpPr>
        <p:sp>
          <p:nvSpPr>
            <p:cNvPr id="33" name="テキスト ボックス 32">
              <a:extLst>
                <a:ext uri="{FF2B5EF4-FFF2-40B4-BE49-F238E27FC236}">
                  <a16:creationId xmlns:a16="http://schemas.microsoft.com/office/drawing/2014/main" id="{E6B40F2B-6AB6-4814-879F-11B521292B91}"/>
                </a:ext>
              </a:extLst>
            </p:cNvPr>
            <p:cNvSpPr txBox="1"/>
            <p:nvPr/>
          </p:nvSpPr>
          <p:spPr>
            <a:xfrm>
              <a:off x="802003" y="2985310"/>
              <a:ext cx="1768713" cy="584775"/>
            </a:xfrm>
            <a:prstGeom prst="rect">
              <a:avLst/>
            </a:prstGeom>
            <a:noFill/>
          </p:spPr>
          <p:txBody>
            <a:bodyPr wrap="square" rtlCol="0">
              <a:spAutoFit/>
            </a:bodyPr>
            <a:lstStyle/>
            <a:p>
              <a:r>
                <a:rPr lang="en-US" sz="3200" dirty="0">
                  <a:solidFill>
                    <a:srgbClr val="00B050"/>
                  </a:solidFill>
                </a:rPr>
                <a:t>0101100</a:t>
              </a:r>
            </a:p>
          </p:txBody>
        </p:sp>
        <p:sp>
          <p:nvSpPr>
            <p:cNvPr id="34" name="テキスト ボックス 33">
              <a:extLst>
                <a:ext uri="{FF2B5EF4-FFF2-40B4-BE49-F238E27FC236}">
                  <a16:creationId xmlns:a16="http://schemas.microsoft.com/office/drawing/2014/main" id="{2A70D993-CBF0-4F8A-A97D-7B96ABFC6A8C}"/>
                </a:ext>
              </a:extLst>
            </p:cNvPr>
            <p:cNvSpPr txBox="1"/>
            <p:nvPr/>
          </p:nvSpPr>
          <p:spPr>
            <a:xfrm>
              <a:off x="1431367" y="2398657"/>
              <a:ext cx="1139349" cy="584775"/>
            </a:xfrm>
            <a:prstGeom prst="rect">
              <a:avLst/>
            </a:prstGeom>
            <a:noFill/>
          </p:spPr>
          <p:txBody>
            <a:bodyPr wrap="square" rtlCol="0">
              <a:spAutoFit/>
            </a:bodyPr>
            <a:lstStyle/>
            <a:p>
              <a:r>
                <a:rPr lang="en-US" sz="3200" dirty="0">
                  <a:solidFill>
                    <a:srgbClr val="00B050"/>
                  </a:solidFill>
                </a:rPr>
                <a:t>1100</a:t>
              </a:r>
            </a:p>
          </p:txBody>
        </p:sp>
      </p:grpSp>
      <p:grpSp>
        <p:nvGrpSpPr>
          <p:cNvPr id="35" name="グループ化 34"/>
          <p:cNvGrpSpPr/>
          <p:nvPr/>
        </p:nvGrpSpPr>
        <p:grpSpPr>
          <a:xfrm>
            <a:off x="5878962" y="2279077"/>
            <a:ext cx="1768713" cy="1171428"/>
            <a:chOff x="802003" y="2398657"/>
            <a:chExt cx="1768713" cy="1171428"/>
          </a:xfrm>
        </p:grpSpPr>
        <p:sp>
          <p:nvSpPr>
            <p:cNvPr id="36" name="テキスト ボックス 35">
              <a:extLst>
                <a:ext uri="{FF2B5EF4-FFF2-40B4-BE49-F238E27FC236}">
                  <a16:creationId xmlns:a16="http://schemas.microsoft.com/office/drawing/2014/main" id="{E6B40F2B-6AB6-4814-879F-11B521292B91}"/>
                </a:ext>
              </a:extLst>
            </p:cNvPr>
            <p:cNvSpPr txBox="1"/>
            <p:nvPr/>
          </p:nvSpPr>
          <p:spPr>
            <a:xfrm>
              <a:off x="802003" y="2985310"/>
              <a:ext cx="1768713" cy="584775"/>
            </a:xfrm>
            <a:prstGeom prst="rect">
              <a:avLst/>
            </a:prstGeom>
            <a:noFill/>
          </p:spPr>
          <p:txBody>
            <a:bodyPr wrap="square" rtlCol="0">
              <a:spAutoFit/>
            </a:bodyPr>
            <a:lstStyle/>
            <a:p>
              <a:r>
                <a:rPr lang="en-US" sz="3200" dirty="0">
                  <a:solidFill>
                    <a:srgbClr val="00B050"/>
                  </a:solidFill>
                </a:rPr>
                <a:t>0101100</a:t>
              </a:r>
            </a:p>
          </p:txBody>
        </p:sp>
        <p:sp>
          <p:nvSpPr>
            <p:cNvPr id="37" name="テキスト ボックス 36">
              <a:extLst>
                <a:ext uri="{FF2B5EF4-FFF2-40B4-BE49-F238E27FC236}">
                  <a16:creationId xmlns:a16="http://schemas.microsoft.com/office/drawing/2014/main" id="{2A70D993-CBF0-4F8A-A97D-7B96ABFC6A8C}"/>
                </a:ext>
              </a:extLst>
            </p:cNvPr>
            <p:cNvSpPr txBox="1"/>
            <p:nvPr/>
          </p:nvSpPr>
          <p:spPr>
            <a:xfrm>
              <a:off x="1431367" y="2398657"/>
              <a:ext cx="1139349" cy="584775"/>
            </a:xfrm>
            <a:prstGeom prst="rect">
              <a:avLst/>
            </a:prstGeom>
            <a:noFill/>
          </p:spPr>
          <p:txBody>
            <a:bodyPr wrap="square" rtlCol="0">
              <a:spAutoFit/>
            </a:bodyPr>
            <a:lstStyle/>
            <a:p>
              <a:r>
                <a:rPr lang="en-US" sz="3200" dirty="0">
                  <a:solidFill>
                    <a:srgbClr val="00B050"/>
                  </a:solidFill>
                </a:rPr>
                <a:t>1100</a:t>
              </a:r>
            </a:p>
          </p:txBody>
        </p:sp>
      </p:grpSp>
    </p:spTree>
    <p:extLst>
      <p:ext uri="{BB962C8B-B14F-4D97-AF65-F5344CB8AC3E}">
        <p14:creationId xmlns:p14="http://schemas.microsoft.com/office/powerpoint/2010/main" val="24788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10"/>
                                        <p:tgtEl>
                                          <p:spTgt spid="2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fade">
                                      <p:cBhvr>
                                        <p:cTn id="23" dur="10"/>
                                        <p:tgtEl>
                                          <p:spTgt spid="2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1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94E593-CAEC-4751-9918-32B3CD494766}"/>
              </a:ext>
            </a:extLst>
          </p:cNvPr>
          <p:cNvSpPr>
            <a:spLocks noGrp="1"/>
          </p:cNvSpPr>
          <p:nvPr>
            <p:ph type="title"/>
          </p:nvPr>
        </p:nvSpPr>
        <p:spPr/>
        <p:txBody>
          <a:bodyPr/>
          <a:lstStyle/>
          <a:p>
            <a:r>
              <a:rPr lang="en-US" dirty="0"/>
              <a:t>Solution: Shortest Path Search</a:t>
            </a:r>
          </a:p>
        </p:txBody>
      </p:sp>
      <p:sp>
        <p:nvSpPr>
          <p:cNvPr id="19" name="コンテンツ プレースホルダー 2">
            <a:extLst>
              <a:ext uri="{FF2B5EF4-FFF2-40B4-BE49-F238E27FC236}">
                <a16:creationId xmlns:a16="http://schemas.microsoft.com/office/drawing/2014/main" id="{57F4D6A3-1C01-4F2D-9AEF-26CC2A8BE4D5}"/>
              </a:ext>
            </a:extLst>
          </p:cNvPr>
          <p:cNvSpPr txBox="1">
            <a:spLocks/>
          </p:cNvSpPr>
          <p:nvPr/>
        </p:nvSpPr>
        <p:spPr>
          <a:xfrm>
            <a:off x="800099" y="1921163"/>
            <a:ext cx="8343901" cy="4698712"/>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Calibri" panose="020F0502020204030204" pitchFamily="34" charset="0"/>
              <a:buChar char="•"/>
            </a:pPr>
            <a:r>
              <a:rPr lang="en-US" sz="2600" dirty="0">
                <a:solidFill>
                  <a:schemeClr val="tx1"/>
                </a:solidFill>
                <a:ea typeface="Cambria Math" panose="02040503050406030204" pitchFamily="18" charset="0"/>
              </a:rPr>
              <a:t>V = Possible remainders :: |V| = O(2</a:t>
            </a:r>
            <a:r>
              <a:rPr lang="en-US" sz="2600" baseline="30000" dirty="0">
                <a:solidFill>
                  <a:schemeClr val="tx1"/>
                </a:solidFill>
                <a:ea typeface="Cambria Math" panose="02040503050406030204" pitchFamily="18" charset="0"/>
              </a:rPr>
              <a:t>16</a:t>
            </a:r>
            <a:r>
              <a:rPr lang="en-US" sz="2600" dirty="0">
                <a:solidFill>
                  <a:schemeClr val="tx1"/>
                </a:solidFill>
                <a:ea typeface="Cambria Math" panose="02040503050406030204" pitchFamily="18" charset="0"/>
              </a:rPr>
              <a:t>)</a:t>
            </a:r>
            <a:endParaRPr lang="en-US" sz="2400" dirty="0">
              <a:solidFill>
                <a:schemeClr val="tx1"/>
              </a:solidFill>
              <a:ea typeface="Cambria Math" panose="02040503050406030204" pitchFamily="18" charset="0"/>
            </a:endParaRPr>
          </a:p>
          <a:p>
            <a:pPr>
              <a:buFont typeface="Calibri" panose="020F0502020204030204" pitchFamily="34" charset="0"/>
              <a:buChar char="•"/>
            </a:pPr>
            <a:r>
              <a:rPr lang="en-US" sz="2600" dirty="0">
                <a:solidFill>
                  <a:schemeClr val="tx1"/>
                </a:solidFill>
                <a:ea typeface="Cambria Math" panose="02040503050406030204" pitchFamily="18" charset="0"/>
              </a:rPr>
              <a:t>E = Transition by code :: |E| = O(16 * n + 16 * 2</a:t>
            </a:r>
            <a:r>
              <a:rPr lang="en-US" sz="2600" baseline="30000" dirty="0">
                <a:solidFill>
                  <a:schemeClr val="tx1"/>
                </a:solidFill>
                <a:ea typeface="Cambria Math" panose="02040503050406030204" pitchFamily="18" charset="0"/>
              </a:rPr>
              <a:t>16</a:t>
            </a:r>
            <a:r>
              <a:rPr lang="en-US" sz="2600" dirty="0">
                <a:solidFill>
                  <a:schemeClr val="tx1"/>
                </a:solidFill>
                <a:ea typeface="Cambria Math" panose="02040503050406030204" pitchFamily="18" charset="0"/>
              </a:rPr>
              <a:t>)</a:t>
            </a:r>
          </a:p>
          <a:p>
            <a:pPr lvl="1">
              <a:buFont typeface="Calibri" panose="020F0502020204030204" pitchFamily="34" charset="0"/>
              <a:buChar char="•"/>
            </a:pPr>
            <a:r>
              <a:rPr lang="en-US" sz="2400" dirty="0">
                <a:solidFill>
                  <a:schemeClr val="tx1"/>
                </a:solidFill>
                <a:ea typeface="Cambria Math" panose="02040503050406030204" pitchFamily="18" charset="0"/>
              </a:rPr>
              <a:t>(R1, R2) in E </a:t>
            </a:r>
            <a:r>
              <a:rPr lang="en-US" sz="2400" dirty="0">
                <a:solidFill>
                  <a:schemeClr val="tx1"/>
                </a:solidFill>
                <a:ea typeface="Cambria Math" panose="02040503050406030204" pitchFamily="18" charset="0"/>
                <a:sym typeface="Wingdings" panose="05000000000000000000" pitchFamily="2" charset="2"/>
              </a:rPr>
              <a:t></a:t>
            </a:r>
            <a:r>
              <a:rPr lang="en-US" sz="2400" dirty="0">
                <a:solidFill>
                  <a:schemeClr val="tx1"/>
                </a:solidFill>
                <a:ea typeface="Cambria Math" panose="02040503050406030204" pitchFamily="18" charset="0"/>
              </a:rPr>
              <a:t> there exists a code C  such that </a:t>
            </a:r>
          </a:p>
          <a:p>
            <a:pPr marL="201168" lvl="1" indent="0">
              <a:buNone/>
            </a:pPr>
            <a:r>
              <a:rPr lang="en-US" sz="2400" dirty="0">
                <a:solidFill>
                  <a:schemeClr val="tx1"/>
                </a:solidFill>
                <a:ea typeface="Cambria Math" panose="02040503050406030204" pitchFamily="18" charset="0"/>
              </a:rPr>
              <a:t>	C = R1 + R2   (at most 16 for each code), or</a:t>
            </a:r>
          </a:p>
          <a:p>
            <a:pPr marL="201168" lvl="1" indent="0">
              <a:buNone/>
            </a:pPr>
            <a:r>
              <a:rPr lang="en-US" sz="2400" dirty="0">
                <a:solidFill>
                  <a:schemeClr val="tx1"/>
                </a:solidFill>
                <a:ea typeface="Cambria Math" panose="02040503050406030204" pitchFamily="18" charset="0"/>
              </a:rPr>
              <a:t>           R1 = C + R2   (at most 16 for each remainder)</a:t>
            </a:r>
            <a:endParaRPr lang="en-US" sz="2600" dirty="0">
              <a:solidFill>
                <a:schemeClr val="tx1"/>
              </a:solidFill>
              <a:ea typeface="Cambria Math" panose="02040503050406030204" pitchFamily="18" charset="0"/>
            </a:endParaRPr>
          </a:p>
          <a:p>
            <a:pPr lvl="1">
              <a:buFont typeface="Calibri" panose="020F0502020204030204" pitchFamily="34" charset="0"/>
              <a:buChar char="•"/>
            </a:pPr>
            <a:r>
              <a:rPr lang="en-US" sz="2400" dirty="0">
                <a:solidFill>
                  <a:schemeClr val="tx1"/>
                </a:solidFill>
                <a:ea typeface="Cambria Math" panose="02040503050406030204" pitchFamily="18" charset="0"/>
              </a:rPr>
              <a:t>Length = min( |R1|, |C| )</a:t>
            </a:r>
          </a:p>
          <a:p>
            <a:pPr>
              <a:buFont typeface="Calibri" panose="020F0502020204030204" pitchFamily="34" charset="0"/>
              <a:buChar char="•"/>
            </a:pPr>
            <a:r>
              <a:rPr lang="en-US" sz="2600" dirty="0">
                <a:solidFill>
                  <a:schemeClr val="tx1"/>
                </a:solidFill>
                <a:ea typeface="Cambria Math" panose="02040503050406030204" pitchFamily="18" charset="0"/>
              </a:rPr>
              <a:t>Start = Remainders of all possible pairs of the given codes</a:t>
            </a:r>
          </a:p>
          <a:p>
            <a:pPr>
              <a:buFont typeface="Calibri" panose="020F0502020204030204" pitchFamily="34" charset="0"/>
              <a:buChar char="•"/>
            </a:pPr>
            <a:r>
              <a:rPr lang="en-US" sz="2600" dirty="0">
                <a:solidFill>
                  <a:schemeClr val="tx1"/>
                </a:solidFill>
                <a:ea typeface="Cambria Math" panose="02040503050406030204" pitchFamily="18" charset="0"/>
              </a:rPr>
              <a:t>Goal = Empty remainder</a:t>
            </a:r>
          </a:p>
          <a:p>
            <a:pPr>
              <a:buFont typeface="Calibri" panose="020F0502020204030204" pitchFamily="34" charset="0"/>
              <a:buChar char="•"/>
            </a:pPr>
            <a:r>
              <a:rPr lang="en-US" sz="2600" dirty="0">
                <a:solidFill>
                  <a:schemeClr val="tx1"/>
                </a:solidFill>
                <a:ea typeface="Cambria Math" panose="02040503050406030204" pitchFamily="18" charset="0"/>
              </a:rPr>
              <a:t>No path to the goal </a:t>
            </a:r>
            <a:r>
              <a:rPr lang="en-US" sz="2600" dirty="0">
                <a:solidFill>
                  <a:schemeClr val="tx1"/>
                </a:solidFill>
                <a:ea typeface="Cambria Math" panose="02040503050406030204" pitchFamily="18" charset="0"/>
                <a:sym typeface="Wingdings" panose="05000000000000000000" pitchFamily="2" charset="2"/>
              </a:rPr>
              <a:t></a:t>
            </a:r>
            <a:r>
              <a:rPr lang="en-US" sz="2600" dirty="0">
                <a:solidFill>
                  <a:schemeClr val="tx1"/>
                </a:solidFill>
                <a:ea typeface="Cambria Math" panose="02040503050406030204" pitchFamily="18" charset="0"/>
              </a:rPr>
              <a:t> no ambiguous sequence  exists.</a:t>
            </a:r>
          </a:p>
          <a:p>
            <a:pPr>
              <a:buFont typeface="Calibri" panose="020F0502020204030204" pitchFamily="34" charset="0"/>
              <a:buChar char="•"/>
            </a:pPr>
            <a:r>
              <a:rPr lang="en-US" sz="2600" dirty="0">
                <a:solidFill>
                  <a:schemeClr val="tx1"/>
                </a:solidFill>
                <a:ea typeface="Cambria Math" panose="02040503050406030204" pitchFamily="18" charset="0"/>
              </a:rPr>
              <a:t>So, you can use </a:t>
            </a:r>
            <a:r>
              <a:rPr lang="en-US" sz="2600" dirty="0" err="1">
                <a:solidFill>
                  <a:schemeClr val="tx1"/>
                </a:solidFill>
                <a:ea typeface="Cambria Math" panose="02040503050406030204" pitchFamily="18" charset="0"/>
              </a:rPr>
              <a:t>Dijkstra</a:t>
            </a:r>
            <a:r>
              <a:rPr lang="en-US" sz="2600" dirty="0">
                <a:solidFill>
                  <a:schemeClr val="tx1"/>
                </a:solidFill>
                <a:ea typeface="Cambria Math" panose="02040503050406030204" pitchFamily="18" charset="0"/>
              </a:rPr>
              <a:t> algorithm to solve this prob. in time</a:t>
            </a:r>
          </a:p>
          <a:p>
            <a:pPr>
              <a:buFont typeface="Calibri" panose="020F0502020204030204" pitchFamily="34" charset="0"/>
              <a:buChar char="•"/>
            </a:pPr>
            <a:endParaRPr lang="en-US" sz="2600" dirty="0">
              <a:solidFill>
                <a:schemeClr val="tx1"/>
              </a:solidFill>
              <a:ea typeface="Cambria Math" panose="02040503050406030204" pitchFamily="18" charset="0"/>
            </a:endParaRPr>
          </a:p>
        </p:txBody>
      </p:sp>
    </p:spTree>
    <p:extLst>
      <p:ext uri="{BB962C8B-B14F-4D97-AF65-F5344CB8AC3E}">
        <p14:creationId xmlns:p14="http://schemas.microsoft.com/office/powerpoint/2010/main" val="468291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2960" y="758952"/>
            <a:ext cx="8199120" cy="3566160"/>
          </a:xfrm>
        </p:spPr>
        <p:txBody>
          <a:bodyPr/>
          <a:lstStyle/>
          <a:p>
            <a:r>
              <a:rPr lang="en-US" altLang="ja-JP" sz="6600" dirty="0"/>
              <a:t>I:One-Way Conveyors</a:t>
            </a:r>
            <a:endParaRPr kumimoji="1" lang="ja-JP" altLang="en-US" sz="6600"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153791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5" y="286605"/>
            <a:ext cx="8170222" cy="970696"/>
          </a:xfrm>
        </p:spPr>
        <p:txBody>
          <a:bodyPr/>
          <a:lstStyle/>
          <a:p>
            <a:r>
              <a:rPr kumimoji="1" lang="en-US" altLang="ja-JP" dirty="0"/>
              <a:t>Problem Summary</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481693" y="1347107"/>
                <a:ext cx="8205106" cy="4521987"/>
              </a:xfrm>
            </p:spPr>
            <p:txBody>
              <a:bodyPr>
                <a:normAutofit/>
              </a:bodyPr>
              <a:lstStyle/>
              <a:p>
                <a:pPr marL="0" indent="0">
                  <a:buNone/>
                </a:pPr>
                <a:r>
                  <a:rPr lang="en-US" altLang="ja-JP" sz="2400" dirty="0"/>
                  <a:t>Given an undirected graph and necessary moves</a:t>
                </a:r>
                <a:br>
                  <a:rPr lang="en-US" altLang="ja-JP" sz="2400" dirty="0"/>
                </a:br>
                <a:r>
                  <a:rPr lang="en-US" altLang="ja-JP" sz="2400" dirty="0"/>
                  <a:t>Make the graph directed while keeping all the necessary moves</a:t>
                </a:r>
              </a:p>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a:rPr>
                        <m:t>2≤</m:t>
                      </m:r>
                      <m:r>
                        <a:rPr lang="en-US" altLang="ja-JP" sz="2400" b="0" i="1" smtClean="0">
                          <a:latin typeface="Cambria Math"/>
                        </a:rPr>
                        <m:t>𝑛</m:t>
                      </m:r>
                      <m:r>
                        <a:rPr lang="en-US" altLang="ja-JP" sz="2400" b="0" i="1" smtClean="0">
                          <a:latin typeface="Cambria Math"/>
                        </a:rPr>
                        <m:t>≤10000, 1≤</m:t>
                      </m:r>
                      <m:r>
                        <a:rPr lang="en-US" altLang="ja-JP" sz="2400" b="0" i="1" smtClean="0">
                          <a:latin typeface="Cambria Math"/>
                        </a:rPr>
                        <m:t>𝑚</m:t>
                      </m:r>
                      <m:r>
                        <a:rPr lang="en-US" altLang="ja-JP" sz="2400" b="0" i="1" smtClean="0">
                          <a:latin typeface="Cambria Math"/>
                        </a:rPr>
                        <m:t>≤100000, 1≤</m:t>
                      </m:r>
                      <m:r>
                        <a:rPr lang="en-US" altLang="ja-JP" sz="2400" b="0" i="1" smtClean="0">
                          <a:latin typeface="Cambria Math"/>
                        </a:rPr>
                        <m:t>𝑘</m:t>
                      </m:r>
                      <m:r>
                        <a:rPr lang="en-US" altLang="ja-JP" sz="2400" b="0" i="1" smtClean="0">
                          <a:latin typeface="Cambria Math"/>
                        </a:rPr>
                        <m:t>≤100000</m:t>
                      </m:r>
                    </m:oMath>
                  </m:oMathPara>
                </a14:m>
                <a:endParaRPr lang="en-US" altLang="ja-JP" sz="2400"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481693" y="1347107"/>
                <a:ext cx="8205106" cy="4521987"/>
              </a:xfrm>
              <a:blipFill>
                <a:blip r:embed="rId2"/>
                <a:stretch>
                  <a:fillRect l="-2229" t="-1887"/>
                </a:stretch>
              </a:blipFill>
            </p:spPr>
            <p:txBody>
              <a:bodyPr/>
              <a:lstStyle/>
              <a:p>
                <a:r>
                  <a:rPr lang="ja-JP" altLang="en-US">
                    <a:noFill/>
                  </a:rPr>
                  <a:t> </a:t>
                </a:r>
              </a:p>
            </p:txBody>
          </p:sp>
        </mc:Fallback>
      </mc:AlternateContent>
      <p:sp>
        <p:nvSpPr>
          <p:cNvPr id="36" name="円/楕円 35"/>
          <p:cNvSpPr/>
          <p:nvPr/>
        </p:nvSpPr>
        <p:spPr>
          <a:xfrm>
            <a:off x="382606" y="462974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2067986" y="4617556"/>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223854" y="3392260"/>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a:stCxn id="39" idx="5"/>
            <a:endCxn id="37" idx="1"/>
          </p:cNvCxnSpPr>
          <p:nvPr/>
        </p:nvCxnSpPr>
        <p:spPr>
          <a:xfrm>
            <a:off x="1702554" y="3870960"/>
            <a:ext cx="447564" cy="828728"/>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36" idx="6"/>
            <a:endCxn id="37" idx="2"/>
          </p:cNvCxnSpPr>
          <p:nvPr/>
        </p:nvCxnSpPr>
        <p:spPr>
          <a:xfrm flipV="1">
            <a:off x="943438" y="4897972"/>
            <a:ext cx="1124548" cy="12192"/>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37" idx="6"/>
            <a:endCxn id="49" idx="2"/>
          </p:cNvCxnSpPr>
          <p:nvPr/>
        </p:nvCxnSpPr>
        <p:spPr>
          <a:xfrm>
            <a:off x="2628818" y="4897972"/>
            <a:ext cx="1063916" cy="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39" idx="3"/>
            <a:endCxn id="36" idx="7"/>
          </p:cNvCxnSpPr>
          <p:nvPr/>
        </p:nvCxnSpPr>
        <p:spPr>
          <a:xfrm flipH="1">
            <a:off x="861306" y="3870960"/>
            <a:ext cx="444680" cy="840920"/>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3692734" y="4617556"/>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4924126" y="462974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6609506" y="4617556"/>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5765374" y="3392260"/>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p:cNvCxnSpPr>
            <a:stCxn id="78" idx="5"/>
            <a:endCxn id="77" idx="1"/>
          </p:cNvCxnSpPr>
          <p:nvPr/>
        </p:nvCxnSpPr>
        <p:spPr>
          <a:xfrm>
            <a:off x="6244074" y="3870960"/>
            <a:ext cx="447564" cy="828728"/>
          </a:xfrm>
          <a:prstGeom prst="line">
            <a:avLst/>
          </a:prstGeom>
          <a:ln w="762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76" idx="6"/>
            <a:endCxn id="77" idx="2"/>
          </p:cNvCxnSpPr>
          <p:nvPr/>
        </p:nvCxnSpPr>
        <p:spPr>
          <a:xfrm flipV="1">
            <a:off x="5484958" y="4897972"/>
            <a:ext cx="1124548" cy="12192"/>
          </a:xfrm>
          <a:prstGeom prst="line">
            <a:avLst/>
          </a:prstGeom>
          <a:ln w="76200">
            <a:solidFill>
              <a:srgbClr val="FF0000"/>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stCxn id="77" idx="6"/>
            <a:endCxn id="86" idx="2"/>
          </p:cNvCxnSpPr>
          <p:nvPr/>
        </p:nvCxnSpPr>
        <p:spPr>
          <a:xfrm>
            <a:off x="7170338" y="4897972"/>
            <a:ext cx="1063916" cy="0"/>
          </a:xfrm>
          <a:prstGeom prst="line">
            <a:avLst/>
          </a:prstGeom>
          <a:ln w="762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8" idx="3"/>
            <a:endCxn id="76" idx="7"/>
          </p:cNvCxnSpPr>
          <p:nvPr/>
        </p:nvCxnSpPr>
        <p:spPr>
          <a:xfrm flipH="1">
            <a:off x="5402826" y="3870960"/>
            <a:ext cx="444680" cy="840920"/>
          </a:xfrm>
          <a:prstGeom prst="line">
            <a:avLst/>
          </a:prstGeom>
          <a:ln w="762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86" name="円/楕円 85"/>
          <p:cNvSpPr/>
          <p:nvPr/>
        </p:nvSpPr>
        <p:spPr>
          <a:xfrm>
            <a:off x="8234254" y="4617556"/>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右矢印 86"/>
          <p:cNvSpPr/>
          <p:nvPr/>
        </p:nvSpPr>
        <p:spPr>
          <a:xfrm>
            <a:off x="4303776" y="3953092"/>
            <a:ext cx="615696"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p:cNvCxnSpPr/>
          <p:nvPr/>
        </p:nvCxnSpPr>
        <p:spPr>
          <a:xfrm flipH="1">
            <a:off x="582660" y="3672512"/>
            <a:ext cx="444680" cy="840920"/>
          </a:xfrm>
          <a:prstGeom prst="line">
            <a:avLst/>
          </a:prstGeom>
          <a:ln w="63500">
            <a:solidFill>
              <a:srgbClr val="00B0F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982642" y="3675551"/>
            <a:ext cx="447564" cy="828728"/>
          </a:xfrm>
          <a:prstGeom prst="line">
            <a:avLst/>
          </a:prstGeom>
          <a:ln w="63500">
            <a:solidFill>
              <a:srgbClr val="00B0F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935900" y="5205656"/>
            <a:ext cx="1124548" cy="12192"/>
          </a:xfrm>
          <a:prstGeom prst="line">
            <a:avLst/>
          </a:prstGeom>
          <a:ln w="63500">
            <a:solidFill>
              <a:srgbClr val="00B0F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2628818" y="5220732"/>
            <a:ext cx="1063916" cy="0"/>
          </a:xfrm>
          <a:prstGeom prst="line">
            <a:avLst/>
          </a:prstGeom>
          <a:ln w="63500">
            <a:solidFill>
              <a:srgbClr val="00B0F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080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5" y="286605"/>
            <a:ext cx="8170222" cy="970696"/>
          </a:xfrm>
        </p:spPr>
        <p:txBody>
          <a:bodyPr/>
          <a:lstStyle/>
          <a:p>
            <a:r>
              <a:rPr kumimoji="1" lang="en-US" altLang="ja-JP" dirty="0"/>
              <a:t>Observation</a:t>
            </a:r>
            <a:endParaRPr kumimoji="1" lang="ja-JP" altLang="en-US" dirty="0"/>
          </a:p>
        </p:txBody>
      </p:sp>
      <p:sp>
        <p:nvSpPr>
          <p:cNvPr id="3" name="コンテンツ プレースホルダ 2"/>
          <p:cNvSpPr>
            <a:spLocks noGrp="1"/>
          </p:cNvSpPr>
          <p:nvPr>
            <p:ph idx="1"/>
          </p:nvPr>
        </p:nvSpPr>
        <p:spPr>
          <a:xfrm>
            <a:off x="341376" y="1347107"/>
            <a:ext cx="8607552" cy="4521987"/>
          </a:xfrm>
        </p:spPr>
        <p:txBody>
          <a:bodyPr>
            <a:normAutofit/>
          </a:bodyPr>
          <a:lstStyle/>
          <a:p>
            <a:pPr marL="0" indent="0">
              <a:buNone/>
            </a:pPr>
            <a:r>
              <a:rPr lang="en-US" altLang="ja-JP" sz="2400" dirty="0"/>
              <a:t>If </a:t>
            </a:r>
            <a:r>
              <a:rPr lang="en-US" altLang="ja-JP" sz="2400" b="1" dirty="0"/>
              <a:t>an edge is always passed</a:t>
            </a:r>
            <a:r>
              <a:rPr lang="en-US" altLang="ja-JP" sz="2400" dirty="0"/>
              <a:t> in two moves with different directions,</a:t>
            </a:r>
            <a:br>
              <a:rPr lang="en-US" altLang="ja-JP" sz="2400" dirty="0"/>
            </a:br>
            <a:r>
              <a:rPr lang="en-US" altLang="ja-JP" sz="2400" dirty="0"/>
              <a:t>it’s definitely impossible to make the graph directed</a:t>
            </a:r>
          </a:p>
          <a:p>
            <a:pPr marL="0" indent="0">
              <a:buNone/>
            </a:pPr>
            <a:endParaRPr lang="en-US" altLang="ja-JP" sz="2400" dirty="0"/>
          </a:p>
          <a:p>
            <a:pPr marL="0" indent="0">
              <a:buNone/>
            </a:pPr>
            <a:endParaRPr lang="en-US" altLang="ja-JP" sz="2400" dirty="0"/>
          </a:p>
          <a:p>
            <a:pPr marL="0" indent="0">
              <a:buNone/>
            </a:pPr>
            <a:r>
              <a:rPr lang="en-US" altLang="ja-JP" sz="2400" dirty="0"/>
              <a:t>If </a:t>
            </a:r>
            <a:r>
              <a:rPr lang="en-US" altLang="ja-JP" sz="2400" b="1" dirty="0">
                <a:solidFill>
                  <a:srgbClr val="FF0000"/>
                </a:solidFill>
              </a:rPr>
              <a:t>an edge is a bridge</a:t>
            </a:r>
            <a:r>
              <a:rPr lang="en-US" altLang="ja-JP" sz="2400" dirty="0"/>
              <a:t>, it’s passed in any possible paths for the move</a:t>
            </a:r>
          </a:p>
          <a:p>
            <a:pPr marL="0" indent="0">
              <a:buNone/>
            </a:pPr>
            <a:endParaRPr lang="en-US" altLang="ja-JP" sz="2400" dirty="0"/>
          </a:p>
          <a:p>
            <a:pPr marL="0" indent="0">
              <a:buNone/>
            </a:pPr>
            <a:endParaRPr lang="en-US" altLang="ja-JP" sz="2400" dirty="0"/>
          </a:p>
          <a:p>
            <a:pPr marL="0" indent="0">
              <a:buNone/>
            </a:pPr>
            <a:r>
              <a:rPr lang="en-US" altLang="ja-JP" sz="2400" dirty="0"/>
              <a:t>Directions of all bridges are determined uniquely (or not relevant)</a:t>
            </a:r>
          </a:p>
        </p:txBody>
      </p:sp>
      <p:sp>
        <p:nvSpPr>
          <p:cNvPr id="26" name="下矢印 25"/>
          <p:cNvSpPr/>
          <p:nvPr/>
        </p:nvSpPr>
        <p:spPr>
          <a:xfrm>
            <a:off x="4163568" y="2304288"/>
            <a:ext cx="816864" cy="633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4163568" y="3828288"/>
            <a:ext cx="816864" cy="633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7877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5" y="286605"/>
            <a:ext cx="8170222" cy="970696"/>
          </a:xfrm>
        </p:spPr>
        <p:txBody>
          <a:bodyPr/>
          <a:lstStyle/>
          <a:p>
            <a:r>
              <a:rPr kumimoji="1" lang="en-US" altLang="ja-JP" dirty="0"/>
              <a:t>Decompose graph by bridges</a:t>
            </a:r>
            <a:endParaRPr kumimoji="1" lang="ja-JP" altLang="en-US" dirty="0"/>
          </a:p>
        </p:txBody>
      </p:sp>
      <p:sp>
        <p:nvSpPr>
          <p:cNvPr id="3" name="コンテンツ プレースホルダ 2"/>
          <p:cNvSpPr>
            <a:spLocks noGrp="1"/>
          </p:cNvSpPr>
          <p:nvPr>
            <p:ph idx="1"/>
          </p:nvPr>
        </p:nvSpPr>
        <p:spPr>
          <a:xfrm>
            <a:off x="341376" y="1347107"/>
            <a:ext cx="8607552" cy="4834237"/>
          </a:xfrm>
        </p:spPr>
        <p:txBody>
          <a:bodyPr>
            <a:normAutofit/>
          </a:bodyPr>
          <a:lstStyle/>
          <a:p>
            <a:pPr marL="0" indent="0">
              <a:buNone/>
            </a:pPr>
            <a:r>
              <a:rPr lang="en-US" altLang="ja-JP" sz="2400" dirty="0"/>
              <a:t>Decompose the graph by bridges</a:t>
            </a: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en-US" altLang="ja-JP" sz="2400" dirty="0"/>
              <a:t>The graph is a </a:t>
            </a:r>
            <a:r>
              <a:rPr lang="en-US" altLang="ja-JP" sz="2400" b="1" dirty="0">
                <a:solidFill>
                  <a:srgbClr val="FF0000"/>
                </a:solidFill>
              </a:rPr>
              <a:t>tree</a:t>
            </a:r>
            <a:br>
              <a:rPr lang="en-US" altLang="ja-JP" sz="2400" dirty="0"/>
            </a:br>
            <a:r>
              <a:rPr lang="en-US" altLang="ja-JP" sz="2400" dirty="0"/>
              <a:t>Every vertex is a </a:t>
            </a:r>
            <a:r>
              <a:rPr lang="en-US" altLang="ja-JP" sz="2400" b="1" dirty="0">
                <a:solidFill>
                  <a:srgbClr val="FF0000"/>
                </a:solidFill>
              </a:rPr>
              <a:t>2-edge-connected graph</a:t>
            </a:r>
            <a:br>
              <a:rPr lang="en-US" altLang="ja-JP" sz="2400" dirty="0"/>
            </a:br>
            <a:r>
              <a:rPr lang="en-US" altLang="ja-JP" sz="2400" dirty="0"/>
              <a:t>Every edge is a </a:t>
            </a:r>
            <a:r>
              <a:rPr lang="en-US" altLang="ja-JP" sz="2400" b="1" dirty="0">
                <a:solidFill>
                  <a:srgbClr val="FF0000"/>
                </a:solidFill>
              </a:rPr>
              <a:t>bridge</a:t>
            </a:r>
          </a:p>
        </p:txBody>
      </p:sp>
      <p:cxnSp>
        <p:nvCxnSpPr>
          <p:cNvPr id="13" name="直線コネクタ 12"/>
          <p:cNvCxnSpPr/>
          <p:nvPr/>
        </p:nvCxnSpPr>
        <p:spPr>
          <a:xfrm>
            <a:off x="2062628" y="2657362"/>
            <a:ext cx="1044152" cy="439899"/>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3584448" y="3341186"/>
            <a:ext cx="170688" cy="578892"/>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3913632" y="2539926"/>
            <a:ext cx="1060704" cy="491891"/>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雲 10"/>
          <p:cNvSpPr/>
          <p:nvPr/>
        </p:nvSpPr>
        <p:spPr>
          <a:xfrm>
            <a:off x="2712720" y="2568521"/>
            <a:ext cx="1542288" cy="926592"/>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雲 6"/>
          <p:cNvSpPr/>
          <p:nvPr/>
        </p:nvSpPr>
        <p:spPr>
          <a:xfrm>
            <a:off x="1042416" y="1950720"/>
            <a:ext cx="1542288" cy="926592"/>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雲 9"/>
          <p:cNvSpPr/>
          <p:nvPr/>
        </p:nvSpPr>
        <p:spPr>
          <a:xfrm>
            <a:off x="3106780" y="3737517"/>
            <a:ext cx="1542288" cy="926592"/>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雲 11"/>
          <p:cNvSpPr/>
          <p:nvPr/>
        </p:nvSpPr>
        <p:spPr>
          <a:xfrm>
            <a:off x="4596384" y="1859280"/>
            <a:ext cx="1542288" cy="926592"/>
          </a:xfrm>
          <a:prstGeom prst="cloud">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2499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5" y="286605"/>
            <a:ext cx="8170222" cy="970696"/>
          </a:xfrm>
        </p:spPr>
        <p:txBody>
          <a:bodyPr/>
          <a:lstStyle/>
          <a:p>
            <a:r>
              <a:rPr lang="en-US" altLang="ja-JP" dirty="0"/>
              <a:t>2-edge connected graph</a:t>
            </a:r>
            <a:endParaRPr kumimoji="1" lang="ja-JP" altLang="en-US" dirty="0"/>
          </a:p>
        </p:txBody>
      </p:sp>
      <p:sp>
        <p:nvSpPr>
          <p:cNvPr id="3" name="コンテンツ プレースホルダ 2"/>
          <p:cNvSpPr>
            <a:spLocks noGrp="1"/>
          </p:cNvSpPr>
          <p:nvPr>
            <p:ph idx="1"/>
          </p:nvPr>
        </p:nvSpPr>
        <p:spPr>
          <a:xfrm>
            <a:off x="341376" y="1347107"/>
            <a:ext cx="8607552" cy="4834237"/>
          </a:xfrm>
        </p:spPr>
        <p:txBody>
          <a:bodyPr>
            <a:normAutofit/>
          </a:bodyPr>
          <a:lstStyle/>
          <a:p>
            <a:pPr marL="0" indent="0">
              <a:buNone/>
            </a:pPr>
            <a:r>
              <a:rPr lang="en-US" altLang="ja-JP" sz="2400" dirty="0"/>
              <a:t>Is it possible to make a 2-edge connected graph directed</a:t>
            </a:r>
            <a:br>
              <a:rPr lang="en-US" altLang="ja-JP" sz="2400" dirty="0"/>
            </a:br>
            <a:r>
              <a:rPr lang="en-US" altLang="ja-JP" sz="2400" dirty="0"/>
              <a:t>while keeping all the moves?</a:t>
            </a: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en-US" altLang="ja-JP" sz="2400" b="1" dirty="0"/>
              <a:t>Robbins’ theorem</a:t>
            </a:r>
          </a:p>
          <a:p>
            <a:pPr marL="0" indent="0">
              <a:buNone/>
            </a:pPr>
            <a:r>
              <a:rPr lang="en-US" altLang="ja-JP" sz="2400" dirty="0"/>
              <a:t>It’s possible to make a 2-edge connected graph directed</a:t>
            </a:r>
            <a:br>
              <a:rPr lang="en-US" altLang="ja-JP" sz="2400" dirty="0"/>
            </a:br>
            <a:r>
              <a:rPr lang="en-US" altLang="ja-JP" sz="2400" dirty="0"/>
              <a:t>that has a path from every vertex to every other vertex</a:t>
            </a:r>
          </a:p>
        </p:txBody>
      </p:sp>
      <p:sp>
        <p:nvSpPr>
          <p:cNvPr id="14" name="下矢印 13"/>
          <p:cNvSpPr/>
          <p:nvPr/>
        </p:nvSpPr>
        <p:spPr>
          <a:xfrm>
            <a:off x="4163568" y="2328672"/>
            <a:ext cx="816864" cy="633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425952" y="3133564"/>
            <a:ext cx="2365248" cy="584775"/>
          </a:xfrm>
          <a:prstGeom prst="rect">
            <a:avLst/>
          </a:prstGeom>
          <a:noFill/>
        </p:spPr>
        <p:txBody>
          <a:bodyPr wrap="square" rtlCol="0">
            <a:spAutoFit/>
          </a:bodyPr>
          <a:lstStyle/>
          <a:p>
            <a:r>
              <a:rPr kumimoji="1" lang="en-US" altLang="ja-JP" sz="3200" b="1" dirty="0">
                <a:solidFill>
                  <a:srgbClr val="FF0000"/>
                </a:solidFill>
              </a:rPr>
              <a:t>Always Yes!!</a:t>
            </a:r>
            <a:endParaRPr kumimoji="1" lang="ja-JP" altLang="en-US" sz="3200" b="1" dirty="0">
              <a:solidFill>
                <a:srgbClr val="FF0000"/>
              </a:solidFill>
            </a:endParaRPr>
          </a:p>
        </p:txBody>
      </p:sp>
    </p:spTree>
    <p:extLst>
      <p:ext uri="{BB962C8B-B14F-4D97-AF65-F5344CB8AC3E}">
        <p14:creationId xmlns:p14="http://schemas.microsoft.com/office/powerpoint/2010/main" val="3689892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5" y="286605"/>
            <a:ext cx="8170222" cy="970696"/>
          </a:xfrm>
        </p:spPr>
        <p:txBody>
          <a:bodyPr/>
          <a:lstStyle/>
          <a:p>
            <a:r>
              <a:rPr lang="en-US" altLang="ja-JP" dirty="0"/>
              <a:t>2-edge connected graph</a:t>
            </a:r>
            <a:endParaRPr kumimoji="1" lang="ja-JP" altLang="en-US" dirty="0"/>
          </a:p>
        </p:txBody>
      </p:sp>
      <p:sp>
        <p:nvSpPr>
          <p:cNvPr id="3" name="コンテンツ プレースホルダ 2"/>
          <p:cNvSpPr>
            <a:spLocks noGrp="1"/>
          </p:cNvSpPr>
          <p:nvPr>
            <p:ph idx="1"/>
          </p:nvPr>
        </p:nvSpPr>
        <p:spPr>
          <a:xfrm>
            <a:off x="341376" y="1347107"/>
            <a:ext cx="8607552" cy="4834237"/>
          </a:xfrm>
        </p:spPr>
        <p:txBody>
          <a:bodyPr>
            <a:normAutofit/>
          </a:bodyPr>
          <a:lstStyle/>
          <a:p>
            <a:pPr marL="0" indent="0">
              <a:buNone/>
            </a:pPr>
            <a:r>
              <a:rPr lang="en-US" altLang="ja-JP" sz="2400" dirty="0"/>
              <a:t>One easy way to assign directions of edges</a:t>
            </a: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en-US" altLang="ja-JP" sz="2400" dirty="0"/>
              <a:t>Perform a </a:t>
            </a:r>
            <a:r>
              <a:rPr lang="en-US" altLang="ja-JP" sz="2400" b="1" dirty="0"/>
              <a:t>depth-first search</a:t>
            </a:r>
            <a:br>
              <a:rPr lang="en-US" altLang="ja-JP" sz="2400" dirty="0"/>
            </a:br>
            <a:r>
              <a:rPr lang="en-US" altLang="ja-JP" sz="2400" b="1" dirty="0">
                <a:solidFill>
                  <a:srgbClr val="00B050"/>
                </a:solidFill>
              </a:rPr>
              <a:t>Forward edges</a:t>
            </a:r>
            <a:r>
              <a:rPr lang="en-US" altLang="ja-JP" sz="2400" dirty="0"/>
              <a:t> are directed from the top to the bottom</a:t>
            </a:r>
            <a:br>
              <a:rPr lang="en-US" altLang="ja-JP" sz="2400" dirty="0"/>
            </a:br>
            <a:r>
              <a:rPr lang="en-US" altLang="ja-JP" sz="2400" b="1" dirty="0">
                <a:solidFill>
                  <a:srgbClr val="FF0000"/>
                </a:solidFill>
              </a:rPr>
              <a:t>Back edges</a:t>
            </a:r>
            <a:r>
              <a:rPr lang="en-US" altLang="ja-JP" sz="2400" dirty="0"/>
              <a:t> are directed from the bottom to the top</a:t>
            </a:r>
          </a:p>
        </p:txBody>
      </p:sp>
      <p:sp>
        <p:nvSpPr>
          <p:cNvPr id="7" name="円/楕円 6"/>
          <p:cNvSpPr/>
          <p:nvPr/>
        </p:nvSpPr>
        <p:spPr>
          <a:xfrm>
            <a:off x="1629730" y="2598666"/>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254608" y="3270012"/>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336210" y="1737360"/>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a:stCxn id="9" idx="5"/>
            <a:endCxn id="8" idx="1"/>
          </p:cNvCxnSpPr>
          <p:nvPr/>
        </p:nvCxnSpPr>
        <p:spPr>
          <a:xfrm>
            <a:off x="2814910" y="2216060"/>
            <a:ext cx="521830" cy="1136084"/>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7" idx="6"/>
            <a:endCxn id="8" idx="2"/>
          </p:cNvCxnSpPr>
          <p:nvPr/>
        </p:nvCxnSpPr>
        <p:spPr>
          <a:xfrm>
            <a:off x="2190562" y="2879082"/>
            <a:ext cx="1064046" cy="671346"/>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9" idx="3"/>
            <a:endCxn id="7" idx="7"/>
          </p:cNvCxnSpPr>
          <p:nvPr/>
        </p:nvCxnSpPr>
        <p:spPr>
          <a:xfrm flipH="1">
            <a:off x="2108430" y="2216060"/>
            <a:ext cx="309912" cy="464738"/>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838432" y="3454105"/>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1646118" y="4295910"/>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a:stCxn id="7" idx="3"/>
            <a:endCxn id="31" idx="7"/>
          </p:cNvCxnSpPr>
          <p:nvPr/>
        </p:nvCxnSpPr>
        <p:spPr>
          <a:xfrm flipH="1">
            <a:off x="1317132" y="3077366"/>
            <a:ext cx="394730" cy="458871"/>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31" idx="5"/>
            <a:endCxn id="32" idx="1"/>
          </p:cNvCxnSpPr>
          <p:nvPr/>
        </p:nvCxnSpPr>
        <p:spPr>
          <a:xfrm>
            <a:off x="1317132" y="3932805"/>
            <a:ext cx="411118" cy="445237"/>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7" idx="4"/>
            <a:endCxn id="32" idx="0"/>
          </p:cNvCxnSpPr>
          <p:nvPr/>
        </p:nvCxnSpPr>
        <p:spPr>
          <a:xfrm>
            <a:off x="1910146" y="3159498"/>
            <a:ext cx="16388" cy="1136412"/>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9" name="円/楕円 68"/>
          <p:cNvSpPr/>
          <p:nvPr/>
        </p:nvSpPr>
        <p:spPr>
          <a:xfrm>
            <a:off x="6005476" y="2599223"/>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p:nvSpPr>
        <p:spPr>
          <a:xfrm>
            <a:off x="7630354" y="3270569"/>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6711956" y="1737917"/>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a:stCxn id="71" idx="5"/>
            <a:endCxn id="70" idx="1"/>
          </p:cNvCxnSpPr>
          <p:nvPr/>
        </p:nvCxnSpPr>
        <p:spPr>
          <a:xfrm>
            <a:off x="7190656" y="2216617"/>
            <a:ext cx="521830" cy="1136084"/>
          </a:xfrm>
          <a:prstGeom prst="line">
            <a:avLst/>
          </a:prstGeom>
          <a:ln w="6350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69" idx="6"/>
            <a:endCxn id="70" idx="2"/>
          </p:cNvCxnSpPr>
          <p:nvPr/>
        </p:nvCxnSpPr>
        <p:spPr>
          <a:xfrm>
            <a:off x="6566308" y="2879639"/>
            <a:ext cx="1064046" cy="671346"/>
          </a:xfrm>
          <a:prstGeom prst="line">
            <a:avLst/>
          </a:prstGeom>
          <a:ln w="635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71" idx="3"/>
            <a:endCxn id="69" idx="7"/>
          </p:cNvCxnSpPr>
          <p:nvPr/>
        </p:nvCxnSpPr>
        <p:spPr>
          <a:xfrm flipH="1">
            <a:off x="6484176" y="2216617"/>
            <a:ext cx="309912" cy="464738"/>
          </a:xfrm>
          <a:prstGeom prst="line">
            <a:avLst/>
          </a:prstGeom>
          <a:ln w="635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円/楕円 74"/>
          <p:cNvSpPr/>
          <p:nvPr/>
        </p:nvSpPr>
        <p:spPr>
          <a:xfrm>
            <a:off x="5214178" y="3454662"/>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6021864" y="4296467"/>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a:stCxn id="69" idx="3"/>
            <a:endCxn id="75" idx="7"/>
          </p:cNvCxnSpPr>
          <p:nvPr/>
        </p:nvCxnSpPr>
        <p:spPr>
          <a:xfrm flipH="1">
            <a:off x="5692878" y="3077923"/>
            <a:ext cx="394730" cy="458871"/>
          </a:xfrm>
          <a:prstGeom prst="line">
            <a:avLst/>
          </a:prstGeom>
          <a:ln w="635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75" idx="5"/>
            <a:endCxn id="76" idx="1"/>
          </p:cNvCxnSpPr>
          <p:nvPr/>
        </p:nvCxnSpPr>
        <p:spPr>
          <a:xfrm>
            <a:off x="5692878" y="3933362"/>
            <a:ext cx="411118" cy="445237"/>
          </a:xfrm>
          <a:prstGeom prst="line">
            <a:avLst/>
          </a:prstGeom>
          <a:ln w="635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69" idx="4"/>
            <a:endCxn id="76" idx="0"/>
          </p:cNvCxnSpPr>
          <p:nvPr/>
        </p:nvCxnSpPr>
        <p:spPr>
          <a:xfrm>
            <a:off x="6285892" y="3160055"/>
            <a:ext cx="16388" cy="1136412"/>
          </a:xfrm>
          <a:prstGeom prst="line">
            <a:avLst/>
          </a:prstGeom>
          <a:ln w="635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80" name="右矢印 79"/>
          <p:cNvSpPr/>
          <p:nvPr/>
        </p:nvSpPr>
        <p:spPr>
          <a:xfrm>
            <a:off x="4303776" y="2984192"/>
            <a:ext cx="615696"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8776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5" y="286605"/>
            <a:ext cx="8170222" cy="970696"/>
          </a:xfrm>
        </p:spPr>
        <p:txBody>
          <a:bodyPr/>
          <a:lstStyle/>
          <a:p>
            <a:r>
              <a:rPr lang="en-US" altLang="ja-JP" dirty="0"/>
              <a:t>Directions of bridges</a:t>
            </a:r>
            <a:endParaRPr kumimoji="1" lang="ja-JP" altLang="en-US" dirty="0"/>
          </a:p>
        </p:txBody>
      </p:sp>
      <p:sp>
        <p:nvSpPr>
          <p:cNvPr id="3" name="コンテンツ プレースホルダ 2"/>
          <p:cNvSpPr>
            <a:spLocks noGrp="1"/>
          </p:cNvSpPr>
          <p:nvPr>
            <p:ph idx="1"/>
          </p:nvPr>
        </p:nvSpPr>
        <p:spPr>
          <a:xfrm>
            <a:off x="341376" y="1347107"/>
            <a:ext cx="8607552" cy="4834237"/>
          </a:xfrm>
        </p:spPr>
        <p:txBody>
          <a:bodyPr>
            <a:normAutofit/>
          </a:bodyPr>
          <a:lstStyle/>
          <a:p>
            <a:pPr marL="0" indent="0">
              <a:buNone/>
            </a:pPr>
            <a:r>
              <a:rPr lang="en-US" altLang="ja-JP" sz="2400" dirty="0"/>
              <a:t>The graph is a </a:t>
            </a:r>
            <a:r>
              <a:rPr lang="en-US" altLang="ja-JP" sz="2400" b="1" dirty="0"/>
              <a:t>tree</a:t>
            </a:r>
            <a:r>
              <a:rPr lang="en-US" altLang="ja-JP" sz="2400" dirty="0"/>
              <a:t> now</a:t>
            </a:r>
          </a:p>
          <a:p>
            <a:pPr marL="0" indent="0">
              <a:buNone/>
            </a:pPr>
            <a:r>
              <a:rPr lang="en-US" altLang="ja-JP" sz="2400" dirty="0"/>
              <a:t>Each move is divided to two moves by its </a:t>
            </a:r>
            <a:r>
              <a:rPr lang="en-US" altLang="ja-JP" sz="2400" b="1" dirty="0"/>
              <a:t>lowest common ancestor</a:t>
            </a:r>
          </a:p>
        </p:txBody>
      </p:sp>
      <p:sp>
        <p:nvSpPr>
          <p:cNvPr id="27" name="円/楕円 26"/>
          <p:cNvSpPr/>
          <p:nvPr/>
        </p:nvSpPr>
        <p:spPr>
          <a:xfrm>
            <a:off x="1677980" y="359968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3368735" y="359968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498777" y="2715932"/>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a:stCxn id="29" idx="5"/>
            <a:endCxn id="28" idx="1"/>
          </p:cNvCxnSpPr>
          <p:nvPr/>
        </p:nvCxnSpPr>
        <p:spPr>
          <a:xfrm>
            <a:off x="2977477" y="3194632"/>
            <a:ext cx="473390" cy="487188"/>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29" idx="3"/>
            <a:endCxn id="27" idx="7"/>
          </p:cNvCxnSpPr>
          <p:nvPr/>
        </p:nvCxnSpPr>
        <p:spPr>
          <a:xfrm flipH="1">
            <a:off x="2156680" y="3194632"/>
            <a:ext cx="424229" cy="487188"/>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円/楕円 42"/>
          <p:cNvSpPr/>
          <p:nvPr/>
        </p:nvSpPr>
        <p:spPr>
          <a:xfrm>
            <a:off x="2626793" y="457776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767841" y="457776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a:stCxn id="27" idx="3"/>
            <a:endCxn id="44" idx="7"/>
          </p:cNvCxnSpPr>
          <p:nvPr/>
        </p:nvCxnSpPr>
        <p:spPr>
          <a:xfrm flipH="1">
            <a:off x="1246541" y="4078388"/>
            <a:ext cx="513571" cy="581512"/>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27" idx="5"/>
            <a:endCxn id="43" idx="1"/>
          </p:cNvCxnSpPr>
          <p:nvPr/>
        </p:nvCxnSpPr>
        <p:spPr>
          <a:xfrm>
            <a:off x="2156680" y="4078388"/>
            <a:ext cx="552245" cy="581512"/>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803524" y="3438226"/>
            <a:ext cx="444012" cy="456954"/>
          </a:xfrm>
          <a:prstGeom prst="line">
            <a:avLst/>
          </a:prstGeom>
          <a:ln w="635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725246" y="2381459"/>
            <a:ext cx="1044448" cy="1074891"/>
          </a:xfrm>
          <a:prstGeom prst="line">
            <a:avLst/>
          </a:prstGeom>
          <a:ln w="635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a:off x="1044725" y="2381459"/>
            <a:ext cx="1730819" cy="1987685"/>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946204" y="4291081"/>
            <a:ext cx="550803" cy="566857"/>
          </a:xfrm>
          <a:prstGeom prst="line">
            <a:avLst/>
          </a:prstGeom>
          <a:ln w="635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a:off x="1547190" y="4291081"/>
            <a:ext cx="425843" cy="48904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88" name="円/楕円 87"/>
          <p:cNvSpPr/>
          <p:nvPr/>
        </p:nvSpPr>
        <p:spPr>
          <a:xfrm>
            <a:off x="6022159" y="359968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7712914" y="359968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6842956" y="2715932"/>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コネクタ 90"/>
          <p:cNvCxnSpPr>
            <a:stCxn id="90" idx="5"/>
            <a:endCxn id="89" idx="1"/>
          </p:cNvCxnSpPr>
          <p:nvPr/>
        </p:nvCxnSpPr>
        <p:spPr>
          <a:xfrm>
            <a:off x="7321656" y="3194632"/>
            <a:ext cx="473390" cy="487188"/>
          </a:xfrm>
          <a:prstGeom prst="line">
            <a:avLst/>
          </a:prstGeom>
          <a:ln w="63500">
            <a:solidFill>
              <a:schemeClr val="accent1">
                <a:lumMod val="60000"/>
                <a:lumOff val="40000"/>
              </a:schemeClr>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a:stCxn id="90" idx="3"/>
            <a:endCxn id="88" idx="7"/>
          </p:cNvCxnSpPr>
          <p:nvPr/>
        </p:nvCxnSpPr>
        <p:spPr>
          <a:xfrm flipH="1">
            <a:off x="6500859" y="3194632"/>
            <a:ext cx="424229" cy="487188"/>
          </a:xfrm>
          <a:prstGeom prst="line">
            <a:avLst/>
          </a:prstGeom>
          <a:ln w="63500">
            <a:solidFill>
              <a:schemeClr val="accent1">
                <a:lumMod val="60000"/>
                <a:lumOff val="4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93" name="円/楕円 92"/>
          <p:cNvSpPr/>
          <p:nvPr/>
        </p:nvSpPr>
        <p:spPr>
          <a:xfrm>
            <a:off x="6970972" y="457776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5112020" y="457776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5" name="直線コネクタ 94"/>
          <p:cNvCxnSpPr>
            <a:stCxn id="88" idx="3"/>
            <a:endCxn id="94" idx="7"/>
          </p:cNvCxnSpPr>
          <p:nvPr/>
        </p:nvCxnSpPr>
        <p:spPr>
          <a:xfrm flipH="1">
            <a:off x="5590720" y="4078388"/>
            <a:ext cx="513571" cy="581512"/>
          </a:xfrm>
          <a:prstGeom prst="line">
            <a:avLst/>
          </a:prstGeom>
          <a:ln w="63500">
            <a:solidFill>
              <a:schemeClr val="accent1">
                <a:lumMod val="60000"/>
                <a:lumOff val="4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8" idx="5"/>
            <a:endCxn id="93" idx="1"/>
          </p:cNvCxnSpPr>
          <p:nvPr/>
        </p:nvCxnSpPr>
        <p:spPr>
          <a:xfrm>
            <a:off x="6500859" y="4078388"/>
            <a:ext cx="552245" cy="581512"/>
          </a:xfrm>
          <a:prstGeom prst="line">
            <a:avLst/>
          </a:prstGeom>
          <a:ln w="63500">
            <a:solidFill>
              <a:schemeClr val="accent1">
                <a:lumMod val="60000"/>
                <a:lumOff val="40000"/>
              </a:schemeClr>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7165313" y="3456350"/>
            <a:ext cx="426402" cy="438830"/>
          </a:xfrm>
          <a:prstGeom prst="line">
            <a:avLst/>
          </a:prstGeom>
          <a:ln w="635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591715" y="2918972"/>
            <a:ext cx="522158" cy="537378"/>
          </a:xfrm>
          <a:prstGeom prst="line">
            <a:avLst/>
          </a:prstGeom>
          <a:ln w="635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a:off x="5388906" y="2848574"/>
            <a:ext cx="1324067" cy="1520570"/>
          </a:xfrm>
          <a:prstGeom prst="line">
            <a:avLst/>
          </a:prstGeom>
          <a:ln w="635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6388608" y="4392169"/>
            <a:ext cx="452578" cy="465769"/>
          </a:xfrm>
          <a:prstGeom prst="line">
            <a:avLst/>
          </a:prstGeom>
          <a:ln w="635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5891370" y="4369144"/>
            <a:ext cx="357867" cy="410977"/>
          </a:xfrm>
          <a:prstGeom prst="line">
            <a:avLst/>
          </a:prstGeom>
          <a:ln w="635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sp>
        <p:nvSpPr>
          <p:cNvPr id="102" name="右矢印 101"/>
          <p:cNvSpPr/>
          <p:nvPr/>
        </p:nvSpPr>
        <p:spPr>
          <a:xfrm>
            <a:off x="4303776" y="3605984"/>
            <a:ext cx="615696"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990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286605"/>
            <a:ext cx="7543800" cy="791082"/>
          </a:xfrm>
        </p:spPr>
        <p:txBody>
          <a:bodyPr>
            <a:normAutofit/>
          </a:bodyPr>
          <a:lstStyle/>
          <a:p>
            <a:r>
              <a:rPr lang="en-US" altLang="ja-JP" dirty="0">
                <a:ea typeface="ＭＳ Ｐゴシック"/>
              </a:rPr>
              <a:t>#Solved vs #Teams @Freeze</a:t>
            </a:r>
            <a:endParaRPr kumimoji="1" lang="ja-JP" altLang="en-US" dirty="0"/>
          </a:p>
        </p:txBody>
      </p:sp>
      <p:pic>
        <p:nvPicPr>
          <p:cNvPr id="8" name="図 8" descr="挿絵 が含まれている画像&#10;&#10;非常に高い精度で生成された説明">
            <a:extLst>
              <a:ext uri="{FF2B5EF4-FFF2-40B4-BE49-F238E27FC236}">
                <a16:creationId xmlns:a16="http://schemas.microsoft.com/office/drawing/2014/main" id="{52B37E00-0992-4818-B607-B00F64AEA078}"/>
              </a:ext>
            </a:extLst>
          </p:cNvPr>
          <p:cNvPicPr>
            <a:picLocks noChangeAspect="1"/>
          </p:cNvPicPr>
          <p:nvPr/>
        </p:nvPicPr>
        <p:blipFill>
          <a:blip r:embed="rId2"/>
          <a:stretch>
            <a:fillRect/>
          </a:stretch>
        </p:blipFill>
        <p:spPr>
          <a:xfrm>
            <a:off x="238781" y="1262035"/>
            <a:ext cx="8740479" cy="4444992"/>
          </a:xfrm>
          <a:prstGeom prst="rect">
            <a:avLst/>
          </a:prstGeom>
        </p:spPr>
      </p:pic>
    </p:spTree>
    <p:extLst>
      <p:ext uri="{BB962C8B-B14F-4D97-AF65-F5344CB8AC3E}">
        <p14:creationId xmlns:p14="http://schemas.microsoft.com/office/powerpoint/2010/main" val="2238157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5" y="286605"/>
            <a:ext cx="8170222" cy="970696"/>
          </a:xfrm>
        </p:spPr>
        <p:txBody>
          <a:bodyPr/>
          <a:lstStyle/>
          <a:p>
            <a:r>
              <a:rPr lang="en-US" altLang="ja-JP" dirty="0"/>
              <a:t>Directions of bridges</a:t>
            </a:r>
            <a:endParaRPr kumimoji="1" lang="ja-JP" altLang="en-US" dirty="0"/>
          </a:p>
        </p:txBody>
      </p:sp>
      <p:sp>
        <p:nvSpPr>
          <p:cNvPr id="3" name="コンテンツ プレースホルダ 2"/>
          <p:cNvSpPr>
            <a:spLocks noGrp="1"/>
          </p:cNvSpPr>
          <p:nvPr>
            <p:ph idx="1"/>
          </p:nvPr>
        </p:nvSpPr>
        <p:spPr>
          <a:xfrm>
            <a:off x="341376" y="1347107"/>
            <a:ext cx="8607552" cy="4834237"/>
          </a:xfrm>
        </p:spPr>
        <p:txBody>
          <a:bodyPr>
            <a:normAutofit/>
          </a:bodyPr>
          <a:lstStyle/>
          <a:p>
            <a:pPr marL="0" indent="0">
              <a:buNone/>
            </a:pPr>
            <a:r>
              <a:rPr lang="en-US" altLang="ja-JP" sz="2400" dirty="0"/>
              <a:t>For each upward (downward) move, add +1 to its edges</a:t>
            </a:r>
          </a:p>
          <a:p>
            <a:pPr marL="0" indent="0">
              <a:buNone/>
            </a:pPr>
            <a:r>
              <a:rPr lang="en-US" altLang="ja-JP" sz="2400" dirty="0"/>
              <a:t>If an edge has a value, the edge should be upward (downward)</a:t>
            </a:r>
          </a:p>
          <a:p>
            <a:pPr marL="0" indent="0">
              <a:buNone/>
            </a:pPr>
            <a:r>
              <a:rPr lang="en-US" altLang="ja-JP" sz="2400" dirty="0"/>
              <a:t>This can be efficiently done by adding +1/-1 to endpoints</a:t>
            </a:r>
            <a:br>
              <a:rPr lang="en-US" altLang="ja-JP" sz="2400" dirty="0"/>
            </a:br>
            <a:r>
              <a:rPr lang="en-US" altLang="ja-JP" sz="2400" dirty="0"/>
              <a:t>and traversing the tree with summing the values</a:t>
            </a:r>
          </a:p>
        </p:txBody>
      </p:sp>
      <p:sp>
        <p:nvSpPr>
          <p:cNvPr id="88" name="円/楕円 87"/>
          <p:cNvSpPr/>
          <p:nvPr/>
        </p:nvSpPr>
        <p:spPr>
          <a:xfrm>
            <a:off x="1677448" y="422996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3368203" y="422996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2498245" y="3346212"/>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コネクタ 90"/>
          <p:cNvCxnSpPr>
            <a:stCxn id="90" idx="5"/>
            <a:endCxn id="89" idx="1"/>
          </p:cNvCxnSpPr>
          <p:nvPr/>
        </p:nvCxnSpPr>
        <p:spPr>
          <a:xfrm>
            <a:off x="2976945" y="3824912"/>
            <a:ext cx="473390" cy="487188"/>
          </a:xfrm>
          <a:prstGeom prst="line">
            <a:avLst/>
          </a:prstGeom>
          <a:ln w="63500">
            <a:solidFill>
              <a:schemeClr val="accent1">
                <a:lumMod val="60000"/>
                <a:lumOff val="40000"/>
              </a:schemeClr>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a:stCxn id="90" idx="3"/>
            <a:endCxn id="88" idx="7"/>
          </p:cNvCxnSpPr>
          <p:nvPr/>
        </p:nvCxnSpPr>
        <p:spPr>
          <a:xfrm flipH="1">
            <a:off x="2156148" y="3824912"/>
            <a:ext cx="424229" cy="487188"/>
          </a:xfrm>
          <a:prstGeom prst="line">
            <a:avLst/>
          </a:prstGeom>
          <a:ln w="63500">
            <a:solidFill>
              <a:schemeClr val="accent1">
                <a:lumMod val="60000"/>
                <a:lumOff val="4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93" name="円/楕円 92"/>
          <p:cNvSpPr/>
          <p:nvPr/>
        </p:nvSpPr>
        <p:spPr>
          <a:xfrm>
            <a:off x="2626261" y="520804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767309" y="520804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5" name="直線コネクタ 94"/>
          <p:cNvCxnSpPr>
            <a:stCxn id="88" idx="3"/>
            <a:endCxn id="94" idx="7"/>
          </p:cNvCxnSpPr>
          <p:nvPr/>
        </p:nvCxnSpPr>
        <p:spPr>
          <a:xfrm flipH="1">
            <a:off x="1246009" y="4708668"/>
            <a:ext cx="513571" cy="581512"/>
          </a:xfrm>
          <a:prstGeom prst="line">
            <a:avLst/>
          </a:prstGeom>
          <a:ln w="63500">
            <a:solidFill>
              <a:schemeClr val="accent1">
                <a:lumMod val="60000"/>
                <a:lumOff val="4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8" idx="5"/>
            <a:endCxn id="93" idx="1"/>
          </p:cNvCxnSpPr>
          <p:nvPr/>
        </p:nvCxnSpPr>
        <p:spPr>
          <a:xfrm>
            <a:off x="2156148" y="4708668"/>
            <a:ext cx="552245" cy="581512"/>
          </a:xfrm>
          <a:prstGeom prst="line">
            <a:avLst/>
          </a:prstGeom>
          <a:ln w="63500">
            <a:solidFill>
              <a:schemeClr val="accent1">
                <a:lumMod val="60000"/>
                <a:lumOff val="40000"/>
              </a:schemeClr>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a:off x="995427" y="3466662"/>
            <a:ext cx="1324067" cy="1520570"/>
          </a:xfrm>
          <a:prstGeom prst="line">
            <a:avLst/>
          </a:prstGeom>
          <a:ln w="635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1705155" y="5072576"/>
            <a:ext cx="357867" cy="410977"/>
          </a:xfrm>
          <a:prstGeom prst="line">
            <a:avLst/>
          </a:prstGeom>
          <a:ln w="635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1173053" y="4599755"/>
            <a:ext cx="535890" cy="430887"/>
          </a:xfrm>
          <a:prstGeom prst="rect">
            <a:avLst/>
          </a:prstGeom>
          <a:noFill/>
        </p:spPr>
        <p:txBody>
          <a:bodyPr wrap="square" rtlCol="0">
            <a:spAutoFit/>
          </a:bodyPr>
          <a:lstStyle/>
          <a:p>
            <a:r>
              <a:rPr kumimoji="1" lang="en-US" altLang="ja-JP" sz="2200" b="1" dirty="0">
                <a:solidFill>
                  <a:srgbClr val="FF0000"/>
                </a:solidFill>
              </a:rPr>
              <a:t>+1</a:t>
            </a:r>
            <a:endParaRPr kumimoji="1" lang="ja-JP" altLang="en-US" sz="2200" b="1" dirty="0">
              <a:solidFill>
                <a:srgbClr val="FF0000"/>
              </a:solidFill>
            </a:endParaRPr>
          </a:p>
        </p:txBody>
      </p:sp>
      <p:sp>
        <p:nvSpPr>
          <p:cNvPr id="34" name="テキスト ボックス 33"/>
          <p:cNvSpPr txBox="1"/>
          <p:nvPr/>
        </p:nvSpPr>
        <p:spPr>
          <a:xfrm>
            <a:off x="1392214" y="4895068"/>
            <a:ext cx="535890" cy="430887"/>
          </a:xfrm>
          <a:prstGeom prst="rect">
            <a:avLst/>
          </a:prstGeom>
          <a:noFill/>
        </p:spPr>
        <p:txBody>
          <a:bodyPr wrap="square" rtlCol="0">
            <a:spAutoFit/>
          </a:bodyPr>
          <a:lstStyle/>
          <a:p>
            <a:r>
              <a:rPr kumimoji="1" lang="en-US" altLang="ja-JP" sz="2200" b="1" dirty="0">
                <a:solidFill>
                  <a:srgbClr val="FF0000"/>
                </a:solidFill>
              </a:rPr>
              <a:t>+1</a:t>
            </a:r>
            <a:endParaRPr kumimoji="1" lang="ja-JP" altLang="en-US" sz="2200" b="1" dirty="0">
              <a:solidFill>
                <a:srgbClr val="FF0000"/>
              </a:solidFill>
            </a:endParaRPr>
          </a:p>
        </p:txBody>
      </p:sp>
      <p:sp>
        <p:nvSpPr>
          <p:cNvPr id="35" name="テキスト ボックス 34"/>
          <p:cNvSpPr txBox="1"/>
          <p:nvPr/>
        </p:nvSpPr>
        <p:spPr>
          <a:xfrm>
            <a:off x="2019123" y="3691600"/>
            <a:ext cx="535890" cy="430887"/>
          </a:xfrm>
          <a:prstGeom prst="rect">
            <a:avLst/>
          </a:prstGeom>
          <a:noFill/>
        </p:spPr>
        <p:txBody>
          <a:bodyPr wrap="square" rtlCol="0">
            <a:spAutoFit/>
          </a:bodyPr>
          <a:lstStyle/>
          <a:p>
            <a:r>
              <a:rPr kumimoji="1" lang="en-US" altLang="ja-JP" sz="2200" b="1" dirty="0">
                <a:solidFill>
                  <a:srgbClr val="FF0000"/>
                </a:solidFill>
              </a:rPr>
              <a:t>+1</a:t>
            </a:r>
            <a:endParaRPr kumimoji="1" lang="ja-JP" altLang="en-US" sz="2200" b="1" dirty="0">
              <a:solidFill>
                <a:srgbClr val="FF0000"/>
              </a:solidFill>
            </a:endParaRPr>
          </a:p>
        </p:txBody>
      </p:sp>
      <p:sp>
        <p:nvSpPr>
          <p:cNvPr id="37" name="円/楕円 36"/>
          <p:cNvSpPr/>
          <p:nvPr/>
        </p:nvSpPr>
        <p:spPr>
          <a:xfrm>
            <a:off x="5975128" y="422996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665883" y="422996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6795925" y="3346212"/>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a:stCxn id="39" idx="5"/>
            <a:endCxn id="38" idx="1"/>
          </p:cNvCxnSpPr>
          <p:nvPr/>
        </p:nvCxnSpPr>
        <p:spPr>
          <a:xfrm>
            <a:off x="7274625" y="3824912"/>
            <a:ext cx="473390" cy="487188"/>
          </a:xfrm>
          <a:prstGeom prst="line">
            <a:avLst/>
          </a:prstGeom>
          <a:ln w="63500">
            <a:solidFill>
              <a:schemeClr val="accent1">
                <a:lumMod val="60000"/>
                <a:lumOff val="40000"/>
              </a:schemeClr>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39" idx="3"/>
            <a:endCxn id="37" idx="7"/>
          </p:cNvCxnSpPr>
          <p:nvPr/>
        </p:nvCxnSpPr>
        <p:spPr>
          <a:xfrm flipH="1">
            <a:off x="6453828" y="3824912"/>
            <a:ext cx="424229" cy="487188"/>
          </a:xfrm>
          <a:prstGeom prst="line">
            <a:avLst/>
          </a:prstGeom>
          <a:ln w="63500">
            <a:solidFill>
              <a:schemeClr val="accent1">
                <a:lumMod val="60000"/>
                <a:lumOff val="4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a:off x="6923941" y="520804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5064989" y="5208048"/>
            <a:ext cx="560832" cy="56083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a:stCxn id="37" idx="3"/>
            <a:endCxn id="45" idx="7"/>
          </p:cNvCxnSpPr>
          <p:nvPr/>
        </p:nvCxnSpPr>
        <p:spPr>
          <a:xfrm flipH="1">
            <a:off x="5543689" y="4708668"/>
            <a:ext cx="513571" cy="581512"/>
          </a:xfrm>
          <a:prstGeom prst="line">
            <a:avLst/>
          </a:prstGeom>
          <a:ln w="63500">
            <a:solidFill>
              <a:schemeClr val="accent1">
                <a:lumMod val="60000"/>
                <a:lumOff val="4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37" idx="5"/>
            <a:endCxn id="42" idx="1"/>
          </p:cNvCxnSpPr>
          <p:nvPr/>
        </p:nvCxnSpPr>
        <p:spPr>
          <a:xfrm>
            <a:off x="6453828" y="4708668"/>
            <a:ext cx="552245" cy="581512"/>
          </a:xfrm>
          <a:prstGeom prst="line">
            <a:avLst/>
          </a:prstGeom>
          <a:ln w="63500">
            <a:solidFill>
              <a:schemeClr val="accent1">
                <a:lumMod val="60000"/>
                <a:lumOff val="40000"/>
              </a:schemeClr>
            </a:solidFill>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5293107" y="3466662"/>
            <a:ext cx="1324067" cy="1520570"/>
          </a:xfrm>
          <a:prstGeom prst="line">
            <a:avLst/>
          </a:prstGeom>
          <a:ln w="635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6002835" y="5072576"/>
            <a:ext cx="357867" cy="410977"/>
          </a:xfrm>
          <a:prstGeom prst="line">
            <a:avLst/>
          </a:prstGeom>
          <a:ln w="63500">
            <a:solidFill>
              <a:srgbClr val="00B0F0"/>
            </a:solidFill>
            <a:headEnd type="triangle" w="lg" len="lg"/>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757217" y="4895067"/>
            <a:ext cx="535890" cy="430887"/>
          </a:xfrm>
          <a:prstGeom prst="rect">
            <a:avLst/>
          </a:prstGeom>
          <a:noFill/>
        </p:spPr>
        <p:txBody>
          <a:bodyPr wrap="square" rtlCol="0">
            <a:spAutoFit/>
          </a:bodyPr>
          <a:lstStyle/>
          <a:p>
            <a:r>
              <a:rPr kumimoji="1" lang="en-US" altLang="ja-JP" sz="2200" b="1" dirty="0">
                <a:solidFill>
                  <a:srgbClr val="FF0000"/>
                </a:solidFill>
              </a:rPr>
              <a:t>+1</a:t>
            </a:r>
            <a:endParaRPr kumimoji="1" lang="ja-JP" altLang="en-US" sz="2200" b="1" dirty="0">
              <a:solidFill>
                <a:srgbClr val="FF0000"/>
              </a:solidFill>
            </a:endParaRPr>
          </a:p>
        </p:txBody>
      </p:sp>
      <p:sp>
        <p:nvSpPr>
          <p:cNvPr id="53" name="テキスト ボックス 52"/>
          <p:cNvSpPr txBox="1"/>
          <p:nvPr/>
        </p:nvSpPr>
        <p:spPr>
          <a:xfrm>
            <a:off x="5586327" y="5488464"/>
            <a:ext cx="535890" cy="430887"/>
          </a:xfrm>
          <a:prstGeom prst="rect">
            <a:avLst/>
          </a:prstGeom>
          <a:noFill/>
        </p:spPr>
        <p:txBody>
          <a:bodyPr wrap="square" rtlCol="0">
            <a:spAutoFit/>
          </a:bodyPr>
          <a:lstStyle/>
          <a:p>
            <a:r>
              <a:rPr kumimoji="1" lang="en-US" altLang="ja-JP" sz="2200" b="1" dirty="0">
                <a:solidFill>
                  <a:srgbClr val="FF0000"/>
                </a:solidFill>
              </a:rPr>
              <a:t>+1</a:t>
            </a:r>
            <a:endParaRPr kumimoji="1" lang="ja-JP" altLang="en-US" sz="2200" b="1" dirty="0">
              <a:solidFill>
                <a:srgbClr val="FF0000"/>
              </a:solidFill>
            </a:endParaRPr>
          </a:p>
        </p:txBody>
      </p:sp>
      <p:sp>
        <p:nvSpPr>
          <p:cNvPr id="54" name="テキスト ボックス 53"/>
          <p:cNvSpPr txBox="1"/>
          <p:nvPr/>
        </p:nvSpPr>
        <p:spPr>
          <a:xfrm>
            <a:off x="6540451" y="3035775"/>
            <a:ext cx="535890" cy="430887"/>
          </a:xfrm>
          <a:prstGeom prst="rect">
            <a:avLst/>
          </a:prstGeom>
          <a:noFill/>
        </p:spPr>
        <p:txBody>
          <a:bodyPr wrap="square" rtlCol="0">
            <a:spAutoFit/>
          </a:bodyPr>
          <a:lstStyle/>
          <a:p>
            <a:r>
              <a:rPr kumimoji="1" lang="en-US" altLang="ja-JP" sz="2200" b="1" dirty="0">
                <a:solidFill>
                  <a:srgbClr val="FF0000"/>
                </a:solidFill>
              </a:rPr>
              <a:t>-1</a:t>
            </a:r>
            <a:endParaRPr kumimoji="1" lang="ja-JP" altLang="en-US" sz="2200" b="1" dirty="0">
              <a:solidFill>
                <a:srgbClr val="FF0000"/>
              </a:solidFill>
            </a:endParaRPr>
          </a:p>
        </p:txBody>
      </p:sp>
      <p:sp>
        <p:nvSpPr>
          <p:cNvPr id="104" name="右矢印 103"/>
          <p:cNvSpPr/>
          <p:nvPr/>
        </p:nvSpPr>
        <p:spPr>
          <a:xfrm>
            <a:off x="4303776" y="4187218"/>
            <a:ext cx="615696"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6255544" y="4771788"/>
            <a:ext cx="535890" cy="430887"/>
          </a:xfrm>
          <a:prstGeom prst="rect">
            <a:avLst/>
          </a:prstGeom>
          <a:noFill/>
        </p:spPr>
        <p:txBody>
          <a:bodyPr wrap="square" rtlCol="0">
            <a:spAutoFit/>
          </a:bodyPr>
          <a:lstStyle/>
          <a:p>
            <a:r>
              <a:rPr kumimoji="1" lang="en-US" altLang="ja-JP" sz="2200" b="1" dirty="0">
                <a:solidFill>
                  <a:srgbClr val="FF0000"/>
                </a:solidFill>
              </a:rPr>
              <a:t>-1</a:t>
            </a:r>
            <a:endParaRPr kumimoji="1" lang="ja-JP" altLang="en-US" sz="2200" b="1" dirty="0">
              <a:solidFill>
                <a:srgbClr val="FF0000"/>
              </a:solidFill>
            </a:endParaRPr>
          </a:p>
        </p:txBody>
      </p:sp>
    </p:spTree>
    <p:extLst>
      <p:ext uri="{BB962C8B-B14F-4D97-AF65-F5344CB8AC3E}">
        <p14:creationId xmlns:p14="http://schemas.microsoft.com/office/powerpoint/2010/main" val="857755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5" y="286605"/>
            <a:ext cx="8170222" cy="970696"/>
          </a:xfrm>
        </p:spPr>
        <p:txBody>
          <a:bodyPr/>
          <a:lstStyle/>
          <a:p>
            <a:r>
              <a:rPr lang="en-US" altLang="ja-JP" dirty="0"/>
              <a:t>Summary</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341376" y="1347107"/>
                <a:ext cx="8607552" cy="4834237"/>
              </a:xfrm>
            </p:spPr>
            <p:txBody>
              <a:bodyPr>
                <a:normAutofit/>
              </a:bodyPr>
              <a:lstStyle/>
              <a:p>
                <a:pPr marL="0" indent="0">
                  <a:buNone/>
                </a:pPr>
                <a:r>
                  <a:rPr lang="en-US" altLang="ja-JP" sz="2400" dirty="0"/>
                  <a:t>1. Decompose the graph by bridges</a:t>
                </a:r>
              </a:p>
              <a:p>
                <a:pPr marL="0" indent="0">
                  <a:buNone/>
                </a:pPr>
                <a:r>
                  <a:rPr lang="en-US" altLang="ja-JP" sz="2400" dirty="0"/>
                  <a:t>2. Assign directions of 2-edge connected graphs</a:t>
                </a:r>
              </a:p>
              <a:p>
                <a:pPr marL="0" indent="0">
                  <a:buNone/>
                </a:pPr>
                <a:r>
                  <a:rPr lang="en-US" altLang="ja-JP" sz="2400" dirty="0"/>
                  <a:t>3. Divide moves on the tree to upward/downward moves by LCA</a:t>
                </a:r>
              </a:p>
              <a:p>
                <a:pPr marL="0" indent="0">
                  <a:buNone/>
                </a:pPr>
                <a:r>
                  <a:rPr lang="en-US" altLang="ja-JP" sz="2400" dirty="0"/>
                  <a:t>4. Validate and assign directions of the tree</a:t>
                </a:r>
              </a:p>
              <a:p>
                <a:pPr marL="0" indent="0">
                  <a:buNone/>
                </a:pPr>
                <a:endParaRPr lang="en-US" altLang="ja-JP" sz="2400" dirty="0"/>
              </a:p>
              <a:p>
                <a:pPr marL="0" indent="0">
                  <a:buNone/>
                </a:pPr>
                <a:r>
                  <a:rPr lang="en-US" altLang="ja-JP" sz="2400" dirty="0"/>
                  <a:t>1 and 2 can be done together by a depth-first search in </a:t>
                </a:r>
                <a14:m>
                  <m:oMath xmlns:m="http://schemas.openxmlformats.org/officeDocument/2006/math">
                    <m:r>
                      <a:rPr lang="en-US" altLang="ja-JP" sz="2400" b="0" i="1" smtClean="0">
                        <a:latin typeface="Cambria Math"/>
                      </a:rPr>
                      <m:t>𝑂</m:t>
                    </m:r>
                    <m:r>
                      <a:rPr lang="en-US" altLang="ja-JP" sz="2400" b="0" i="1" smtClean="0">
                        <a:latin typeface="Cambria Math"/>
                      </a:rPr>
                      <m:t>(</m:t>
                    </m:r>
                    <m:r>
                      <a:rPr lang="en-US" altLang="ja-JP" sz="2400" b="0" i="1" smtClean="0">
                        <a:latin typeface="Cambria Math"/>
                      </a:rPr>
                      <m:t>𝑛</m:t>
                    </m:r>
                    <m:r>
                      <a:rPr lang="en-US" altLang="ja-JP" sz="2400" b="0" i="1" smtClean="0">
                        <a:latin typeface="Cambria Math"/>
                      </a:rPr>
                      <m:t>+</m:t>
                    </m:r>
                    <m:r>
                      <a:rPr lang="en-US" altLang="ja-JP" sz="2400" b="0" i="1" smtClean="0">
                        <a:latin typeface="Cambria Math"/>
                      </a:rPr>
                      <m:t>𝑚</m:t>
                    </m:r>
                    <m:r>
                      <a:rPr lang="en-US" altLang="ja-JP" sz="2400" b="0" i="1" smtClean="0">
                        <a:latin typeface="Cambria Math"/>
                      </a:rPr>
                      <m:t>)</m:t>
                    </m:r>
                  </m:oMath>
                </a14:m>
                <a:endParaRPr lang="en-US" altLang="ja-JP" sz="2400" dirty="0"/>
              </a:p>
              <a:p>
                <a:pPr marL="0" indent="0">
                  <a:buNone/>
                </a:pPr>
                <a:r>
                  <a:rPr lang="en-US" altLang="ja-JP" sz="2400" dirty="0"/>
                  <a:t>3 can be done in </a:t>
                </a:r>
                <a14:m>
                  <m:oMath xmlns:m="http://schemas.openxmlformats.org/officeDocument/2006/math">
                    <m:r>
                      <a:rPr lang="en-US" altLang="ja-JP" sz="2400" b="0" i="1" smtClean="0">
                        <a:latin typeface="Cambria Math"/>
                      </a:rPr>
                      <m:t>𝑂</m:t>
                    </m:r>
                    <m:r>
                      <a:rPr lang="en-US" altLang="ja-JP" sz="2400" b="0" i="1" smtClean="0">
                        <a:latin typeface="Cambria Math"/>
                      </a:rPr>
                      <m:t>(</m:t>
                    </m:r>
                    <m:d>
                      <m:dPr>
                        <m:ctrlPr>
                          <a:rPr lang="en-US" altLang="ja-JP" sz="2400" b="0" i="1" smtClean="0">
                            <a:latin typeface="Cambria Math" panose="02040503050406030204" pitchFamily="18" charset="0"/>
                          </a:rPr>
                        </m:ctrlPr>
                      </m:dPr>
                      <m:e>
                        <m:r>
                          <a:rPr lang="en-US" altLang="ja-JP" sz="2400" b="0" i="1" smtClean="0">
                            <a:latin typeface="Cambria Math"/>
                          </a:rPr>
                          <m:t>𝑛</m:t>
                        </m:r>
                        <m:r>
                          <a:rPr lang="en-US" altLang="ja-JP" sz="2400" b="0" i="1" smtClean="0">
                            <a:latin typeface="Cambria Math"/>
                          </a:rPr>
                          <m:t>+</m:t>
                        </m:r>
                        <m:r>
                          <a:rPr lang="en-US" altLang="ja-JP" sz="2400" b="0" i="1" smtClean="0">
                            <a:latin typeface="Cambria Math"/>
                          </a:rPr>
                          <m:t>𝑘</m:t>
                        </m:r>
                      </m:e>
                    </m:d>
                    <m:func>
                      <m:funcPr>
                        <m:ctrlPr>
                          <a:rPr lang="en-US" altLang="ja-JP" sz="2400" b="0" i="1" smtClean="0">
                            <a:latin typeface="Cambria Math" panose="02040503050406030204" pitchFamily="18" charset="0"/>
                          </a:rPr>
                        </m:ctrlPr>
                      </m:funcPr>
                      <m:fName>
                        <m:r>
                          <m:rPr>
                            <m:sty m:val="p"/>
                          </m:rPr>
                          <a:rPr lang="en-US" altLang="ja-JP" sz="2400" b="0" i="0" smtClean="0">
                            <a:latin typeface="Cambria Math"/>
                          </a:rPr>
                          <m:t>log</m:t>
                        </m:r>
                      </m:fName>
                      <m:e>
                        <m:r>
                          <a:rPr lang="en-US" altLang="ja-JP" sz="2400" b="0" i="1" smtClean="0">
                            <a:latin typeface="Cambria Math"/>
                          </a:rPr>
                          <m:t>𝑛</m:t>
                        </m:r>
                      </m:e>
                    </m:func>
                    <m:r>
                      <a:rPr lang="en-US" altLang="ja-JP" sz="2400" b="0" i="1" smtClean="0">
                        <a:latin typeface="Cambria Math"/>
                      </a:rPr>
                      <m:t>)</m:t>
                    </m:r>
                  </m:oMath>
                </a14:m>
                <a:endParaRPr lang="en-US" altLang="ja-JP" sz="2400" dirty="0"/>
              </a:p>
              <a:p>
                <a:pPr marL="0" indent="0">
                  <a:buNone/>
                </a:pPr>
                <a:r>
                  <a:rPr lang="en-US" altLang="ja-JP" sz="2400" dirty="0"/>
                  <a:t>4 can be done in </a:t>
                </a:r>
                <a14:m>
                  <m:oMath xmlns:m="http://schemas.openxmlformats.org/officeDocument/2006/math">
                    <m:r>
                      <a:rPr lang="en-US" altLang="ja-JP" sz="2400" b="0" i="1" smtClean="0">
                        <a:latin typeface="Cambria Math"/>
                      </a:rPr>
                      <m:t>𝑂</m:t>
                    </m:r>
                    <m:r>
                      <a:rPr lang="en-US" altLang="ja-JP" sz="2400" b="0" i="1" smtClean="0">
                        <a:latin typeface="Cambria Math"/>
                      </a:rPr>
                      <m:t>(</m:t>
                    </m:r>
                    <m:r>
                      <a:rPr lang="en-US" altLang="ja-JP" sz="2400" b="0" i="1" smtClean="0">
                        <a:latin typeface="Cambria Math"/>
                      </a:rPr>
                      <m:t>𝑛</m:t>
                    </m:r>
                    <m:r>
                      <a:rPr lang="en-US" altLang="ja-JP" sz="2400" b="0" i="1" smtClean="0">
                        <a:latin typeface="Cambria Math"/>
                      </a:rPr>
                      <m:t>)</m:t>
                    </m:r>
                  </m:oMath>
                </a14:m>
                <a:endParaRPr lang="en-US" altLang="ja-JP" sz="2400" dirty="0"/>
              </a:p>
              <a:p>
                <a:pPr marL="0" indent="0">
                  <a:buNone/>
                </a:pPr>
                <a:r>
                  <a:rPr lang="en-US" altLang="ja-JP" sz="2400" b="1" dirty="0"/>
                  <a:t>The total time complexity is </a:t>
                </a:r>
                <a14:m>
                  <m:oMath xmlns:m="http://schemas.openxmlformats.org/officeDocument/2006/math">
                    <m:r>
                      <a:rPr lang="en-US" altLang="ja-JP" sz="2400" b="1" i="1" smtClean="0">
                        <a:latin typeface="Cambria Math"/>
                      </a:rPr>
                      <m:t>𝑶</m:t>
                    </m:r>
                    <m:r>
                      <a:rPr lang="en-US" altLang="ja-JP" sz="2400" b="1" i="1" smtClean="0">
                        <a:latin typeface="Cambria Math"/>
                      </a:rPr>
                      <m:t>(</m:t>
                    </m:r>
                    <m:r>
                      <a:rPr lang="en-US" altLang="ja-JP" sz="2400" b="1" i="1" smtClean="0">
                        <a:latin typeface="Cambria Math"/>
                      </a:rPr>
                      <m:t>𝒎</m:t>
                    </m:r>
                    <m:r>
                      <a:rPr lang="en-US" altLang="ja-JP" sz="2400" b="1" i="1" smtClean="0">
                        <a:latin typeface="Cambria Math"/>
                      </a:rPr>
                      <m:t>+</m:t>
                    </m:r>
                    <m:d>
                      <m:dPr>
                        <m:ctrlPr>
                          <a:rPr lang="en-US" altLang="ja-JP" sz="2400" b="1" i="1" smtClean="0">
                            <a:latin typeface="Cambria Math" panose="02040503050406030204" pitchFamily="18" charset="0"/>
                          </a:rPr>
                        </m:ctrlPr>
                      </m:dPr>
                      <m:e>
                        <m:r>
                          <a:rPr lang="en-US" altLang="ja-JP" sz="2400" b="1" i="1" smtClean="0">
                            <a:latin typeface="Cambria Math"/>
                          </a:rPr>
                          <m:t>𝒏</m:t>
                        </m:r>
                        <m:r>
                          <a:rPr lang="en-US" altLang="ja-JP" sz="2400" b="1" i="1" smtClean="0">
                            <a:latin typeface="Cambria Math"/>
                          </a:rPr>
                          <m:t>+</m:t>
                        </m:r>
                        <m:r>
                          <a:rPr lang="en-US" altLang="ja-JP" sz="2400" b="1" i="1" smtClean="0">
                            <a:latin typeface="Cambria Math"/>
                          </a:rPr>
                          <m:t>𝒌</m:t>
                        </m:r>
                      </m:e>
                    </m:d>
                    <m:func>
                      <m:funcPr>
                        <m:ctrlPr>
                          <a:rPr lang="en-US" altLang="ja-JP" sz="2400" b="1" i="1" smtClean="0">
                            <a:latin typeface="Cambria Math" panose="02040503050406030204" pitchFamily="18" charset="0"/>
                          </a:rPr>
                        </m:ctrlPr>
                      </m:funcPr>
                      <m:fName>
                        <m:r>
                          <a:rPr lang="en-US" altLang="ja-JP" sz="2400" b="1" i="0" smtClean="0">
                            <a:latin typeface="Cambria Math"/>
                          </a:rPr>
                          <m:t>𝐥𝐨𝐠</m:t>
                        </m:r>
                      </m:fName>
                      <m:e>
                        <m:r>
                          <a:rPr lang="en-US" altLang="ja-JP" sz="2400" b="1" i="1" smtClean="0">
                            <a:latin typeface="Cambria Math"/>
                          </a:rPr>
                          <m:t>𝒏</m:t>
                        </m:r>
                      </m:e>
                    </m:func>
                    <m:r>
                      <a:rPr lang="en-US" altLang="ja-JP" sz="2400" b="1" i="1" smtClean="0">
                        <a:latin typeface="Cambria Math"/>
                      </a:rPr>
                      <m:t>)</m:t>
                    </m:r>
                  </m:oMath>
                </a14:m>
                <a:endParaRPr lang="en-US" altLang="ja-JP" sz="2400" b="1"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341376" y="1347107"/>
                <a:ext cx="8607552" cy="4834237"/>
              </a:xfrm>
              <a:blipFill>
                <a:blip r:embed="rId2"/>
                <a:stretch>
                  <a:fillRect l="-2125" t="-17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1946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8765" y="286605"/>
            <a:ext cx="8170222" cy="970696"/>
          </a:xfrm>
        </p:spPr>
        <p:txBody>
          <a:bodyPr/>
          <a:lstStyle/>
          <a:p>
            <a:r>
              <a:rPr lang="en-US" altLang="ja-JP" dirty="0"/>
              <a:t>Appendix</a:t>
            </a:r>
            <a:endParaRPr kumimoji="1" lang="ja-JP" altLang="en-US" dirty="0"/>
          </a:p>
        </p:txBody>
      </p:sp>
      <p:sp>
        <p:nvSpPr>
          <p:cNvPr id="3" name="コンテンツ プレースホルダ 2"/>
          <p:cNvSpPr>
            <a:spLocks noGrp="1"/>
          </p:cNvSpPr>
          <p:nvPr>
            <p:ph idx="1"/>
          </p:nvPr>
        </p:nvSpPr>
        <p:spPr>
          <a:xfrm>
            <a:off x="341376" y="1347107"/>
            <a:ext cx="8607552" cy="4834237"/>
          </a:xfrm>
        </p:spPr>
        <p:txBody>
          <a:bodyPr>
            <a:normAutofit/>
          </a:bodyPr>
          <a:lstStyle/>
          <a:p>
            <a:pPr marL="0" indent="0">
              <a:buNone/>
            </a:pPr>
            <a:r>
              <a:rPr lang="en-US" altLang="ja-JP" sz="2400" dirty="0"/>
              <a:t>It’s also interesting to consider how to validate answers efficiently</a:t>
            </a:r>
          </a:p>
          <a:p>
            <a:pPr marL="0" indent="0">
              <a:buNone/>
            </a:pPr>
            <a:r>
              <a:rPr lang="en-US" altLang="ja-JP" sz="2400" dirty="0"/>
              <a:t>Given a directed graph and necessary moves</a:t>
            </a:r>
            <a:br>
              <a:rPr lang="en-US" altLang="ja-JP" sz="2400" dirty="0"/>
            </a:br>
            <a:r>
              <a:rPr lang="en-US" altLang="ja-JP" sz="2400" dirty="0"/>
              <a:t>Check if all the moves are actually valid</a:t>
            </a:r>
          </a:p>
        </p:txBody>
      </p:sp>
    </p:spTree>
    <p:extLst>
      <p:ext uri="{BB962C8B-B14F-4D97-AF65-F5344CB8AC3E}">
        <p14:creationId xmlns:p14="http://schemas.microsoft.com/office/powerpoint/2010/main" val="603070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err="1"/>
              <a:t>C:Wall</a:t>
            </a:r>
            <a:r>
              <a:rPr lang="en-US" altLang="ja-JP" dirty="0"/>
              <a:t> Painting</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42847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4BB5C-8B27-48B4-9915-39EEAFD767B7}"/>
              </a:ext>
            </a:extLst>
          </p:cNvPr>
          <p:cNvSpPr>
            <a:spLocks noGrp="1"/>
          </p:cNvSpPr>
          <p:nvPr>
            <p:ph type="title"/>
          </p:nvPr>
        </p:nvSpPr>
        <p:spPr/>
        <p:txBody>
          <a:bodyPr/>
          <a:lstStyle/>
          <a:p>
            <a:r>
              <a:rPr lang="en-US" dirty="0"/>
              <a:t>Problem Description</a:t>
            </a:r>
          </a:p>
        </p:txBody>
      </p:sp>
      <p:sp>
        <p:nvSpPr>
          <p:cNvPr id="3" name="コンテンツ プレースホルダー 2">
            <a:extLst>
              <a:ext uri="{FF2B5EF4-FFF2-40B4-BE49-F238E27FC236}">
                <a16:creationId xmlns:a16="http://schemas.microsoft.com/office/drawing/2014/main" id="{C5FED131-83CD-4C1C-BD21-31668B00E0E0}"/>
              </a:ext>
            </a:extLst>
          </p:cNvPr>
          <p:cNvSpPr>
            <a:spLocks noGrp="1"/>
          </p:cNvSpPr>
          <p:nvPr>
            <p:ph idx="1"/>
          </p:nvPr>
        </p:nvSpPr>
        <p:spPr>
          <a:xfrm>
            <a:off x="822960" y="1845734"/>
            <a:ext cx="7958434" cy="2545513"/>
          </a:xfrm>
        </p:spPr>
        <p:txBody>
          <a:bodyPr>
            <a:normAutofit fontScale="85000" lnSpcReduction="20000"/>
          </a:bodyPr>
          <a:lstStyle/>
          <a:p>
            <a:pPr marL="0" indent="0">
              <a:buNone/>
            </a:pPr>
            <a:r>
              <a:rPr lang="en-US" sz="2800" dirty="0" err="1">
                <a:cs typeface="Courier New" panose="02070309020205020404" pitchFamily="49" charset="0"/>
              </a:rPr>
              <a:t>i-th</a:t>
            </a:r>
            <a:r>
              <a:rPr lang="en-US" sz="2800" dirty="0">
                <a:cs typeface="Courier New" panose="02070309020205020404" pitchFamily="49" charset="0"/>
              </a:rPr>
              <a:t> robot paints j </a:t>
            </a:r>
            <a:r>
              <a:rPr lang="en-US" sz="2800" dirty="0">
                <a:latin typeface="Cambria Math" panose="02040503050406030204" pitchFamily="18" charset="0"/>
                <a:ea typeface="Cambria Math" panose="02040503050406030204" pitchFamily="18" charset="0"/>
                <a:cs typeface="Courier New" panose="02070309020205020404" pitchFamily="49" charset="0"/>
              </a:rPr>
              <a:t>(in [l</a:t>
            </a:r>
            <a:r>
              <a:rPr lang="en-US" sz="2800" baseline="-25000" dirty="0">
                <a:latin typeface="Cambria Math" panose="02040503050406030204" pitchFamily="18" charset="0"/>
                <a:ea typeface="Cambria Math" panose="02040503050406030204" pitchFamily="18" charset="0"/>
                <a:cs typeface="Courier New" panose="02070309020205020404" pitchFamily="49" charset="0"/>
              </a:rPr>
              <a:t>i</a:t>
            </a:r>
            <a:r>
              <a:rPr lang="en-US" sz="2800" dirty="0">
                <a:latin typeface="Cambria Math" panose="02040503050406030204" pitchFamily="18" charset="0"/>
                <a:ea typeface="Cambria Math" panose="02040503050406030204" pitchFamily="18" charset="0"/>
                <a:cs typeface="Courier New" panose="02070309020205020404" pitchFamily="49" charset="0"/>
              </a:rPr>
              <a:t>, </a:t>
            </a:r>
            <a:r>
              <a:rPr lang="en-US" sz="2800" dirty="0" err="1">
                <a:latin typeface="Cambria Math" panose="02040503050406030204" pitchFamily="18" charset="0"/>
                <a:ea typeface="Cambria Math" panose="02040503050406030204" pitchFamily="18" charset="0"/>
                <a:cs typeface="Courier New" panose="02070309020205020404" pitchFamily="49" charset="0"/>
              </a:rPr>
              <a:t>r</a:t>
            </a:r>
            <a:r>
              <a:rPr lang="en-US" sz="2800" baseline="-25000" dirty="0" err="1">
                <a:latin typeface="Cambria Math" panose="02040503050406030204" pitchFamily="18" charset="0"/>
                <a:ea typeface="Cambria Math" panose="02040503050406030204" pitchFamily="18" charset="0"/>
                <a:cs typeface="Courier New" panose="02070309020205020404" pitchFamily="49" charset="0"/>
              </a:rPr>
              <a:t>i</a:t>
            </a:r>
            <a:r>
              <a:rPr lang="en-US" sz="2800" dirty="0">
                <a:latin typeface="Cambria Math" panose="02040503050406030204" pitchFamily="18" charset="0"/>
                <a:ea typeface="Cambria Math" panose="02040503050406030204" pitchFamily="18" charset="0"/>
                <a:cs typeface="Courier New" panose="02070309020205020404" pitchFamily="49" charset="0"/>
              </a:rPr>
              <a:t>])</a:t>
            </a:r>
            <a:r>
              <a:rPr lang="en-US" sz="2800" dirty="0">
                <a:cs typeface="Courier New" panose="02070309020205020404" pitchFamily="49" charset="0"/>
              </a:rPr>
              <a:t>-</a:t>
            </a:r>
            <a:r>
              <a:rPr lang="en-US" sz="2800" dirty="0" err="1">
                <a:cs typeface="Courier New" panose="02070309020205020404" pitchFamily="49" charset="0"/>
              </a:rPr>
              <a:t>th</a:t>
            </a:r>
            <a:r>
              <a:rPr lang="en-US" sz="2800" dirty="0">
                <a:cs typeface="Courier New" panose="02070309020205020404" pitchFamily="49" charset="0"/>
              </a:rPr>
              <a:t> panel in color </a:t>
            </a:r>
            <a:r>
              <a:rPr lang="en-US" sz="2800" dirty="0">
                <a:latin typeface="Cambria Math" panose="02040503050406030204" pitchFamily="18" charset="0"/>
                <a:ea typeface="Cambria Math" panose="02040503050406030204" pitchFamily="18" charset="0"/>
                <a:cs typeface="Courier New" panose="02070309020205020404" pitchFamily="49" charset="0"/>
              </a:rPr>
              <a:t>c</a:t>
            </a:r>
            <a:r>
              <a:rPr lang="en-US" sz="2800" baseline="-25000" dirty="0">
                <a:latin typeface="Cambria Math" panose="02040503050406030204" pitchFamily="18" charset="0"/>
                <a:ea typeface="Cambria Math" panose="02040503050406030204" pitchFamily="18" charset="0"/>
                <a:cs typeface="Courier New" panose="02070309020205020404" pitchFamily="49" charset="0"/>
              </a:rPr>
              <a:t>i</a:t>
            </a:r>
            <a:r>
              <a:rPr lang="en-US" sz="2800" dirty="0">
                <a:cs typeface="Courier New" panose="02070309020205020404" pitchFamily="49" charset="0"/>
              </a:rPr>
              <a:t>, when activated.</a:t>
            </a:r>
          </a:p>
          <a:p>
            <a:pPr marL="0" indent="0">
              <a:buNone/>
            </a:pPr>
            <a:r>
              <a:rPr lang="en-US" sz="2800" dirty="0">
                <a:cs typeface="Courier New" panose="02070309020205020404" pitchFamily="49" charset="0"/>
              </a:rPr>
              <a:t>The aesthetic value of each panel is defined as follows:</a:t>
            </a:r>
          </a:p>
          <a:p>
            <a:pPr>
              <a:buFont typeface="Wingdings" pitchFamily="2" charset="2"/>
              <a:buChar char="Ø"/>
            </a:pPr>
            <a:r>
              <a:rPr lang="en-US" sz="2800" dirty="0">
                <a:cs typeface="Courier New" panose="02070309020205020404" pitchFamily="49" charset="0"/>
              </a:rPr>
              <a:t>Left </a:t>
            </a:r>
            <a:r>
              <a:rPr lang="en-US" sz="2800" dirty="0" err="1">
                <a:cs typeface="Courier New" panose="02070309020205020404" pitchFamily="49" charset="0"/>
              </a:rPr>
              <a:t>unpained</a:t>
            </a:r>
            <a:r>
              <a:rPr lang="en-US" sz="2800" dirty="0">
                <a:cs typeface="Courier New" panose="02070309020205020404" pitchFamily="49" charset="0"/>
              </a:rPr>
              <a:t>:            zero score</a:t>
            </a:r>
          </a:p>
          <a:p>
            <a:pPr>
              <a:buFont typeface="Wingdings" pitchFamily="2" charset="2"/>
              <a:buChar char="Ø"/>
            </a:pPr>
            <a:r>
              <a:rPr lang="en-US" sz="2800" dirty="0">
                <a:cs typeface="Courier New" panose="02070309020205020404" pitchFamily="49" charset="0"/>
              </a:rPr>
              <a:t>Painted in 1 color:     positive score (</a:t>
            </a:r>
            <a:r>
              <a:rPr lang="en-US" sz="2800" dirty="0">
                <a:latin typeface="Cambria Math" panose="02040503050406030204" pitchFamily="18" charset="0"/>
                <a:ea typeface="Cambria Math" panose="02040503050406030204" pitchFamily="18" charset="0"/>
                <a:cs typeface="Courier New" panose="02070309020205020404" pitchFamily="49" charset="0"/>
              </a:rPr>
              <a:t>+x</a:t>
            </a:r>
            <a:r>
              <a:rPr lang="en-US" sz="2800" dirty="0">
                <a:cs typeface="Courier New" panose="02070309020205020404" pitchFamily="49" charset="0"/>
              </a:rPr>
              <a:t>)</a:t>
            </a:r>
          </a:p>
          <a:p>
            <a:pPr>
              <a:buFont typeface="Wingdings" pitchFamily="2" charset="2"/>
              <a:buChar char="Ø"/>
            </a:pPr>
            <a:r>
              <a:rPr lang="en-US" sz="2800" dirty="0">
                <a:cs typeface="Courier New" panose="02070309020205020404" pitchFamily="49" charset="0"/>
              </a:rPr>
              <a:t>Painted in 2+ colors: negative score (</a:t>
            </a:r>
            <a:r>
              <a:rPr lang="en-US" sz="2800" dirty="0">
                <a:latin typeface="Cambria Math" panose="02040503050406030204" pitchFamily="18" charset="0"/>
                <a:ea typeface="Cambria Math" panose="02040503050406030204" pitchFamily="18" charset="0"/>
                <a:cs typeface="Courier New" panose="02070309020205020404" pitchFamily="49" charset="0"/>
              </a:rPr>
              <a:t>-y</a:t>
            </a:r>
            <a:r>
              <a:rPr lang="en-US" sz="2800" dirty="0">
                <a:cs typeface="Courier New" panose="02070309020205020404" pitchFamily="49" charset="0"/>
              </a:rPr>
              <a:t>)</a:t>
            </a:r>
            <a:endParaRPr lang="en-US" dirty="0"/>
          </a:p>
          <a:p>
            <a:pPr marL="0" indent="0">
              <a:buNone/>
            </a:pPr>
            <a:r>
              <a:rPr lang="en-US" sz="2800" dirty="0"/>
              <a:t>Maximize the sum of aesthetic values.</a:t>
            </a:r>
            <a:endParaRPr lang="en-US" dirty="0"/>
          </a:p>
        </p:txBody>
      </p:sp>
      <p:graphicFrame>
        <p:nvGraphicFramePr>
          <p:cNvPr id="4" name="表 3">
            <a:extLst>
              <a:ext uri="{FF2B5EF4-FFF2-40B4-BE49-F238E27FC236}">
                <a16:creationId xmlns:a16="http://schemas.microsoft.com/office/drawing/2014/main" id="{26316D11-7B72-C448-8C32-A1E1BE0F3272}"/>
              </a:ext>
            </a:extLst>
          </p:cNvPr>
          <p:cNvGraphicFramePr>
            <a:graphicFrameLocks noGrp="1"/>
          </p:cNvGraphicFramePr>
          <p:nvPr>
            <p:extLst>
              <p:ext uri="{D42A27DB-BD31-4B8C-83A1-F6EECF244321}">
                <p14:modId xmlns:p14="http://schemas.microsoft.com/office/powerpoint/2010/main" val="555152577"/>
              </p:ext>
            </p:extLst>
          </p:nvPr>
        </p:nvGraphicFramePr>
        <p:xfrm>
          <a:off x="822959" y="4499620"/>
          <a:ext cx="7543800" cy="763799"/>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2581578045"/>
                    </a:ext>
                  </a:extLst>
                </a:gridCol>
                <a:gridCol w="628650">
                  <a:extLst>
                    <a:ext uri="{9D8B030D-6E8A-4147-A177-3AD203B41FA5}">
                      <a16:colId xmlns:a16="http://schemas.microsoft.com/office/drawing/2014/main" val="3609123643"/>
                    </a:ext>
                  </a:extLst>
                </a:gridCol>
                <a:gridCol w="628650">
                  <a:extLst>
                    <a:ext uri="{9D8B030D-6E8A-4147-A177-3AD203B41FA5}">
                      <a16:colId xmlns:a16="http://schemas.microsoft.com/office/drawing/2014/main" val="196292808"/>
                    </a:ext>
                  </a:extLst>
                </a:gridCol>
                <a:gridCol w="628650">
                  <a:extLst>
                    <a:ext uri="{9D8B030D-6E8A-4147-A177-3AD203B41FA5}">
                      <a16:colId xmlns:a16="http://schemas.microsoft.com/office/drawing/2014/main" val="750637987"/>
                    </a:ext>
                  </a:extLst>
                </a:gridCol>
                <a:gridCol w="628650">
                  <a:extLst>
                    <a:ext uri="{9D8B030D-6E8A-4147-A177-3AD203B41FA5}">
                      <a16:colId xmlns:a16="http://schemas.microsoft.com/office/drawing/2014/main" val="365787244"/>
                    </a:ext>
                  </a:extLst>
                </a:gridCol>
                <a:gridCol w="628650">
                  <a:extLst>
                    <a:ext uri="{9D8B030D-6E8A-4147-A177-3AD203B41FA5}">
                      <a16:colId xmlns:a16="http://schemas.microsoft.com/office/drawing/2014/main" val="3612929355"/>
                    </a:ext>
                  </a:extLst>
                </a:gridCol>
                <a:gridCol w="628650">
                  <a:extLst>
                    <a:ext uri="{9D8B030D-6E8A-4147-A177-3AD203B41FA5}">
                      <a16:colId xmlns:a16="http://schemas.microsoft.com/office/drawing/2014/main" val="2029868257"/>
                    </a:ext>
                  </a:extLst>
                </a:gridCol>
                <a:gridCol w="628650">
                  <a:extLst>
                    <a:ext uri="{9D8B030D-6E8A-4147-A177-3AD203B41FA5}">
                      <a16:colId xmlns:a16="http://schemas.microsoft.com/office/drawing/2014/main" val="515606455"/>
                    </a:ext>
                  </a:extLst>
                </a:gridCol>
                <a:gridCol w="628650">
                  <a:extLst>
                    <a:ext uri="{9D8B030D-6E8A-4147-A177-3AD203B41FA5}">
                      <a16:colId xmlns:a16="http://schemas.microsoft.com/office/drawing/2014/main" val="2856560409"/>
                    </a:ext>
                  </a:extLst>
                </a:gridCol>
                <a:gridCol w="628650">
                  <a:extLst>
                    <a:ext uri="{9D8B030D-6E8A-4147-A177-3AD203B41FA5}">
                      <a16:colId xmlns:a16="http://schemas.microsoft.com/office/drawing/2014/main" val="811136732"/>
                    </a:ext>
                  </a:extLst>
                </a:gridCol>
                <a:gridCol w="628650">
                  <a:extLst>
                    <a:ext uri="{9D8B030D-6E8A-4147-A177-3AD203B41FA5}">
                      <a16:colId xmlns:a16="http://schemas.microsoft.com/office/drawing/2014/main" val="1343070019"/>
                    </a:ext>
                  </a:extLst>
                </a:gridCol>
                <a:gridCol w="628650">
                  <a:extLst>
                    <a:ext uri="{9D8B030D-6E8A-4147-A177-3AD203B41FA5}">
                      <a16:colId xmlns:a16="http://schemas.microsoft.com/office/drawing/2014/main" val="828757896"/>
                    </a:ext>
                  </a:extLst>
                </a:gridCol>
              </a:tblGrid>
              <a:tr h="763799">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tc>
                  <a:txBody>
                    <a:bodyPr/>
                    <a:lstStyle/>
                    <a:p>
                      <a:endParaRPr kumimoji="1" lang="ja-JP" altLang="en-US"/>
                    </a:p>
                  </a:txBody>
                  <a:tcPr>
                    <a:solidFill>
                      <a:schemeClr val="bg2"/>
                    </a:solidFill>
                  </a:tcPr>
                </a:tc>
                <a:extLst>
                  <a:ext uri="{0D108BD9-81ED-4DB2-BD59-A6C34878D82A}">
                    <a16:rowId xmlns:a16="http://schemas.microsoft.com/office/drawing/2014/main" val="1484386628"/>
                  </a:ext>
                </a:extLst>
              </a:tr>
            </a:tbl>
          </a:graphicData>
        </a:graphic>
      </p:graphicFrame>
      <p:sp>
        <p:nvSpPr>
          <p:cNvPr id="5" name="正方形/長方形 4">
            <a:extLst>
              <a:ext uri="{FF2B5EF4-FFF2-40B4-BE49-F238E27FC236}">
                <a16:creationId xmlns:a16="http://schemas.microsoft.com/office/drawing/2014/main" id="{567DB447-8115-8442-92C7-E12355D8EFC6}"/>
              </a:ext>
            </a:extLst>
          </p:cNvPr>
          <p:cNvSpPr/>
          <p:nvPr/>
        </p:nvSpPr>
        <p:spPr>
          <a:xfrm>
            <a:off x="1509824" y="4902781"/>
            <a:ext cx="1711842" cy="238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2C75802-F74C-F84D-80A5-6BA00254A5B5}"/>
              </a:ext>
            </a:extLst>
          </p:cNvPr>
          <p:cNvSpPr/>
          <p:nvPr/>
        </p:nvSpPr>
        <p:spPr>
          <a:xfrm>
            <a:off x="2775098" y="4582116"/>
            <a:ext cx="1711842" cy="238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0A948DC-AA8F-6E41-A49A-FF7A1BC0EF78}"/>
              </a:ext>
            </a:extLst>
          </p:cNvPr>
          <p:cNvSpPr/>
          <p:nvPr/>
        </p:nvSpPr>
        <p:spPr>
          <a:xfrm>
            <a:off x="5287926" y="4582116"/>
            <a:ext cx="1151153" cy="23816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2DB6858-FAC6-4144-8A59-D245FA3D0AA3}"/>
              </a:ext>
            </a:extLst>
          </p:cNvPr>
          <p:cNvSpPr/>
          <p:nvPr/>
        </p:nvSpPr>
        <p:spPr>
          <a:xfrm>
            <a:off x="5922336" y="4922767"/>
            <a:ext cx="2317897" cy="2381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a:extLst>
              <a:ext uri="{FF2B5EF4-FFF2-40B4-BE49-F238E27FC236}">
                <a16:creationId xmlns:a16="http://schemas.microsoft.com/office/drawing/2014/main" id="{9285DF7C-3B93-5448-A217-D06AE88770F8}"/>
              </a:ext>
            </a:extLst>
          </p:cNvPr>
          <p:cNvSpPr txBox="1">
            <a:spLocks/>
          </p:cNvSpPr>
          <p:nvPr/>
        </p:nvSpPr>
        <p:spPr>
          <a:xfrm>
            <a:off x="1554479" y="5423750"/>
            <a:ext cx="6035041" cy="320665"/>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800" dirty="0">
                <a:cs typeface="Courier New" panose="02070309020205020404" pitchFamily="49" charset="0"/>
              </a:rPr>
              <a:t>In case of x=7 and y=2, the sum of values is 61.</a:t>
            </a:r>
          </a:p>
        </p:txBody>
      </p:sp>
    </p:spTree>
    <p:extLst>
      <p:ext uri="{BB962C8B-B14F-4D97-AF65-F5344CB8AC3E}">
        <p14:creationId xmlns:p14="http://schemas.microsoft.com/office/powerpoint/2010/main" val="1726949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2290A-26E9-4CE1-9373-59B04C0B8186}"/>
              </a:ext>
            </a:extLst>
          </p:cNvPr>
          <p:cNvSpPr>
            <a:spLocks noGrp="1"/>
          </p:cNvSpPr>
          <p:nvPr>
            <p:ph type="title"/>
          </p:nvPr>
        </p:nvSpPr>
        <p:spPr/>
        <p:txBody>
          <a:bodyPr/>
          <a:lstStyle/>
          <a:p>
            <a:r>
              <a:rPr lang="en-US" dirty="0"/>
              <a:t>Observation</a:t>
            </a:r>
          </a:p>
        </p:txBody>
      </p:sp>
      <p:sp>
        <p:nvSpPr>
          <p:cNvPr id="3" name="コンテンツ プレースホルダー 2">
            <a:extLst>
              <a:ext uri="{FF2B5EF4-FFF2-40B4-BE49-F238E27FC236}">
                <a16:creationId xmlns:a16="http://schemas.microsoft.com/office/drawing/2014/main" id="{9E8E3C4D-486A-4B7C-A0BA-3228986B2935}"/>
              </a:ext>
            </a:extLst>
          </p:cNvPr>
          <p:cNvSpPr>
            <a:spLocks noGrp="1"/>
          </p:cNvSpPr>
          <p:nvPr>
            <p:ph idx="1"/>
          </p:nvPr>
        </p:nvSpPr>
        <p:spPr>
          <a:xfrm>
            <a:off x="822959" y="1845734"/>
            <a:ext cx="7543801" cy="2779429"/>
          </a:xfrm>
        </p:spPr>
        <p:txBody>
          <a:bodyPr>
            <a:normAutofit/>
          </a:bodyPr>
          <a:lstStyle/>
          <a:p>
            <a:pPr marL="0" indent="0">
              <a:buNone/>
            </a:pPr>
            <a:r>
              <a:rPr lang="en-US" dirty="0"/>
              <a:t>The following cases are ignorable. (There is a redundant range)</a:t>
            </a:r>
          </a:p>
          <a:p>
            <a:pPr marL="0" indent="0">
              <a:buNone/>
            </a:pPr>
            <a:r>
              <a:rPr lang="en-US" dirty="0"/>
              <a:t> - </a:t>
            </a:r>
            <a:r>
              <a:rPr lang="en-US" altLang="ja-JP" dirty="0"/>
              <a:t>There is a range overlapped by another range. </a:t>
            </a: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 </a:t>
            </a:r>
            <a:r>
              <a:rPr lang="en-US" altLang="ja-JP" dirty="0"/>
              <a:t>There is a panel which is painted 3+ times.</a:t>
            </a:r>
          </a:p>
        </p:txBody>
      </p:sp>
      <p:sp>
        <p:nvSpPr>
          <p:cNvPr id="5" name="正方形/長方形 4">
            <a:extLst>
              <a:ext uri="{FF2B5EF4-FFF2-40B4-BE49-F238E27FC236}">
                <a16:creationId xmlns:a16="http://schemas.microsoft.com/office/drawing/2014/main" id="{78570A2B-B661-8945-A8E2-4C77362F6480}"/>
              </a:ext>
            </a:extLst>
          </p:cNvPr>
          <p:cNvSpPr/>
          <p:nvPr/>
        </p:nvSpPr>
        <p:spPr>
          <a:xfrm>
            <a:off x="5018569" y="3119573"/>
            <a:ext cx="2870789" cy="475314"/>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B7253AC-CF1C-5549-881B-1B136D890616}"/>
              </a:ext>
            </a:extLst>
          </p:cNvPr>
          <p:cNvSpPr/>
          <p:nvPr/>
        </p:nvSpPr>
        <p:spPr>
          <a:xfrm>
            <a:off x="5773481" y="3263113"/>
            <a:ext cx="1766712" cy="475314"/>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948143A-9755-054A-9ADC-9762FC321970}"/>
              </a:ext>
            </a:extLst>
          </p:cNvPr>
          <p:cNvSpPr/>
          <p:nvPr/>
        </p:nvSpPr>
        <p:spPr>
          <a:xfrm>
            <a:off x="5773481" y="3263113"/>
            <a:ext cx="1766712" cy="331774"/>
          </a:xfrm>
          <a:prstGeom prst="rect">
            <a:avLst/>
          </a:prstGeom>
          <a:solidFill>
            <a:srgbClr val="7030A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B29F954-5CF5-3E49-96B6-591D2563D74D}"/>
              </a:ext>
            </a:extLst>
          </p:cNvPr>
          <p:cNvSpPr/>
          <p:nvPr/>
        </p:nvSpPr>
        <p:spPr>
          <a:xfrm>
            <a:off x="1325881" y="3114649"/>
            <a:ext cx="2870789" cy="475314"/>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06AEE57-6330-DD42-B67B-29CCD8981F3E}"/>
              </a:ext>
            </a:extLst>
          </p:cNvPr>
          <p:cNvSpPr/>
          <p:nvPr/>
        </p:nvSpPr>
        <p:spPr>
          <a:xfrm>
            <a:off x="2080793" y="3258189"/>
            <a:ext cx="1766712" cy="475314"/>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72461E2-220A-0443-B47E-C7A2E6F98292}"/>
              </a:ext>
            </a:extLst>
          </p:cNvPr>
          <p:cNvSpPr/>
          <p:nvPr/>
        </p:nvSpPr>
        <p:spPr>
          <a:xfrm>
            <a:off x="2080793" y="3258189"/>
            <a:ext cx="1766712" cy="331774"/>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DBF04E8-1816-A947-852E-7E75D4B6F5EF}"/>
              </a:ext>
            </a:extLst>
          </p:cNvPr>
          <p:cNvSpPr/>
          <p:nvPr/>
        </p:nvSpPr>
        <p:spPr>
          <a:xfrm>
            <a:off x="1998536" y="4768703"/>
            <a:ext cx="3444592" cy="475314"/>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CD6DBE2-9EEA-8F46-AA98-AE0EB3788958}"/>
              </a:ext>
            </a:extLst>
          </p:cNvPr>
          <p:cNvSpPr/>
          <p:nvPr/>
        </p:nvSpPr>
        <p:spPr>
          <a:xfrm>
            <a:off x="2950211" y="4881976"/>
            <a:ext cx="3768823" cy="475314"/>
          </a:xfrm>
          <a:prstGeom prst="rect">
            <a:avLst/>
          </a:prstGeom>
          <a:solidFill>
            <a:srgbClr val="00B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DBEC6F3-52F5-F24A-A156-AA47626DC67D}"/>
              </a:ext>
            </a:extLst>
          </p:cNvPr>
          <p:cNvSpPr/>
          <p:nvPr/>
        </p:nvSpPr>
        <p:spPr>
          <a:xfrm>
            <a:off x="4218903" y="4981463"/>
            <a:ext cx="3199077" cy="475314"/>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2616C97-78F2-DA49-9C98-7FA314800099}"/>
              </a:ext>
            </a:extLst>
          </p:cNvPr>
          <p:cNvSpPr/>
          <p:nvPr/>
        </p:nvSpPr>
        <p:spPr>
          <a:xfrm>
            <a:off x="2950211" y="4877052"/>
            <a:ext cx="2492917" cy="366965"/>
          </a:xfrm>
          <a:prstGeom prst="rect">
            <a:avLst/>
          </a:prstGeom>
          <a:solidFill>
            <a:schemeClr val="accent5">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6C85A04-4CFF-0841-8738-4AC1EB5A829A}"/>
              </a:ext>
            </a:extLst>
          </p:cNvPr>
          <p:cNvSpPr/>
          <p:nvPr/>
        </p:nvSpPr>
        <p:spPr>
          <a:xfrm>
            <a:off x="4218903" y="4976539"/>
            <a:ext cx="2510555" cy="378583"/>
          </a:xfrm>
          <a:prstGeom prst="rect">
            <a:avLst/>
          </a:prstGeom>
          <a:solidFill>
            <a:schemeClr val="bg2">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C106C38-B89B-2C45-96DA-458E402FDE80}"/>
              </a:ext>
            </a:extLst>
          </p:cNvPr>
          <p:cNvSpPr/>
          <p:nvPr/>
        </p:nvSpPr>
        <p:spPr>
          <a:xfrm>
            <a:off x="4218903" y="4981464"/>
            <a:ext cx="1224225" cy="262554"/>
          </a:xfrm>
          <a:prstGeom prst="rect">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7400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2290A-26E9-4CE1-9373-59B04C0B8186}"/>
              </a:ext>
            </a:extLst>
          </p:cNvPr>
          <p:cNvSpPr>
            <a:spLocks noGrp="1"/>
          </p:cNvSpPr>
          <p:nvPr>
            <p:ph type="title"/>
          </p:nvPr>
        </p:nvSpPr>
        <p:spPr/>
        <p:txBody>
          <a:bodyPr/>
          <a:lstStyle/>
          <a:p>
            <a:r>
              <a:rPr lang="en-US" dirty="0"/>
              <a:t>Solution</a:t>
            </a:r>
          </a:p>
        </p:txBody>
      </p:sp>
      <p:sp>
        <p:nvSpPr>
          <p:cNvPr id="3" name="コンテンツ プレースホルダー 2">
            <a:extLst>
              <a:ext uri="{FF2B5EF4-FFF2-40B4-BE49-F238E27FC236}">
                <a16:creationId xmlns:a16="http://schemas.microsoft.com/office/drawing/2014/main" id="{9E8E3C4D-486A-4B7C-A0BA-3228986B2935}"/>
              </a:ext>
            </a:extLst>
          </p:cNvPr>
          <p:cNvSpPr>
            <a:spLocks noGrp="1"/>
          </p:cNvSpPr>
          <p:nvPr>
            <p:ph idx="1"/>
          </p:nvPr>
        </p:nvSpPr>
        <p:spPr>
          <a:xfrm>
            <a:off x="822959" y="1845734"/>
            <a:ext cx="7543801" cy="4023360"/>
          </a:xfrm>
        </p:spPr>
        <p:txBody>
          <a:bodyPr>
            <a:normAutofit/>
          </a:bodyPr>
          <a:lstStyle/>
          <a:p>
            <a:pPr marL="0" indent="0">
              <a:buNone/>
            </a:pPr>
            <a:r>
              <a:rPr lang="en-US" dirty="0"/>
              <a:t>First, sort all robots increasing based on </a:t>
            </a:r>
            <a:r>
              <a:rPr lang="en-US" dirty="0" err="1">
                <a:latin typeface="Cambria Math" panose="02040503050406030204" pitchFamily="18" charset="0"/>
                <a:ea typeface="Cambria Math" panose="02040503050406030204" pitchFamily="18" charset="0"/>
              </a:rPr>
              <a:t>r</a:t>
            </a:r>
            <a:r>
              <a:rPr lang="en-US" baseline="-25000" dirty="0" err="1">
                <a:latin typeface="Cambria Math" panose="02040503050406030204" pitchFamily="18" charset="0"/>
                <a:ea typeface="Cambria Math" panose="02040503050406030204" pitchFamily="18" charset="0"/>
              </a:rPr>
              <a:t>i</a:t>
            </a:r>
            <a:r>
              <a:rPr lang="en-US" dirty="0"/>
              <a:t>.</a:t>
            </a:r>
          </a:p>
          <a:p>
            <a:pPr marL="0" indent="0">
              <a:buNone/>
            </a:pPr>
            <a:r>
              <a:rPr lang="en-US" dirty="0"/>
              <a:t>Let </a:t>
            </a:r>
            <a:r>
              <a:rPr lang="en-US" dirty="0" err="1">
                <a:latin typeface="Cambria Math" panose="02040503050406030204" pitchFamily="18" charset="0"/>
                <a:ea typeface="Cambria Math" panose="02040503050406030204" pitchFamily="18" charset="0"/>
              </a:rPr>
              <a:t>dp</a:t>
            </a:r>
            <a:r>
              <a:rPr lang="en-US" dirty="0">
                <a:latin typeface="Cambria Math" panose="02040503050406030204" pitchFamily="18" charset="0"/>
                <a:ea typeface="Cambria Math" panose="02040503050406030204" pitchFamily="18" charset="0"/>
              </a:rPr>
              <a:t>[</a:t>
            </a:r>
            <a:r>
              <a:rPr lang="en-US"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a:t>
            </a:r>
            <a:r>
              <a:rPr lang="en-US" dirty="0"/>
              <a:t> be the maximum sum of aesthetic values when the right most activated robot is </a:t>
            </a:r>
            <a:r>
              <a:rPr lang="en-US" dirty="0" err="1"/>
              <a:t>i-th</a:t>
            </a:r>
            <a:r>
              <a:rPr lang="en-US" dirty="0"/>
              <a:t> robot.</a:t>
            </a:r>
          </a:p>
          <a:p>
            <a:pPr marL="0" indent="0">
              <a:buNone/>
            </a:pPr>
            <a:r>
              <a:rPr lang="en-US" dirty="0" err="1">
                <a:latin typeface="Cambria Math" panose="02040503050406030204" pitchFamily="18" charset="0"/>
                <a:ea typeface="Cambria Math" panose="02040503050406030204" pitchFamily="18" charset="0"/>
              </a:rPr>
              <a:t>dp</a:t>
            </a:r>
            <a:r>
              <a:rPr lang="en-US" dirty="0">
                <a:latin typeface="Cambria Math" panose="02040503050406030204" pitchFamily="18" charset="0"/>
                <a:ea typeface="Cambria Math" panose="02040503050406030204" pitchFamily="18" charset="0"/>
              </a:rPr>
              <a:t>[</a:t>
            </a:r>
            <a:r>
              <a:rPr lang="en-US"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 max{</a:t>
            </a:r>
          </a:p>
          <a:p>
            <a:pPr marL="0" indent="0">
              <a:buNone/>
            </a:pPr>
            <a:r>
              <a:rPr lang="en-US" dirty="0">
                <a:latin typeface="Cambria Math" panose="02040503050406030204" pitchFamily="18" charset="0"/>
                <a:ea typeface="Cambria Math" panose="02040503050406030204" pitchFamily="18" charset="0"/>
              </a:rPr>
              <a:t>        max_[j </a:t>
            </a:r>
            <a:r>
              <a:rPr lang="en-US" dirty="0" err="1">
                <a:latin typeface="Cambria Math" panose="02040503050406030204" pitchFamily="18" charset="0"/>
                <a:ea typeface="Cambria Math" panose="02040503050406030204" pitchFamily="18" charset="0"/>
              </a:rPr>
              <a:t>s.t.</a:t>
            </a:r>
            <a:r>
              <a:rPr lang="en-US" dirty="0">
                <a:latin typeface="Cambria Math" panose="02040503050406030204" pitchFamily="18" charset="0"/>
                <a:ea typeface="Cambria Math" panose="02040503050406030204" pitchFamily="18" charset="0"/>
              </a:rPr>
              <a:t> j &lt; </a:t>
            </a:r>
            <a:r>
              <a:rPr lang="en-US"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and </a:t>
            </a:r>
            <a:r>
              <a:rPr lang="en-US" dirty="0" err="1">
                <a:latin typeface="Cambria Math" panose="02040503050406030204" pitchFamily="18" charset="0"/>
                <a:ea typeface="Cambria Math" panose="02040503050406030204" pitchFamily="18" charset="0"/>
              </a:rPr>
              <a:t>r</a:t>
            </a:r>
            <a:r>
              <a:rPr lang="en-US" baseline="-25000" dirty="0" err="1">
                <a:latin typeface="Cambria Math" panose="02040503050406030204" pitchFamily="18" charset="0"/>
                <a:ea typeface="Cambria Math" panose="02040503050406030204" pitchFamily="18" charset="0"/>
              </a:rPr>
              <a:t>j</a:t>
            </a:r>
            <a:r>
              <a:rPr lang="en-US" dirty="0">
                <a:latin typeface="Cambria Math" panose="02040503050406030204" pitchFamily="18" charset="0"/>
                <a:ea typeface="Cambria Math" panose="02040503050406030204" pitchFamily="18" charset="0"/>
              </a:rPr>
              <a:t> &lt; l</a:t>
            </a:r>
            <a:r>
              <a:rPr lang="en-US" baseline="-25000" dirty="0">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dp</a:t>
            </a:r>
            <a:r>
              <a:rPr lang="en-US" dirty="0">
                <a:latin typeface="Cambria Math" panose="02040503050406030204" pitchFamily="18" charset="0"/>
                <a:ea typeface="Cambria Math" panose="02040503050406030204" pitchFamily="18" charset="0"/>
              </a:rPr>
              <a:t>[j] + (</a:t>
            </a:r>
            <a:r>
              <a:rPr lang="en-US" dirty="0" err="1">
                <a:latin typeface="Cambria Math" panose="02040503050406030204" pitchFamily="18" charset="0"/>
                <a:ea typeface="Cambria Math" panose="02040503050406030204" pitchFamily="18" charset="0"/>
              </a:rPr>
              <a:t>r</a:t>
            </a:r>
            <a:r>
              <a:rPr lang="en-US" baseline="-25000"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 l</a:t>
            </a:r>
            <a:r>
              <a:rPr lang="en-US" baseline="-25000" dirty="0">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 x</a:t>
            </a:r>
          </a:p>
          <a:p>
            <a:pPr marL="0" indent="0">
              <a:buNone/>
            </a:pPr>
            <a:r>
              <a:rPr lang="en-US" altLang="ja-JP" dirty="0">
                <a:latin typeface="Cambria Math" panose="02040503050406030204" pitchFamily="18" charset="0"/>
                <a:ea typeface="Cambria Math" panose="02040503050406030204" pitchFamily="18" charset="0"/>
              </a:rPr>
              <a:t>        max_[j </a:t>
            </a:r>
            <a:r>
              <a:rPr lang="en-US" altLang="ja-JP" dirty="0" err="1">
                <a:latin typeface="Cambria Math" panose="02040503050406030204" pitchFamily="18" charset="0"/>
                <a:ea typeface="Cambria Math" panose="02040503050406030204" pitchFamily="18" charset="0"/>
              </a:rPr>
              <a:t>s.t.</a:t>
            </a:r>
            <a:r>
              <a:rPr lang="en-US" altLang="ja-JP" dirty="0">
                <a:latin typeface="Cambria Math" panose="02040503050406030204" pitchFamily="18" charset="0"/>
                <a:ea typeface="Cambria Math" panose="02040503050406030204" pitchFamily="18" charset="0"/>
              </a:rPr>
              <a:t> j &lt; </a:t>
            </a:r>
            <a:r>
              <a:rPr lang="en-US" altLang="ja-JP"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&lt;</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i</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and c</a:t>
            </a:r>
            <a:r>
              <a:rPr lang="en-US" altLang="ja-JP" baseline="-25000" dirty="0">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a:t>
            </a:r>
            <a:r>
              <a:rPr lang="en-US" altLang="ja-JP" dirty="0" err="1">
                <a:latin typeface="Cambria Math" panose="02040503050406030204" pitchFamily="18" charset="0"/>
                <a:ea typeface="Cambria Math" panose="02040503050406030204" pitchFamily="18" charset="0"/>
              </a:rPr>
              <a:t>c</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dp</a:t>
            </a:r>
            <a:r>
              <a:rPr lang="en-US" altLang="ja-JP" dirty="0">
                <a:latin typeface="Cambria Math" panose="02040503050406030204" pitchFamily="18" charset="0"/>
                <a:ea typeface="Cambria Math" panose="02040503050406030204" pitchFamily="18" charset="0"/>
              </a:rPr>
              <a:t>[j]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 x</a:t>
            </a:r>
          </a:p>
          <a:p>
            <a:pPr marL="0" indent="0">
              <a:buNone/>
            </a:pPr>
            <a:r>
              <a:rPr lang="en-US" altLang="ja-JP" dirty="0">
                <a:latin typeface="Cambria Math" panose="02040503050406030204" pitchFamily="18" charset="0"/>
                <a:ea typeface="Cambria Math" panose="02040503050406030204" pitchFamily="18" charset="0"/>
              </a:rPr>
              <a:t>        max_[j </a:t>
            </a:r>
            <a:r>
              <a:rPr lang="en-US" altLang="ja-JP" dirty="0" err="1">
                <a:latin typeface="Cambria Math" panose="02040503050406030204" pitchFamily="18" charset="0"/>
                <a:ea typeface="Cambria Math" panose="02040503050406030204" pitchFamily="18" charset="0"/>
              </a:rPr>
              <a:t>s.t.</a:t>
            </a:r>
            <a:r>
              <a:rPr lang="en-US" altLang="ja-JP" dirty="0">
                <a:latin typeface="Cambria Math" panose="02040503050406030204" pitchFamily="18" charset="0"/>
                <a:ea typeface="Cambria Math" panose="02040503050406030204" pitchFamily="18" charset="0"/>
              </a:rPr>
              <a:t> j &lt; </a:t>
            </a:r>
            <a:r>
              <a:rPr lang="en-US" altLang="ja-JP"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&lt;</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i</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and </a:t>
            </a:r>
            <a:r>
              <a:rPr lang="en-US" altLang="ja-JP" dirty="0" err="1">
                <a:latin typeface="Cambria Math" panose="02040503050406030204" pitchFamily="18" charset="0"/>
                <a:ea typeface="Cambria Math" panose="02040503050406030204" pitchFamily="18" charset="0"/>
              </a:rPr>
              <a:t>c</a:t>
            </a:r>
            <a:r>
              <a:rPr lang="en-US" altLang="ja-JP" baseline="-25000" dirty="0" err="1">
                <a:latin typeface="Cambria Math" panose="02040503050406030204" pitchFamily="18" charset="0"/>
                <a:ea typeface="Cambria Math" panose="02040503050406030204" pitchFamily="18" charset="0"/>
              </a:rPr>
              <a:t>i</a:t>
            </a:r>
            <a:r>
              <a:rPr lang="en-US" altLang="ja-JP" dirty="0" err="1">
                <a:latin typeface="Cambria Math" panose="02040503050406030204" pitchFamily="18" charset="0"/>
                <a:ea typeface="Cambria Math" panose="02040503050406030204" pitchFamily="18" charset="0"/>
              </a:rPr>
              <a:t>≠c</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dp</a:t>
            </a:r>
            <a:r>
              <a:rPr lang="en-US" altLang="ja-JP" dirty="0">
                <a:latin typeface="Cambria Math" panose="02040503050406030204" pitchFamily="18" charset="0"/>
                <a:ea typeface="Cambria Math" panose="02040503050406030204" pitchFamily="18" charset="0"/>
              </a:rPr>
              <a:t>[j]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 x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 l</a:t>
            </a:r>
            <a:r>
              <a:rPr lang="en-US" altLang="ja-JP" baseline="-25000" dirty="0">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 y</a:t>
            </a:r>
          </a:p>
          <a:p>
            <a:pPr marL="0" indent="0">
              <a:buNone/>
            </a:pPr>
            <a:r>
              <a:rPr lang="en-US" dirty="0">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2800375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2290A-26E9-4CE1-9373-59B04C0B8186}"/>
              </a:ext>
            </a:extLst>
          </p:cNvPr>
          <p:cNvSpPr>
            <a:spLocks noGrp="1"/>
          </p:cNvSpPr>
          <p:nvPr>
            <p:ph type="title"/>
          </p:nvPr>
        </p:nvSpPr>
        <p:spPr/>
        <p:txBody>
          <a:bodyPr/>
          <a:lstStyle/>
          <a:p>
            <a:r>
              <a:rPr lang="en-US" dirty="0"/>
              <a:t>Solution</a:t>
            </a:r>
          </a:p>
        </p:txBody>
      </p:sp>
      <p:sp>
        <p:nvSpPr>
          <p:cNvPr id="3" name="コンテンツ プレースホルダー 2">
            <a:extLst>
              <a:ext uri="{FF2B5EF4-FFF2-40B4-BE49-F238E27FC236}">
                <a16:creationId xmlns:a16="http://schemas.microsoft.com/office/drawing/2014/main" id="{9E8E3C4D-486A-4B7C-A0BA-3228986B2935}"/>
              </a:ext>
            </a:extLst>
          </p:cNvPr>
          <p:cNvSpPr>
            <a:spLocks noGrp="1"/>
          </p:cNvSpPr>
          <p:nvPr>
            <p:ph idx="1"/>
          </p:nvPr>
        </p:nvSpPr>
        <p:spPr>
          <a:xfrm>
            <a:off x="822960" y="1737361"/>
            <a:ext cx="7543800" cy="4493317"/>
          </a:xfrm>
        </p:spPr>
        <p:txBody>
          <a:bodyPr>
            <a:normAutofit fontScale="85000" lnSpcReduction="10000"/>
          </a:bodyPr>
          <a:lstStyle/>
          <a:p>
            <a:pPr marL="0" indent="0">
              <a:buNone/>
            </a:pPr>
            <a:r>
              <a:rPr lang="en-US" dirty="0"/>
              <a:t>Let </a:t>
            </a:r>
            <a:r>
              <a:rPr lang="en-US" altLang="ja-JP" dirty="0" err="1">
                <a:latin typeface="Cambria Math" panose="02040503050406030204" pitchFamily="18" charset="0"/>
                <a:ea typeface="Cambria Math" panose="02040503050406030204" pitchFamily="18" charset="0"/>
              </a:rPr>
              <a:t>dp</a:t>
            </a:r>
            <a:r>
              <a:rPr lang="en-US" altLang="ja-JP" dirty="0">
                <a:latin typeface="Cambria Math" panose="02040503050406030204" pitchFamily="18" charset="0"/>
                <a:ea typeface="Cambria Math" panose="02040503050406030204" pitchFamily="18" charset="0"/>
              </a:rPr>
              <a:t>[c][</a:t>
            </a:r>
            <a:r>
              <a:rPr lang="en-US" altLang="ja-JP"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a:t>
            </a:r>
            <a:r>
              <a:rPr lang="en-US" dirty="0"/>
              <a:t> be the maximum values, when the right most activated robot is </a:t>
            </a:r>
            <a:r>
              <a:rPr lang="en-US" dirty="0" err="1"/>
              <a:t>i-th</a:t>
            </a:r>
            <a:r>
              <a:rPr lang="en-US" dirty="0"/>
              <a:t> robot and their color is </a:t>
            </a:r>
            <a:r>
              <a:rPr lang="en-US" dirty="0">
                <a:latin typeface="Cambria Math" panose="02040503050406030204" pitchFamily="18" charset="0"/>
                <a:ea typeface="Cambria Math" panose="02040503050406030204" pitchFamily="18" charset="0"/>
              </a:rPr>
              <a:t>c</a:t>
            </a:r>
            <a:r>
              <a:rPr lang="en-US" dirty="0"/>
              <a:t>. </a:t>
            </a:r>
            <a:r>
              <a:rPr lang="en-US" altLang="ja-JP" dirty="0"/>
              <a:t>This expression can be transformed as follows:</a:t>
            </a:r>
            <a:endParaRPr lang="en-US" dirty="0"/>
          </a:p>
          <a:p>
            <a:pPr marL="0" indent="0">
              <a:buNone/>
            </a:pPr>
            <a:r>
              <a:rPr lang="en-US" dirty="0" err="1">
                <a:latin typeface="Cambria Math" panose="02040503050406030204" pitchFamily="18" charset="0"/>
                <a:ea typeface="Cambria Math" panose="02040503050406030204" pitchFamily="18" charset="0"/>
              </a:rPr>
              <a:t>dp</a:t>
            </a:r>
            <a:r>
              <a:rPr lang="en-US" dirty="0">
                <a:latin typeface="Cambria Math" panose="02040503050406030204" pitchFamily="18" charset="0"/>
                <a:ea typeface="Cambria Math" panose="02040503050406030204" pitchFamily="18" charset="0"/>
              </a:rPr>
              <a:t>[c][</a:t>
            </a:r>
            <a:r>
              <a:rPr lang="en-US"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 {</a:t>
            </a:r>
          </a:p>
          <a:p>
            <a:pPr marL="0" indent="0">
              <a:buNone/>
            </a:pPr>
            <a:r>
              <a:rPr lang="en-US" dirty="0">
                <a:latin typeface="Cambria Math" panose="02040503050406030204" pitchFamily="18" charset="0"/>
                <a:ea typeface="Cambria Math" panose="02040503050406030204" pitchFamily="18" charset="0"/>
              </a:rPr>
              <a:t>    -</a:t>
            </a:r>
            <a:r>
              <a:rPr lang="ja-JP" altLang="en-US">
                <a:latin typeface="Cambria Math" panose="02040503050406030204" pitchFamily="18" charset="0"/>
                <a:ea typeface="Cambria Math" panose="02040503050406030204" pitchFamily="18" charset="0"/>
              </a:rPr>
              <a:t>∞</a:t>
            </a:r>
            <a:r>
              <a:rPr lang="en-US" altLang="ja-JP" dirty="0">
                <a:latin typeface="Cambria Math" panose="02040503050406030204" pitchFamily="18" charset="0"/>
                <a:ea typeface="Cambria Math" panose="02040503050406030204" pitchFamily="18" charset="0"/>
              </a:rPr>
              <a:t>                                                                                                 (if color ≠ ci)</a:t>
            </a:r>
            <a:br>
              <a:rPr lang="en-US" altLang="ja-JP" dirty="0">
                <a:latin typeface="Cambria Math" panose="02040503050406030204" pitchFamily="18" charset="0"/>
                <a:ea typeface="Cambria Math" panose="02040503050406030204" pitchFamily="18" charset="0"/>
              </a:rPr>
            </a:br>
            <a:br>
              <a:rPr lang="en-US" altLang="ja-JP" dirty="0">
                <a:latin typeface="Cambria Math" panose="02040503050406030204" pitchFamily="18" charset="0"/>
                <a:ea typeface="Cambria Math" panose="02040503050406030204" pitchFamily="18" charset="0"/>
              </a:rPr>
            </a:br>
            <a:r>
              <a:rPr lang="en-US" altLang="ja-JP"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max{</a:t>
            </a:r>
          </a:p>
          <a:p>
            <a:pPr marL="0" indent="0">
              <a:buNone/>
            </a:pPr>
            <a:r>
              <a:rPr lang="en-US" dirty="0">
                <a:latin typeface="Cambria Math" panose="02040503050406030204" pitchFamily="18" charset="0"/>
                <a:ea typeface="Cambria Math" panose="02040503050406030204" pitchFamily="18" charset="0"/>
              </a:rPr>
              <a:t>        (max_[j, c’ </a:t>
            </a:r>
            <a:r>
              <a:rPr lang="en-US" dirty="0" err="1">
                <a:latin typeface="Cambria Math" panose="02040503050406030204" pitchFamily="18" charset="0"/>
                <a:ea typeface="Cambria Math" panose="02040503050406030204" pitchFamily="18" charset="0"/>
              </a:rPr>
              <a:t>s.t.</a:t>
            </a:r>
            <a:r>
              <a:rPr lang="en-US" dirty="0">
                <a:latin typeface="Cambria Math" panose="02040503050406030204" pitchFamily="18" charset="0"/>
                <a:ea typeface="Cambria Math" panose="02040503050406030204" pitchFamily="18" charset="0"/>
              </a:rPr>
              <a:t> j &lt; </a:t>
            </a:r>
            <a:r>
              <a:rPr lang="en-US"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and </a:t>
            </a:r>
            <a:r>
              <a:rPr lang="en-US" dirty="0" err="1">
                <a:latin typeface="Cambria Math" panose="02040503050406030204" pitchFamily="18" charset="0"/>
                <a:ea typeface="Cambria Math" panose="02040503050406030204" pitchFamily="18" charset="0"/>
              </a:rPr>
              <a:t>r</a:t>
            </a:r>
            <a:r>
              <a:rPr lang="en-US" baseline="-25000" dirty="0" err="1">
                <a:latin typeface="Cambria Math" panose="02040503050406030204" pitchFamily="18" charset="0"/>
                <a:ea typeface="Cambria Math" panose="02040503050406030204" pitchFamily="18" charset="0"/>
              </a:rPr>
              <a:t>j</a:t>
            </a:r>
            <a:r>
              <a:rPr lang="en-US" dirty="0">
                <a:latin typeface="Cambria Math" panose="02040503050406030204" pitchFamily="18" charset="0"/>
                <a:ea typeface="Cambria Math" panose="02040503050406030204" pitchFamily="18" charset="0"/>
              </a:rPr>
              <a:t> &lt; l</a:t>
            </a:r>
            <a:r>
              <a:rPr lang="en-US" baseline="-25000" dirty="0">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c’ </a:t>
            </a:r>
            <a:r>
              <a:rPr lang="en-US" altLang="ja-JP" dirty="0">
                <a:latin typeface="Cambria Math" panose="02040503050406030204" pitchFamily="18" charset="0"/>
                <a:ea typeface="Cambria Math" panose="02040503050406030204" pitchFamily="18" charset="0"/>
              </a:rPr>
              <a:t>∈ {1, 2, 3}</a:t>
            </a:r>
            <a:r>
              <a:rPr lang="en-US" dirty="0">
                <a:latin typeface="Cambria Math" panose="02040503050406030204" pitchFamily="18" charset="0"/>
                <a:ea typeface="Cambria Math" panose="02040503050406030204" pitchFamily="18" charset="0"/>
              </a:rPr>
              <a:t>] </a:t>
            </a:r>
            <a:r>
              <a:rPr lang="en-US" dirty="0" err="1">
                <a:latin typeface="Cambria Math" panose="02040503050406030204" pitchFamily="18" charset="0"/>
                <a:ea typeface="Cambria Math" panose="02040503050406030204" pitchFamily="18" charset="0"/>
              </a:rPr>
              <a:t>dp</a:t>
            </a:r>
            <a:r>
              <a:rPr lang="en-US" dirty="0">
                <a:latin typeface="Cambria Math" panose="02040503050406030204" pitchFamily="18" charset="0"/>
                <a:ea typeface="Cambria Math" panose="02040503050406030204" pitchFamily="18" charset="0"/>
              </a:rPr>
              <a:t>[c’][j]) + (</a:t>
            </a:r>
            <a:r>
              <a:rPr lang="en-US" dirty="0" err="1">
                <a:latin typeface="Cambria Math" panose="02040503050406030204" pitchFamily="18" charset="0"/>
                <a:ea typeface="Cambria Math" panose="02040503050406030204" pitchFamily="18" charset="0"/>
              </a:rPr>
              <a:t>r</a:t>
            </a:r>
            <a:r>
              <a:rPr lang="en-US" baseline="-25000" dirty="0" err="1">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 l</a:t>
            </a:r>
            <a:r>
              <a:rPr lang="en-US" baseline="-25000" dirty="0">
                <a:latin typeface="Cambria Math" panose="02040503050406030204" pitchFamily="18" charset="0"/>
                <a:ea typeface="Cambria Math" panose="02040503050406030204" pitchFamily="18" charset="0"/>
              </a:rPr>
              <a:t>i</a:t>
            </a:r>
            <a:r>
              <a:rPr lang="en-US" dirty="0">
                <a:latin typeface="Cambria Math" panose="02040503050406030204" pitchFamily="18" charset="0"/>
                <a:ea typeface="Cambria Math" panose="02040503050406030204" pitchFamily="18" charset="0"/>
              </a:rPr>
              <a:t>) * x</a:t>
            </a:r>
          </a:p>
          <a:p>
            <a:pPr marL="0" indent="0">
              <a:buNone/>
            </a:pPr>
            <a:r>
              <a:rPr lang="en-US" altLang="ja-JP" dirty="0">
                <a:latin typeface="Cambria Math" panose="02040503050406030204" pitchFamily="18" charset="0"/>
                <a:ea typeface="Cambria Math" panose="02040503050406030204" pitchFamily="18" charset="0"/>
              </a:rPr>
              <a:t>        (max_[j </a:t>
            </a:r>
            <a:r>
              <a:rPr lang="en-US" altLang="ja-JP" dirty="0" err="1">
                <a:latin typeface="Cambria Math" panose="02040503050406030204" pitchFamily="18" charset="0"/>
                <a:ea typeface="Cambria Math" panose="02040503050406030204" pitchFamily="18" charset="0"/>
              </a:rPr>
              <a:t>s.t.</a:t>
            </a:r>
            <a:r>
              <a:rPr lang="en-US" altLang="ja-JP" dirty="0">
                <a:latin typeface="Cambria Math" panose="02040503050406030204" pitchFamily="18" charset="0"/>
                <a:ea typeface="Cambria Math" panose="02040503050406030204" pitchFamily="18" charset="0"/>
              </a:rPr>
              <a:t> j &lt; </a:t>
            </a:r>
            <a:r>
              <a:rPr lang="en-US" altLang="ja-JP"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&lt;</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i</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dp</a:t>
            </a:r>
            <a:r>
              <a:rPr lang="en-US" altLang="ja-JP" dirty="0">
                <a:latin typeface="Cambria Math" panose="02040503050406030204" pitchFamily="18" charset="0"/>
                <a:ea typeface="Cambria Math" panose="02040503050406030204" pitchFamily="18" charset="0"/>
              </a:rPr>
              <a:t>[c][j]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 x)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 x</a:t>
            </a:r>
          </a:p>
          <a:p>
            <a:pPr marL="0" indent="0">
              <a:buNone/>
            </a:pPr>
            <a:r>
              <a:rPr lang="en-US" altLang="ja-JP" dirty="0">
                <a:latin typeface="Cambria Math" panose="02040503050406030204" pitchFamily="18" charset="0"/>
                <a:ea typeface="Cambria Math" panose="02040503050406030204" pitchFamily="18" charset="0"/>
              </a:rPr>
              <a:t>        (max_[j </a:t>
            </a:r>
            <a:r>
              <a:rPr lang="en-US" altLang="ja-JP" dirty="0" err="1">
                <a:latin typeface="Cambria Math" panose="02040503050406030204" pitchFamily="18" charset="0"/>
                <a:ea typeface="Cambria Math" panose="02040503050406030204" pitchFamily="18" charset="0"/>
              </a:rPr>
              <a:t>s.t.</a:t>
            </a:r>
            <a:r>
              <a:rPr lang="en-US" altLang="ja-JP" dirty="0">
                <a:latin typeface="Cambria Math" panose="02040503050406030204" pitchFamily="18" charset="0"/>
                <a:ea typeface="Cambria Math" panose="02040503050406030204" pitchFamily="18" charset="0"/>
              </a:rPr>
              <a:t> j &lt; </a:t>
            </a:r>
            <a:r>
              <a:rPr lang="en-US" altLang="ja-JP"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&lt;</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i</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dp</a:t>
            </a:r>
            <a:r>
              <a:rPr lang="en-US" altLang="ja-JP" dirty="0">
                <a:latin typeface="Cambria Math" panose="02040503050406030204" pitchFamily="18" charset="0"/>
                <a:ea typeface="Cambria Math" panose="02040503050406030204" pitchFamily="18" charset="0"/>
              </a:rPr>
              <a:t>[(c+1)%3][j]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 (x + y))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 x + l</a:t>
            </a:r>
            <a:r>
              <a:rPr lang="en-US" altLang="ja-JP" baseline="-25000" dirty="0">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 y)</a:t>
            </a:r>
          </a:p>
          <a:p>
            <a:pPr marL="0" indent="0">
              <a:buNone/>
            </a:pPr>
            <a:r>
              <a:rPr lang="en-US" altLang="ja-JP" dirty="0">
                <a:latin typeface="Cambria Math" panose="02040503050406030204" pitchFamily="18" charset="0"/>
                <a:ea typeface="Cambria Math" panose="02040503050406030204" pitchFamily="18" charset="0"/>
              </a:rPr>
              <a:t>        (max_[j </a:t>
            </a:r>
            <a:r>
              <a:rPr lang="en-US" altLang="ja-JP" dirty="0" err="1">
                <a:latin typeface="Cambria Math" panose="02040503050406030204" pitchFamily="18" charset="0"/>
                <a:ea typeface="Cambria Math" panose="02040503050406030204" pitchFamily="18" charset="0"/>
              </a:rPr>
              <a:t>s.t.</a:t>
            </a:r>
            <a:r>
              <a:rPr lang="en-US" altLang="ja-JP" dirty="0">
                <a:latin typeface="Cambria Math" panose="02040503050406030204" pitchFamily="18" charset="0"/>
                <a:ea typeface="Cambria Math" panose="02040503050406030204" pitchFamily="18" charset="0"/>
              </a:rPr>
              <a:t> j &lt; </a:t>
            </a:r>
            <a:r>
              <a:rPr lang="en-US" altLang="ja-JP"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&lt;</a:t>
            </a:r>
            <a:r>
              <a:rPr lang="en-US" altLang="ja-JP" dirty="0" err="1">
                <a:latin typeface="Cambria Math" panose="02040503050406030204" pitchFamily="18" charset="0"/>
                <a:ea typeface="Cambria Math" panose="02040503050406030204" pitchFamily="18" charset="0"/>
              </a:rPr>
              <a:t>l</a:t>
            </a:r>
            <a:r>
              <a:rPr lang="en-US" altLang="ja-JP" baseline="-25000" dirty="0" err="1">
                <a:latin typeface="Cambria Math" panose="02040503050406030204" pitchFamily="18" charset="0"/>
                <a:ea typeface="Cambria Math" panose="02040503050406030204" pitchFamily="18" charset="0"/>
              </a:rPr>
              <a:t>i</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a:t>
            </a:r>
            <a:r>
              <a:rPr lang="en-US" altLang="ja-JP" dirty="0" err="1">
                <a:latin typeface="Cambria Math" panose="02040503050406030204" pitchFamily="18" charset="0"/>
                <a:ea typeface="Cambria Math" panose="02040503050406030204" pitchFamily="18" charset="0"/>
              </a:rPr>
              <a:t>dp</a:t>
            </a:r>
            <a:r>
              <a:rPr lang="en-US" altLang="ja-JP" dirty="0">
                <a:latin typeface="Cambria Math" panose="02040503050406030204" pitchFamily="18" charset="0"/>
                <a:ea typeface="Cambria Math" panose="02040503050406030204" pitchFamily="18" charset="0"/>
              </a:rPr>
              <a:t>[(c+2)%3][j]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j</a:t>
            </a:r>
            <a:r>
              <a:rPr lang="en-US" altLang="ja-JP" dirty="0">
                <a:latin typeface="Cambria Math" panose="02040503050406030204" pitchFamily="18" charset="0"/>
                <a:ea typeface="Cambria Math" panose="02040503050406030204" pitchFamily="18" charset="0"/>
              </a:rPr>
              <a:t> * (x + y)) + (</a:t>
            </a:r>
            <a:r>
              <a:rPr lang="en-US" altLang="ja-JP" dirty="0" err="1">
                <a:latin typeface="Cambria Math" panose="02040503050406030204" pitchFamily="18" charset="0"/>
                <a:ea typeface="Cambria Math" panose="02040503050406030204" pitchFamily="18" charset="0"/>
              </a:rPr>
              <a:t>r</a:t>
            </a:r>
            <a:r>
              <a:rPr lang="en-US" altLang="ja-JP" baseline="-25000" dirty="0" err="1">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 x + l</a:t>
            </a:r>
            <a:r>
              <a:rPr lang="en-US" altLang="ja-JP" baseline="-25000" dirty="0">
                <a:latin typeface="Cambria Math" panose="02040503050406030204" pitchFamily="18" charset="0"/>
                <a:ea typeface="Cambria Math" panose="02040503050406030204" pitchFamily="18" charset="0"/>
              </a:rPr>
              <a:t>i</a:t>
            </a:r>
            <a:r>
              <a:rPr lang="en-US" altLang="ja-JP" dirty="0">
                <a:latin typeface="Cambria Math" panose="02040503050406030204" pitchFamily="18" charset="0"/>
                <a:ea typeface="Cambria Math" panose="02040503050406030204" pitchFamily="18" charset="0"/>
              </a:rPr>
              <a:t> * y)</a:t>
            </a:r>
          </a:p>
          <a:p>
            <a:pPr marL="0" indent="0">
              <a:buNone/>
            </a:pPr>
            <a:r>
              <a:rPr lang="en-US" altLang="ja-JP" dirty="0">
                <a:latin typeface="Cambria Math" panose="02040503050406030204" pitchFamily="18" charset="0"/>
                <a:ea typeface="Cambria Math" panose="02040503050406030204" pitchFamily="18" charset="0"/>
              </a:rPr>
              <a:t>    }                                                                                                     (otherwise)</a:t>
            </a:r>
          </a:p>
          <a:p>
            <a:pPr marL="0" indent="0">
              <a:buNone/>
            </a:pPr>
            <a:r>
              <a:rPr lang="en-US" dirty="0">
                <a:latin typeface="Cambria Math" panose="02040503050406030204" pitchFamily="18" charset="0"/>
                <a:ea typeface="Cambria Math" panose="02040503050406030204" pitchFamily="18" charset="0"/>
              </a:rPr>
              <a:t>}</a:t>
            </a:r>
          </a:p>
          <a:p>
            <a:pPr marL="0" indent="0">
              <a:buNone/>
            </a:pPr>
            <a:r>
              <a:rPr lang="en-US" altLang="ja-JP" dirty="0"/>
              <a:t>We can speed up the calculation </a:t>
            </a:r>
            <a:r>
              <a:rPr lang="en-US" altLang="ja-JP"/>
              <a:t>by using </a:t>
            </a:r>
            <a:r>
              <a:rPr lang="en-US" altLang="ja-JP" dirty="0"/>
              <a:t>RMQs!</a:t>
            </a:r>
          </a:p>
        </p:txBody>
      </p:sp>
    </p:spTree>
    <p:extLst>
      <p:ext uri="{BB962C8B-B14F-4D97-AF65-F5344CB8AC3E}">
        <p14:creationId xmlns:p14="http://schemas.microsoft.com/office/powerpoint/2010/main" val="1317988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2960" y="758952"/>
            <a:ext cx="7543800" cy="3566160"/>
          </a:xfrm>
        </p:spPr>
        <p:txBody>
          <a:bodyPr/>
          <a:lstStyle/>
          <a:p>
            <a:r>
              <a:rPr lang="en-US" altLang="ja-JP" dirty="0"/>
              <a:t>D:Twin Trees Bros.</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
        <p:nvSpPr>
          <p:cNvPr id="4" name="Rectangle 2">
            <a:extLst>
              <a:ext uri="{FF2B5EF4-FFF2-40B4-BE49-F238E27FC236}">
                <a16:creationId xmlns:a16="http://schemas.microsoft.com/office/drawing/2014/main" id="{92148FAB-5FF3-4180-BDF1-84BEA5E8A55A}"/>
              </a:ext>
            </a:extLst>
          </p:cNvPr>
          <p:cNvSpPr txBox="1">
            <a:spLocks noChangeArrowheads="1"/>
          </p:cNvSpPr>
          <p:nvPr/>
        </p:nvSpPr>
        <p:spPr>
          <a:xfrm>
            <a:off x="1046818" y="-669243"/>
            <a:ext cx="2306989" cy="257465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ja-JP" sz="3600">
                <a:solidFill>
                  <a:srgbClr val="FFFFFF"/>
                </a:solidFill>
                <a:ea typeface="游明朝 Light" panose="02020300000000000000" pitchFamily="18" charset="-128"/>
              </a:rPr>
              <a:t>Problem D</a:t>
            </a:r>
            <a:br>
              <a:rPr lang="ja-JP" altLang="ja-JP" sz="3600">
                <a:solidFill>
                  <a:srgbClr val="FFFFFF"/>
                </a:solidFill>
                <a:ea typeface="游明朝 Light" panose="02020300000000000000" pitchFamily="18" charset="-128"/>
              </a:rPr>
            </a:br>
            <a:r>
              <a:rPr lang="ja-JP" altLang="ja-JP" sz="3600">
                <a:solidFill>
                  <a:srgbClr val="FFFFFF"/>
                </a:solidFill>
                <a:ea typeface="游明朝 Light" panose="02020300000000000000" pitchFamily="18" charset="-128"/>
              </a:rPr>
              <a:t>Twin Tree</a:t>
            </a:r>
            <a:r>
              <a:rPr lang="en-US" altLang="ja-JP" sz="3600">
                <a:solidFill>
                  <a:srgbClr val="FFFFFF"/>
                </a:solidFill>
                <a:ea typeface="游明朝 Light" panose="02020300000000000000" pitchFamily="18" charset="-128"/>
              </a:rPr>
              <a:t>s</a:t>
            </a:r>
            <a:r>
              <a:rPr lang="ja-JP" altLang="ja-JP" sz="3600">
                <a:solidFill>
                  <a:srgbClr val="FFFFFF"/>
                </a:solidFill>
                <a:ea typeface="游明朝 Light" panose="02020300000000000000" pitchFamily="18" charset="-128"/>
              </a:rPr>
              <a:t> Bros.</a:t>
            </a:r>
            <a:br>
              <a:rPr lang="ja-JP" altLang="ja-JP" sz="3600">
                <a:solidFill>
                  <a:srgbClr val="FFFFFF"/>
                </a:solidFill>
                <a:ea typeface="游明朝 Light" panose="02020300000000000000" pitchFamily="18" charset="-128"/>
              </a:rPr>
            </a:br>
            <a:endParaRPr lang="ja-JP" altLang="ja-JP" sz="3500" dirty="0">
              <a:solidFill>
                <a:srgbClr val="FFFFFF"/>
              </a:solidFill>
              <a:ea typeface="游明朝 Light" panose="02020300000000000000" pitchFamily="18" charset="-128"/>
            </a:endParaRPr>
          </a:p>
        </p:txBody>
      </p:sp>
      <p:sp>
        <p:nvSpPr>
          <p:cNvPr id="5" name="Rectangle 3">
            <a:extLst>
              <a:ext uri="{FF2B5EF4-FFF2-40B4-BE49-F238E27FC236}">
                <a16:creationId xmlns:a16="http://schemas.microsoft.com/office/drawing/2014/main" id="{B42F55EB-6A3D-4DFE-A13B-07684A3EAE91}"/>
              </a:ext>
            </a:extLst>
          </p:cNvPr>
          <p:cNvSpPr txBox="1">
            <a:spLocks noChangeArrowheads="1"/>
          </p:cNvSpPr>
          <p:nvPr/>
        </p:nvSpPr>
        <p:spPr>
          <a:xfrm>
            <a:off x="1046818" y="2586858"/>
            <a:ext cx="2306989" cy="136026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r>
              <a:rPr lang="ja-JP" altLang="ja-JP" sz="1800">
                <a:solidFill>
                  <a:srgbClr val="FFFFFF"/>
                </a:solidFill>
                <a:ea typeface="游明朝 Light" panose="02020300000000000000" pitchFamily="18" charset="-128"/>
              </a:rPr>
              <a:t>ACM ICPC 2019 Yokohama</a:t>
            </a:r>
            <a:endParaRPr lang="ja-JP" altLang="ja-JP" sz="1700" dirty="0">
              <a:solidFill>
                <a:srgbClr val="FFFFFF"/>
              </a:solidFill>
              <a:ea typeface="游明朝 Light" panose="02020300000000000000" pitchFamily="18" charset="-128"/>
            </a:endParaRPr>
          </a:p>
        </p:txBody>
      </p:sp>
      <p:pic>
        <p:nvPicPr>
          <p:cNvPr id="6" name="図 5">
            <a:extLst>
              <a:ext uri="{FF2B5EF4-FFF2-40B4-BE49-F238E27FC236}">
                <a16:creationId xmlns:a16="http://schemas.microsoft.com/office/drawing/2014/main" id="{C5500887-C624-477A-87A1-CF0ACDA6E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948" y="0"/>
            <a:ext cx="4382508" cy="3297836"/>
          </a:xfrm>
          <a:prstGeom prst="rect">
            <a:avLst/>
          </a:prstGeom>
        </p:spPr>
      </p:pic>
    </p:spTree>
    <p:extLst>
      <p:ext uri="{BB962C8B-B14F-4D97-AF65-F5344CB8AC3E}">
        <p14:creationId xmlns:p14="http://schemas.microsoft.com/office/powerpoint/2010/main" val="2896137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1BAE2CF-4445-4042-B880-C141C89CB28E}"/>
              </a:ext>
            </a:extLst>
          </p:cNvPr>
          <p:cNvSpPr>
            <a:spLocks noGrp="1"/>
          </p:cNvSpPr>
          <p:nvPr>
            <p:ph type="title"/>
          </p:nvPr>
        </p:nvSpPr>
        <p:spPr>
          <a:xfrm>
            <a:off x="457200" y="274638"/>
            <a:ext cx="8229600" cy="1143000"/>
          </a:xfrm>
        </p:spPr>
        <p:txBody>
          <a:bodyPr/>
          <a:lstStyle/>
          <a:p>
            <a:r>
              <a:rPr kumimoji="1" lang="en-US" altLang="ja-JP" sz="2800" dirty="0"/>
              <a:t>How to check whether two </a:t>
            </a:r>
            <a:r>
              <a:rPr lang="en-US" altLang="ja-JP" sz="2800" dirty="0"/>
              <a:t>t</a:t>
            </a:r>
            <a:r>
              <a:rPr kumimoji="1" lang="en-US" altLang="ja-JP" sz="2800" dirty="0"/>
              <a:t>rees are </a:t>
            </a:r>
            <a:r>
              <a:rPr kumimoji="1" lang="en-US" altLang="ja-JP" sz="2800" i="1" dirty="0"/>
              <a:t>twin</a:t>
            </a:r>
            <a:r>
              <a:rPr kumimoji="1" lang="en-US" altLang="ja-JP" sz="2800" dirty="0"/>
              <a:t> or not. </a:t>
            </a:r>
            <a:r>
              <a:rPr kumimoji="1" lang="ja-JP" altLang="en-US" sz="2800" dirty="0"/>
              <a:t>→ </a:t>
            </a:r>
            <a:r>
              <a:rPr kumimoji="1" lang="en-US" altLang="ja-JP" sz="2800" dirty="0"/>
              <a:t>Translate</a:t>
            </a:r>
            <a:endParaRPr kumimoji="1" lang="ja-JP" altLang="en-US" sz="2800" dirty="0"/>
          </a:p>
        </p:txBody>
      </p:sp>
      <p:sp>
        <p:nvSpPr>
          <p:cNvPr id="7" name="コンテンツ プレースホルダー 2">
            <a:extLst>
              <a:ext uri="{FF2B5EF4-FFF2-40B4-BE49-F238E27FC236}">
                <a16:creationId xmlns:a16="http://schemas.microsoft.com/office/drawing/2014/main" id="{73275051-4920-45D6-9229-9FB7BD70DB77}"/>
              </a:ext>
            </a:extLst>
          </p:cNvPr>
          <p:cNvSpPr>
            <a:spLocks noGrp="1"/>
          </p:cNvSpPr>
          <p:nvPr>
            <p:ph idx="1"/>
          </p:nvPr>
        </p:nvSpPr>
        <p:spPr>
          <a:xfrm>
            <a:off x="457200" y="1600200"/>
            <a:ext cx="8229600" cy="4525963"/>
          </a:xfrm>
        </p:spPr>
        <p:txBody>
          <a:bodyPr/>
          <a:lstStyle/>
          <a:p>
            <a:r>
              <a:rPr kumimoji="1" lang="en-US" altLang="ja-JP" dirty="0"/>
              <a:t>Find  a leaf node of a tree.</a:t>
            </a:r>
          </a:p>
          <a:p>
            <a:r>
              <a:rPr kumimoji="1" lang="en-US" altLang="ja-JP" dirty="0"/>
              <a:t>Translate the leaf node to the origin point (0,0,0).</a:t>
            </a:r>
          </a:p>
          <a:p>
            <a:r>
              <a:rPr lang="en-US" altLang="ja-JP" dirty="0"/>
              <a:t>Rotate the edge between the leaf node and its parent  around </a:t>
            </a:r>
            <a:r>
              <a:rPr lang="en-US" altLang="ja-JP" i="1" dirty="0">
                <a:latin typeface="Times New Roman" panose="02020603050405020304" pitchFamily="18" charset="0"/>
                <a:cs typeface="Times New Roman" panose="02020603050405020304" pitchFamily="18" charset="0"/>
              </a:rPr>
              <a:t>z</a:t>
            </a:r>
            <a:r>
              <a:rPr lang="en-US" altLang="ja-JP" dirty="0"/>
              <a:t>-axis onto </a:t>
            </a:r>
            <a:r>
              <a:rPr lang="en-US" altLang="ja-JP" i="1" dirty="0" err="1">
                <a:latin typeface="Times New Roman" panose="02020603050405020304" pitchFamily="18" charset="0"/>
                <a:cs typeface="Times New Roman" panose="02020603050405020304" pitchFamily="18" charset="0"/>
              </a:rPr>
              <a:t>yz</a:t>
            </a:r>
            <a:r>
              <a:rPr lang="en-US" altLang="ja-JP" dirty="0"/>
              <a:t>-plane.</a:t>
            </a:r>
          </a:p>
          <a:p>
            <a:r>
              <a:rPr kumimoji="1" lang="en-US" altLang="ja-JP" dirty="0"/>
              <a:t>Rotate the parent node around </a:t>
            </a:r>
            <a:r>
              <a:rPr kumimoji="1" lang="en-US" altLang="ja-JP" i="1" dirty="0">
                <a:latin typeface="Times New Roman" panose="02020603050405020304" pitchFamily="18" charset="0"/>
                <a:cs typeface="Times New Roman" panose="02020603050405020304" pitchFamily="18" charset="0"/>
              </a:rPr>
              <a:t>x</a:t>
            </a:r>
            <a:r>
              <a:rPr kumimoji="1" lang="en-US" altLang="ja-JP" dirty="0"/>
              <a:t>-axis onto </a:t>
            </a:r>
            <a:r>
              <a:rPr kumimoji="1" lang="en-US" altLang="ja-JP" i="1" dirty="0">
                <a:latin typeface="Times New Roman" panose="02020603050405020304" pitchFamily="18" charset="0"/>
                <a:cs typeface="Times New Roman" panose="02020603050405020304" pitchFamily="18" charset="0"/>
              </a:rPr>
              <a:t>z</a:t>
            </a:r>
            <a:r>
              <a:rPr kumimoji="1" lang="en-US" altLang="ja-JP" dirty="0"/>
              <a:t>-axis.</a:t>
            </a:r>
          </a:p>
          <a:p>
            <a:r>
              <a:rPr lang="en-US" altLang="ja-JP" dirty="0"/>
              <a:t>(Optional) Rotate an ancestor node around </a:t>
            </a:r>
            <a:r>
              <a:rPr lang="en-US" altLang="ja-JP" i="1" dirty="0">
                <a:latin typeface="Times New Roman" panose="02020603050405020304" pitchFamily="18" charset="0"/>
                <a:cs typeface="Times New Roman" panose="02020603050405020304" pitchFamily="18" charset="0"/>
              </a:rPr>
              <a:t>z</a:t>
            </a:r>
            <a:r>
              <a:rPr lang="en-US" altLang="ja-JP" dirty="0"/>
              <a:t>-axis onto </a:t>
            </a:r>
            <a:r>
              <a:rPr lang="en-US" altLang="ja-JP" i="1" dirty="0" err="1">
                <a:latin typeface="Times New Roman" panose="02020603050405020304" pitchFamily="18" charset="0"/>
                <a:cs typeface="Times New Roman" panose="02020603050405020304" pitchFamily="18" charset="0"/>
              </a:rPr>
              <a:t>yz</a:t>
            </a:r>
            <a:r>
              <a:rPr lang="en-US" altLang="ja-JP" dirty="0"/>
              <a:t>-plane.</a:t>
            </a:r>
            <a:endParaRPr kumimoji="1" lang="ja-JP" altLang="en-US" dirty="0"/>
          </a:p>
        </p:txBody>
      </p:sp>
    </p:spTree>
    <p:extLst>
      <p:ext uri="{BB962C8B-B14F-4D97-AF65-F5344CB8AC3E}">
        <p14:creationId xmlns:p14="http://schemas.microsoft.com/office/powerpoint/2010/main" val="86229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B78C4-1413-4F0E-8A45-720C939D2E4B}"/>
              </a:ext>
            </a:extLst>
          </p:cNvPr>
          <p:cNvSpPr>
            <a:spLocks noGrp="1"/>
          </p:cNvSpPr>
          <p:nvPr>
            <p:ph type="title"/>
          </p:nvPr>
        </p:nvSpPr>
        <p:spPr/>
        <p:txBody>
          <a:bodyPr/>
          <a:lstStyle/>
          <a:p>
            <a:r>
              <a:rPr lang="en-US" altLang="ja-JP" dirty="0">
                <a:cs typeface="Calibri Light"/>
              </a:rPr>
              <a:t>Commentaries</a:t>
            </a:r>
            <a:endParaRPr kumimoji="1" lang="ja-JP" altLang="en-US" dirty="0"/>
          </a:p>
        </p:txBody>
      </p:sp>
      <p:sp>
        <p:nvSpPr>
          <p:cNvPr id="3" name="コンテンツ プレースホルダー 2">
            <a:extLst>
              <a:ext uri="{FF2B5EF4-FFF2-40B4-BE49-F238E27FC236}">
                <a16:creationId xmlns:a16="http://schemas.microsoft.com/office/drawing/2014/main" id="{5A4D04B1-94C1-4A91-9419-9F378ECF1615}"/>
              </a:ext>
            </a:extLst>
          </p:cNvPr>
          <p:cNvSpPr>
            <a:spLocks noGrp="1"/>
          </p:cNvSpPr>
          <p:nvPr>
            <p:ph idx="1"/>
          </p:nvPr>
        </p:nvSpPr>
        <p:spPr/>
        <p:txBody>
          <a:bodyPr/>
          <a:lstStyle/>
          <a:p>
            <a:r>
              <a:rPr lang="en-US" altLang="ja-JP" dirty="0"/>
              <a:t>Decreasing order of #solved teams</a:t>
            </a:r>
            <a:br>
              <a:rPr lang="en-US" altLang="ja-JP" dirty="0">
                <a:cs typeface="Calibri"/>
              </a:rPr>
            </a:br>
            <a:r>
              <a:rPr lang="en-US" altLang="ja-JP" dirty="0"/>
              <a:t>(tie-</a:t>
            </a:r>
            <a:r>
              <a:rPr lang="en-US" altLang="ja-JP" dirty="0" err="1"/>
              <a:t>breaked</a:t>
            </a:r>
            <a:r>
              <a:rPr lang="en-US" altLang="ja-JP" dirty="0"/>
              <a:t> by judge's estimation)</a:t>
            </a:r>
            <a:endParaRPr lang="en-US" altLang="ja-JP" dirty="0">
              <a:cs typeface="Calibri"/>
            </a:endParaRPr>
          </a:p>
          <a:p>
            <a:r>
              <a:rPr lang="en-US" altLang="ja-JP" dirty="0">
                <a:cs typeface="Calibri"/>
              </a:rPr>
              <a:t>A  --&gt;  B  --&gt;  H  --&gt;  E  --&gt;  G  --&gt; I  --&gt;  C --&gt;  D  --&gt; F --&gt; K --&gt; J</a:t>
            </a:r>
          </a:p>
          <a:p>
            <a:endParaRPr kumimoji="1" lang="ja-JP" altLang="en-US" dirty="0"/>
          </a:p>
        </p:txBody>
      </p:sp>
    </p:spTree>
    <p:extLst>
      <p:ext uri="{BB962C8B-B14F-4D97-AF65-F5344CB8AC3E}">
        <p14:creationId xmlns:p14="http://schemas.microsoft.com/office/powerpoint/2010/main" val="3141194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4E147-173F-4B20-9FE4-FDF54F45FD7C}"/>
              </a:ext>
            </a:extLst>
          </p:cNvPr>
          <p:cNvSpPr>
            <a:spLocks noGrp="1"/>
          </p:cNvSpPr>
          <p:nvPr>
            <p:ph type="title"/>
          </p:nvPr>
        </p:nvSpPr>
        <p:spPr>
          <a:xfrm>
            <a:off x="822960" y="286605"/>
            <a:ext cx="7543800" cy="702302"/>
          </a:xfrm>
        </p:spPr>
        <p:txBody>
          <a:bodyPr>
            <a:normAutofit/>
          </a:bodyPr>
          <a:lstStyle/>
          <a:p>
            <a:r>
              <a:rPr lang="en-US" altLang="ja-JP" sz="2800" dirty="0"/>
              <a:t>(1) Find a leaf node of the tree</a:t>
            </a:r>
            <a:endParaRPr kumimoji="1" lang="ja-JP" altLang="en-US" sz="2800" dirty="0"/>
          </a:p>
        </p:txBody>
      </p:sp>
      <p:cxnSp>
        <p:nvCxnSpPr>
          <p:cNvPr id="8" name="直線矢印コネクタ 7">
            <a:extLst>
              <a:ext uri="{FF2B5EF4-FFF2-40B4-BE49-F238E27FC236}">
                <a16:creationId xmlns:a16="http://schemas.microsoft.com/office/drawing/2014/main" id="{55FB1BBC-5373-4823-A7D3-19B84EE2ED00}"/>
              </a:ext>
            </a:extLst>
          </p:cNvPr>
          <p:cNvCxnSpPr/>
          <p:nvPr/>
        </p:nvCxnSpPr>
        <p:spPr>
          <a:xfrm flipV="1">
            <a:off x="2483768" y="2132856"/>
            <a:ext cx="0" cy="2376264"/>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33A60240-DCDC-4B1A-9A02-BDF8AD6EC0A8}"/>
              </a:ext>
            </a:extLst>
          </p:cNvPr>
          <p:cNvCxnSpPr>
            <a:cxnSpLocks/>
          </p:cNvCxnSpPr>
          <p:nvPr/>
        </p:nvCxnSpPr>
        <p:spPr>
          <a:xfrm flipH="1">
            <a:off x="1259632" y="4509120"/>
            <a:ext cx="1224136" cy="1728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線矢印コネクタ 9">
            <a:extLst>
              <a:ext uri="{FF2B5EF4-FFF2-40B4-BE49-F238E27FC236}">
                <a16:creationId xmlns:a16="http://schemas.microsoft.com/office/drawing/2014/main" id="{ABEBE827-9F7B-4B99-B42D-263D86758A80}"/>
              </a:ext>
            </a:extLst>
          </p:cNvPr>
          <p:cNvCxnSpPr/>
          <p:nvPr/>
        </p:nvCxnSpPr>
        <p:spPr>
          <a:xfrm>
            <a:off x="2483768" y="4509120"/>
            <a:ext cx="2952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2A247145-0B40-42FE-B14E-CAF334650080}"/>
              </a:ext>
            </a:extLst>
          </p:cNvPr>
          <p:cNvSpPr txBox="1"/>
          <p:nvPr/>
        </p:nvSpPr>
        <p:spPr>
          <a:xfrm>
            <a:off x="827584" y="5797418"/>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B1AE547-BBF4-4ADA-9857-301B92FF2847}"/>
              </a:ext>
            </a:extLst>
          </p:cNvPr>
          <p:cNvSpPr txBox="1"/>
          <p:nvPr/>
        </p:nvSpPr>
        <p:spPr>
          <a:xfrm>
            <a:off x="2011673" y="1827253"/>
            <a:ext cx="30489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2D80C9A-07F6-4E4E-ADAE-533183F3E2C1}"/>
              </a:ext>
            </a:extLst>
          </p:cNvPr>
          <p:cNvSpPr txBox="1"/>
          <p:nvPr/>
        </p:nvSpPr>
        <p:spPr>
          <a:xfrm>
            <a:off x="5436096" y="4491405"/>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sp>
        <p:nvSpPr>
          <p:cNvPr id="14" name="楕円 13">
            <a:extLst>
              <a:ext uri="{FF2B5EF4-FFF2-40B4-BE49-F238E27FC236}">
                <a16:creationId xmlns:a16="http://schemas.microsoft.com/office/drawing/2014/main" id="{BAAE4890-8E7A-4717-B076-DB598B9728B5}"/>
              </a:ext>
            </a:extLst>
          </p:cNvPr>
          <p:cNvSpPr/>
          <p:nvPr/>
        </p:nvSpPr>
        <p:spPr>
          <a:xfrm>
            <a:off x="4449087" y="1941773"/>
            <a:ext cx="144001" cy="148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FC4B27C1-0A79-4D30-A735-946F0D37BDE1}"/>
              </a:ext>
            </a:extLst>
          </p:cNvPr>
          <p:cNvSpPr/>
          <p:nvPr/>
        </p:nvSpPr>
        <p:spPr>
          <a:xfrm>
            <a:off x="6297195" y="2295730"/>
            <a:ext cx="144001" cy="148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2C4FC05-3668-4BC3-BC93-39D5C1253F14}"/>
              </a:ext>
            </a:extLst>
          </p:cNvPr>
          <p:cNvSpPr txBox="1"/>
          <p:nvPr/>
        </p:nvSpPr>
        <p:spPr>
          <a:xfrm>
            <a:off x="3510220" y="3077325"/>
            <a:ext cx="697627" cy="646331"/>
          </a:xfrm>
          <a:prstGeom prst="rect">
            <a:avLst/>
          </a:prstGeom>
          <a:noFill/>
        </p:spPr>
        <p:txBody>
          <a:bodyPr wrap="none" rtlCol="0">
            <a:spAutoFit/>
          </a:bodyPr>
          <a:lstStyle/>
          <a:p>
            <a:r>
              <a:rPr lang="en-US" altLang="ja-JP" dirty="0">
                <a:solidFill>
                  <a:srgbClr val="FF0000"/>
                </a:solidFill>
              </a:rPr>
              <a:t>leaf</a:t>
            </a:r>
          </a:p>
          <a:p>
            <a:r>
              <a:rPr lang="en-US" altLang="ja-JP" dirty="0">
                <a:solidFill>
                  <a:srgbClr val="FF0000"/>
                </a:solidFill>
              </a:rPr>
              <a:t>node</a:t>
            </a:r>
            <a:endParaRPr kumimoji="1" lang="ja-JP" altLang="en-US" dirty="0">
              <a:solidFill>
                <a:srgbClr val="FF0000"/>
              </a:solidFill>
            </a:endParaRPr>
          </a:p>
        </p:txBody>
      </p:sp>
      <p:cxnSp>
        <p:nvCxnSpPr>
          <p:cNvPr id="17" name="直線コネクタ 16">
            <a:extLst>
              <a:ext uri="{FF2B5EF4-FFF2-40B4-BE49-F238E27FC236}">
                <a16:creationId xmlns:a16="http://schemas.microsoft.com/office/drawing/2014/main" id="{72896231-46E0-44CD-9B4E-6F8B5100723F}"/>
              </a:ext>
            </a:extLst>
          </p:cNvPr>
          <p:cNvCxnSpPr>
            <a:endCxn id="14" idx="3"/>
          </p:cNvCxnSpPr>
          <p:nvPr/>
        </p:nvCxnSpPr>
        <p:spPr>
          <a:xfrm flipV="1">
            <a:off x="3203848" y="2068847"/>
            <a:ext cx="1266327" cy="101944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025ED811-E2B3-4FFF-934E-82B4FE40467F}"/>
              </a:ext>
            </a:extLst>
          </p:cNvPr>
          <p:cNvCxnSpPr>
            <a:cxnSpLocks/>
            <a:stCxn id="14" idx="6"/>
            <a:endCxn id="15" idx="2"/>
          </p:cNvCxnSpPr>
          <p:nvPr/>
        </p:nvCxnSpPr>
        <p:spPr>
          <a:xfrm>
            <a:off x="4593088" y="2016211"/>
            <a:ext cx="1704107" cy="35395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2B114B2D-E115-485E-B33A-A5ACCCEA3D68}"/>
              </a:ext>
            </a:extLst>
          </p:cNvPr>
          <p:cNvCxnSpPr/>
          <p:nvPr/>
        </p:nvCxnSpPr>
        <p:spPr>
          <a:xfrm flipV="1">
            <a:off x="3148846" y="3145108"/>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1AACADA-D317-4293-BEBC-3CF84B16E4B3}"/>
              </a:ext>
            </a:extLst>
          </p:cNvPr>
          <p:cNvCxnSpPr/>
          <p:nvPr/>
        </p:nvCxnSpPr>
        <p:spPr>
          <a:xfrm flipV="1">
            <a:off x="2132158" y="3140930"/>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4AA9A82-E07C-47A1-81A4-CDAD31E93726}"/>
              </a:ext>
            </a:extLst>
          </p:cNvPr>
          <p:cNvCxnSpPr>
            <a:cxnSpLocks/>
          </p:cNvCxnSpPr>
          <p:nvPr/>
        </p:nvCxnSpPr>
        <p:spPr>
          <a:xfrm flipH="1" flipV="1">
            <a:off x="2132158" y="5053765"/>
            <a:ext cx="1020778" cy="1"/>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AA55A55-09A0-4D68-8BDC-F973C9FACAF0}"/>
              </a:ext>
            </a:extLst>
          </p:cNvPr>
          <p:cNvCxnSpPr>
            <a:cxnSpLocks/>
          </p:cNvCxnSpPr>
          <p:nvPr/>
        </p:nvCxnSpPr>
        <p:spPr>
          <a:xfrm flipH="1" flipV="1">
            <a:off x="2128069" y="3159297"/>
            <a:ext cx="1020778" cy="1"/>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5E23FAF-9AFA-4062-A964-8C834B740B9B}"/>
              </a:ext>
            </a:extLst>
          </p:cNvPr>
          <p:cNvCxnSpPr/>
          <p:nvPr/>
        </p:nvCxnSpPr>
        <p:spPr>
          <a:xfrm flipV="1">
            <a:off x="3504546" y="2612649"/>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0130352-F33F-41A0-9264-2BB17580C4C0}"/>
              </a:ext>
            </a:extLst>
          </p:cNvPr>
          <p:cNvCxnSpPr>
            <a:cxnSpLocks/>
          </p:cNvCxnSpPr>
          <p:nvPr/>
        </p:nvCxnSpPr>
        <p:spPr>
          <a:xfrm flipH="1" flipV="1">
            <a:off x="2483768" y="2603790"/>
            <a:ext cx="1020778" cy="1"/>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E0F25C86-1035-4F3D-BEDA-82B2EB53ECAE}"/>
              </a:ext>
            </a:extLst>
          </p:cNvPr>
          <p:cNvCxnSpPr>
            <a:cxnSpLocks/>
          </p:cNvCxnSpPr>
          <p:nvPr/>
        </p:nvCxnSpPr>
        <p:spPr>
          <a:xfrm flipV="1">
            <a:off x="3203848" y="4491702"/>
            <a:ext cx="351608" cy="528282"/>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2E863F6-6B6E-49D0-A5C2-24455585E783}"/>
              </a:ext>
            </a:extLst>
          </p:cNvPr>
          <p:cNvCxnSpPr>
            <a:cxnSpLocks/>
          </p:cNvCxnSpPr>
          <p:nvPr/>
        </p:nvCxnSpPr>
        <p:spPr>
          <a:xfrm flipV="1">
            <a:off x="3174304" y="2594314"/>
            <a:ext cx="351608" cy="528282"/>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D2A385C-D4D2-4B94-AA37-0E5368D1CFAD}"/>
              </a:ext>
            </a:extLst>
          </p:cNvPr>
          <p:cNvCxnSpPr>
            <a:cxnSpLocks/>
          </p:cNvCxnSpPr>
          <p:nvPr/>
        </p:nvCxnSpPr>
        <p:spPr>
          <a:xfrm flipV="1">
            <a:off x="2140761" y="2550624"/>
            <a:ext cx="351608" cy="528282"/>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6932220A-535B-467C-809D-9906A4A44748}"/>
              </a:ext>
            </a:extLst>
          </p:cNvPr>
          <p:cNvSpPr txBox="1"/>
          <p:nvPr/>
        </p:nvSpPr>
        <p:spPr>
          <a:xfrm>
            <a:off x="1567420" y="4809300"/>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e</a:t>
            </a:r>
            <a:r>
              <a:rPr kumimoji="1" lang="en-US" altLang="ja-JP" sz="1600" i="1" dirty="0">
                <a:latin typeface="Times New Roman" panose="02020603050405020304" pitchFamily="18" charset="0"/>
                <a:cs typeface="Times New Roman" panose="02020603050405020304" pitchFamily="18" charset="0"/>
              </a:rPr>
              <a:t>x</a:t>
            </a:r>
            <a:endParaRPr kumimoji="1" lang="ja-JP" altLang="en-US" sz="1600" i="1" dirty="0">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B8C29509-B6A7-4C26-8058-F8A6ABB36407}"/>
              </a:ext>
            </a:extLst>
          </p:cNvPr>
          <p:cNvSpPr txBox="1"/>
          <p:nvPr/>
        </p:nvSpPr>
        <p:spPr>
          <a:xfrm>
            <a:off x="3486735" y="4461693"/>
            <a:ext cx="423514" cy="461665"/>
          </a:xfrm>
          <a:prstGeom prst="rect">
            <a:avLst/>
          </a:prstGeom>
          <a:noFill/>
        </p:spPr>
        <p:txBody>
          <a:bodyPr wrap="none" rtlCol="0">
            <a:spAutoFit/>
          </a:bodyPr>
          <a:lstStyle/>
          <a:p>
            <a:r>
              <a:rPr kumimoji="1" lang="en-US" altLang="ja-JP" sz="2400" i="1" dirty="0" err="1">
                <a:latin typeface="Times New Roman" panose="02020603050405020304" pitchFamily="18" charset="0"/>
                <a:cs typeface="Times New Roman" panose="02020603050405020304" pitchFamily="18" charset="0"/>
              </a:rPr>
              <a:t>e</a:t>
            </a:r>
            <a:r>
              <a:rPr kumimoji="1" lang="en-US" altLang="ja-JP" sz="1600" i="1" dirty="0" err="1">
                <a:latin typeface="Times New Roman" panose="02020603050405020304" pitchFamily="18" charset="0"/>
                <a:cs typeface="Times New Roman" panose="02020603050405020304" pitchFamily="18" charset="0"/>
              </a:rPr>
              <a:t>y</a:t>
            </a:r>
            <a:endParaRPr kumimoji="1" lang="ja-JP" altLang="en-US" sz="1600" i="1" dirty="0">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15154923-0FA4-4A1C-8E68-DB7FD77FC91C}"/>
              </a:ext>
            </a:extLst>
          </p:cNvPr>
          <p:cNvSpPr txBox="1"/>
          <p:nvPr/>
        </p:nvSpPr>
        <p:spPr>
          <a:xfrm>
            <a:off x="2051349" y="2260353"/>
            <a:ext cx="401072" cy="461665"/>
          </a:xfrm>
          <a:prstGeom prst="rect">
            <a:avLst/>
          </a:prstGeom>
          <a:noFill/>
        </p:spPr>
        <p:txBody>
          <a:bodyPr wrap="none" rtlCol="0">
            <a:spAutoFit/>
          </a:bodyPr>
          <a:lstStyle/>
          <a:p>
            <a:r>
              <a:rPr kumimoji="1" lang="en-US" altLang="ja-JP" sz="2400" i="1" dirty="0" err="1">
                <a:latin typeface="Times New Roman" panose="02020603050405020304" pitchFamily="18" charset="0"/>
                <a:cs typeface="Times New Roman" panose="02020603050405020304" pitchFamily="18" charset="0"/>
              </a:rPr>
              <a:t>e</a:t>
            </a:r>
            <a:r>
              <a:rPr kumimoji="1" lang="en-US" altLang="ja-JP" sz="1600" i="1" dirty="0" err="1">
                <a:latin typeface="Times New Roman" panose="02020603050405020304" pitchFamily="18" charset="0"/>
                <a:cs typeface="Times New Roman" panose="02020603050405020304" pitchFamily="18" charset="0"/>
              </a:rPr>
              <a:t>z</a:t>
            </a:r>
            <a:endParaRPr kumimoji="1" lang="ja-JP" altLang="en-US" sz="1600" i="1" dirty="0">
              <a:latin typeface="Times New Roman" panose="02020603050405020304" pitchFamily="18" charset="0"/>
              <a:cs typeface="Times New Roman" panose="02020603050405020304" pitchFamily="18" charset="0"/>
            </a:endParaRPr>
          </a:p>
        </p:txBody>
      </p:sp>
      <p:sp>
        <p:nvSpPr>
          <p:cNvPr id="31" name="楕円 30">
            <a:extLst>
              <a:ext uri="{FF2B5EF4-FFF2-40B4-BE49-F238E27FC236}">
                <a16:creationId xmlns:a16="http://schemas.microsoft.com/office/drawing/2014/main" id="{0418937A-4F53-4505-9E80-A2B4688CB757}"/>
              </a:ext>
            </a:extLst>
          </p:cNvPr>
          <p:cNvSpPr/>
          <p:nvPr/>
        </p:nvSpPr>
        <p:spPr>
          <a:xfrm>
            <a:off x="3080935" y="3066492"/>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7417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4E147-173F-4B20-9FE4-FDF54F45FD7C}"/>
              </a:ext>
            </a:extLst>
          </p:cNvPr>
          <p:cNvSpPr>
            <a:spLocks noGrp="1"/>
          </p:cNvSpPr>
          <p:nvPr>
            <p:ph type="title"/>
          </p:nvPr>
        </p:nvSpPr>
        <p:spPr>
          <a:xfrm>
            <a:off x="800100" y="505159"/>
            <a:ext cx="7543800" cy="702302"/>
          </a:xfrm>
        </p:spPr>
        <p:txBody>
          <a:bodyPr>
            <a:noAutofit/>
          </a:bodyPr>
          <a:lstStyle/>
          <a:p>
            <a:r>
              <a:rPr lang="en-US" altLang="ja-JP" sz="2800" dirty="0"/>
              <a:t>(2) Translate the tree so that the leaf node moves to the origin point.</a:t>
            </a:r>
            <a:endParaRPr kumimoji="1" lang="ja-JP" altLang="en-US" sz="2800" dirty="0"/>
          </a:p>
        </p:txBody>
      </p:sp>
      <p:cxnSp>
        <p:nvCxnSpPr>
          <p:cNvPr id="32" name="直線矢印コネクタ 31">
            <a:extLst>
              <a:ext uri="{FF2B5EF4-FFF2-40B4-BE49-F238E27FC236}">
                <a16:creationId xmlns:a16="http://schemas.microsoft.com/office/drawing/2014/main" id="{EE7B781B-7397-4B53-A45C-9B4CFACE8352}"/>
              </a:ext>
            </a:extLst>
          </p:cNvPr>
          <p:cNvCxnSpPr/>
          <p:nvPr/>
        </p:nvCxnSpPr>
        <p:spPr>
          <a:xfrm flipV="1">
            <a:off x="1758354" y="1960603"/>
            <a:ext cx="0" cy="2376264"/>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6A314BB4-8E81-4A52-9ECD-9A1CB5AC688E}"/>
              </a:ext>
            </a:extLst>
          </p:cNvPr>
          <p:cNvCxnSpPr>
            <a:cxnSpLocks/>
          </p:cNvCxnSpPr>
          <p:nvPr/>
        </p:nvCxnSpPr>
        <p:spPr>
          <a:xfrm flipH="1">
            <a:off x="534218" y="4336867"/>
            <a:ext cx="1224136" cy="1728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a:extLst>
              <a:ext uri="{FF2B5EF4-FFF2-40B4-BE49-F238E27FC236}">
                <a16:creationId xmlns:a16="http://schemas.microsoft.com/office/drawing/2014/main" id="{34931193-D031-489D-B978-3C5406C83D5D}"/>
              </a:ext>
            </a:extLst>
          </p:cNvPr>
          <p:cNvCxnSpPr/>
          <p:nvPr/>
        </p:nvCxnSpPr>
        <p:spPr>
          <a:xfrm>
            <a:off x="1758354" y="4336867"/>
            <a:ext cx="2952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81F27AB2-BD09-4D8D-B5C9-0DD11A55AABB}"/>
              </a:ext>
            </a:extLst>
          </p:cNvPr>
          <p:cNvSpPr txBox="1"/>
          <p:nvPr/>
        </p:nvSpPr>
        <p:spPr>
          <a:xfrm>
            <a:off x="213295" y="5592474"/>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EB43B73A-74ED-4AE6-81D4-E460390B2363}"/>
              </a:ext>
            </a:extLst>
          </p:cNvPr>
          <p:cNvSpPr txBox="1"/>
          <p:nvPr/>
        </p:nvSpPr>
        <p:spPr>
          <a:xfrm>
            <a:off x="1286259" y="1655000"/>
            <a:ext cx="30489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F2EF8CA2-6A9B-48C0-92D8-435D67253A1E}"/>
              </a:ext>
            </a:extLst>
          </p:cNvPr>
          <p:cNvSpPr txBox="1"/>
          <p:nvPr/>
        </p:nvSpPr>
        <p:spPr>
          <a:xfrm>
            <a:off x="4710682" y="4319152"/>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sp>
        <p:nvSpPr>
          <p:cNvPr id="38" name="楕円 37">
            <a:extLst>
              <a:ext uri="{FF2B5EF4-FFF2-40B4-BE49-F238E27FC236}">
                <a16:creationId xmlns:a16="http://schemas.microsoft.com/office/drawing/2014/main" id="{37DE2D9C-57DC-4E37-86FA-C89B54080C9D}"/>
              </a:ext>
            </a:extLst>
          </p:cNvPr>
          <p:cNvSpPr/>
          <p:nvPr/>
        </p:nvSpPr>
        <p:spPr>
          <a:xfrm>
            <a:off x="3723673" y="1769520"/>
            <a:ext cx="144001" cy="148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FDB77D2-53AD-449D-BCC4-0AC24C689BF2}"/>
              </a:ext>
            </a:extLst>
          </p:cNvPr>
          <p:cNvSpPr/>
          <p:nvPr/>
        </p:nvSpPr>
        <p:spPr>
          <a:xfrm>
            <a:off x="5571781" y="2123477"/>
            <a:ext cx="144001" cy="148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0" name="直線コネクタ 39">
            <a:extLst>
              <a:ext uri="{FF2B5EF4-FFF2-40B4-BE49-F238E27FC236}">
                <a16:creationId xmlns:a16="http://schemas.microsoft.com/office/drawing/2014/main" id="{130B511A-3C4F-4F69-A75C-4BB1073B08CA}"/>
              </a:ext>
            </a:extLst>
          </p:cNvPr>
          <p:cNvCxnSpPr>
            <a:endCxn id="38" idx="3"/>
          </p:cNvCxnSpPr>
          <p:nvPr/>
        </p:nvCxnSpPr>
        <p:spPr>
          <a:xfrm flipV="1">
            <a:off x="2478434" y="1896594"/>
            <a:ext cx="1266327" cy="101944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381D64C6-55BE-4BE3-97E8-CCAED0637872}"/>
              </a:ext>
            </a:extLst>
          </p:cNvPr>
          <p:cNvCxnSpPr>
            <a:cxnSpLocks/>
            <a:stCxn id="38" idx="6"/>
            <a:endCxn id="39" idx="2"/>
          </p:cNvCxnSpPr>
          <p:nvPr/>
        </p:nvCxnSpPr>
        <p:spPr>
          <a:xfrm>
            <a:off x="3867674" y="1843958"/>
            <a:ext cx="1704107" cy="35395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461BDF0A-1D3C-4B86-8DFF-6450BEBF8B3E}"/>
              </a:ext>
            </a:extLst>
          </p:cNvPr>
          <p:cNvCxnSpPr/>
          <p:nvPr/>
        </p:nvCxnSpPr>
        <p:spPr>
          <a:xfrm flipV="1">
            <a:off x="2423432" y="2972855"/>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F30F8076-5798-4F73-96D7-BDABC12BBD5C}"/>
              </a:ext>
            </a:extLst>
          </p:cNvPr>
          <p:cNvCxnSpPr/>
          <p:nvPr/>
        </p:nvCxnSpPr>
        <p:spPr>
          <a:xfrm flipV="1">
            <a:off x="1406744" y="2968677"/>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EBFDC207-1659-4E99-9CA2-2902C98F1A57}"/>
              </a:ext>
            </a:extLst>
          </p:cNvPr>
          <p:cNvCxnSpPr>
            <a:cxnSpLocks/>
          </p:cNvCxnSpPr>
          <p:nvPr/>
        </p:nvCxnSpPr>
        <p:spPr>
          <a:xfrm flipH="1" flipV="1">
            <a:off x="1406744" y="4881512"/>
            <a:ext cx="1020778" cy="1"/>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7CAF305-6054-41C7-B743-C32170DD1DF9}"/>
              </a:ext>
            </a:extLst>
          </p:cNvPr>
          <p:cNvCxnSpPr>
            <a:cxnSpLocks/>
          </p:cNvCxnSpPr>
          <p:nvPr/>
        </p:nvCxnSpPr>
        <p:spPr>
          <a:xfrm flipH="1" flipV="1">
            <a:off x="1402655" y="2987044"/>
            <a:ext cx="1020778" cy="1"/>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483AFA7-38CA-4BC2-9193-A421BFA8268F}"/>
              </a:ext>
            </a:extLst>
          </p:cNvPr>
          <p:cNvCxnSpPr/>
          <p:nvPr/>
        </p:nvCxnSpPr>
        <p:spPr>
          <a:xfrm flipV="1">
            <a:off x="2779132" y="2440396"/>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F330C45-0B5F-4365-8EFE-5BF9AF04C182}"/>
              </a:ext>
            </a:extLst>
          </p:cNvPr>
          <p:cNvCxnSpPr>
            <a:cxnSpLocks/>
          </p:cNvCxnSpPr>
          <p:nvPr/>
        </p:nvCxnSpPr>
        <p:spPr>
          <a:xfrm flipH="1" flipV="1">
            <a:off x="1758354" y="2431537"/>
            <a:ext cx="1020778" cy="1"/>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111D674-4BC8-456F-8908-CC964FFA0D26}"/>
              </a:ext>
            </a:extLst>
          </p:cNvPr>
          <p:cNvCxnSpPr>
            <a:cxnSpLocks/>
          </p:cNvCxnSpPr>
          <p:nvPr/>
        </p:nvCxnSpPr>
        <p:spPr>
          <a:xfrm flipV="1">
            <a:off x="2478434" y="4319449"/>
            <a:ext cx="351608" cy="528282"/>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6CC2810-0572-4E73-A996-D4411EFB1552}"/>
              </a:ext>
            </a:extLst>
          </p:cNvPr>
          <p:cNvCxnSpPr>
            <a:cxnSpLocks/>
          </p:cNvCxnSpPr>
          <p:nvPr/>
        </p:nvCxnSpPr>
        <p:spPr>
          <a:xfrm flipV="1">
            <a:off x="2448890" y="2422061"/>
            <a:ext cx="351608" cy="528282"/>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109129CE-1E5C-421E-ABA0-75AE1DE80EF2}"/>
              </a:ext>
            </a:extLst>
          </p:cNvPr>
          <p:cNvCxnSpPr>
            <a:cxnSpLocks/>
          </p:cNvCxnSpPr>
          <p:nvPr/>
        </p:nvCxnSpPr>
        <p:spPr>
          <a:xfrm flipV="1">
            <a:off x="1415347" y="2378371"/>
            <a:ext cx="351608" cy="528282"/>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1BAF1023-3871-4A78-8B1B-947D72A49F8F}"/>
              </a:ext>
            </a:extLst>
          </p:cNvPr>
          <p:cNvSpPr txBox="1"/>
          <p:nvPr/>
        </p:nvSpPr>
        <p:spPr>
          <a:xfrm>
            <a:off x="842006" y="4637047"/>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e</a:t>
            </a:r>
            <a:r>
              <a:rPr kumimoji="1" lang="en-US" altLang="ja-JP" sz="1600" i="1" dirty="0">
                <a:latin typeface="Times New Roman" panose="02020603050405020304" pitchFamily="18" charset="0"/>
                <a:cs typeface="Times New Roman" panose="02020603050405020304" pitchFamily="18" charset="0"/>
              </a:rPr>
              <a:t>x</a:t>
            </a:r>
            <a:endParaRPr kumimoji="1" lang="ja-JP" altLang="en-US" sz="1600" i="1" dirty="0">
              <a:latin typeface="Times New Roman" panose="02020603050405020304" pitchFamily="18" charset="0"/>
              <a:cs typeface="Times New Roman" panose="02020603050405020304" pitchFamily="18" charset="0"/>
            </a:endParaRPr>
          </a:p>
        </p:txBody>
      </p:sp>
      <p:sp>
        <p:nvSpPr>
          <p:cNvPr id="52" name="テキスト ボックス 51">
            <a:extLst>
              <a:ext uri="{FF2B5EF4-FFF2-40B4-BE49-F238E27FC236}">
                <a16:creationId xmlns:a16="http://schemas.microsoft.com/office/drawing/2014/main" id="{D8848F57-F787-4C70-B748-A86B0C8F096C}"/>
              </a:ext>
            </a:extLst>
          </p:cNvPr>
          <p:cNvSpPr txBox="1"/>
          <p:nvPr/>
        </p:nvSpPr>
        <p:spPr>
          <a:xfrm>
            <a:off x="2761321" y="4289440"/>
            <a:ext cx="423514" cy="461665"/>
          </a:xfrm>
          <a:prstGeom prst="rect">
            <a:avLst/>
          </a:prstGeom>
          <a:noFill/>
        </p:spPr>
        <p:txBody>
          <a:bodyPr wrap="none" rtlCol="0">
            <a:spAutoFit/>
          </a:bodyPr>
          <a:lstStyle/>
          <a:p>
            <a:r>
              <a:rPr kumimoji="1" lang="en-US" altLang="ja-JP" sz="2400" i="1" dirty="0" err="1">
                <a:latin typeface="Times New Roman" panose="02020603050405020304" pitchFamily="18" charset="0"/>
                <a:cs typeface="Times New Roman" panose="02020603050405020304" pitchFamily="18" charset="0"/>
              </a:rPr>
              <a:t>e</a:t>
            </a:r>
            <a:r>
              <a:rPr kumimoji="1" lang="en-US" altLang="ja-JP" sz="1600" i="1" dirty="0" err="1">
                <a:latin typeface="Times New Roman" panose="02020603050405020304" pitchFamily="18" charset="0"/>
                <a:cs typeface="Times New Roman" panose="02020603050405020304" pitchFamily="18" charset="0"/>
              </a:rPr>
              <a:t>y</a:t>
            </a:r>
            <a:endParaRPr kumimoji="1" lang="ja-JP" altLang="en-US" sz="1600" i="1" dirty="0">
              <a:latin typeface="Times New Roman" panose="02020603050405020304" pitchFamily="18" charset="0"/>
              <a:cs typeface="Times New Roman" panose="02020603050405020304" pitchFamily="18" charset="0"/>
            </a:endParaRPr>
          </a:p>
        </p:txBody>
      </p:sp>
      <p:sp>
        <p:nvSpPr>
          <p:cNvPr id="53" name="テキスト ボックス 52">
            <a:extLst>
              <a:ext uri="{FF2B5EF4-FFF2-40B4-BE49-F238E27FC236}">
                <a16:creationId xmlns:a16="http://schemas.microsoft.com/office/drawing/2014/main" id="{246E589F-AA39-4171-96E8-C40C1B00026C}"/>
              </a:ext>
            </a:extLst>
          </p:cNvPr>
          <p:cNvSpPr txBox="1"/>
          <p:nvPr/>
        </p:nvSpPr>
        <p:spPr>
          <a:xfrm>
            <a:off x="1325935" y="2088100"/>
            <a:ext cx="401072" cy="461665"/>
          </a:xfrm>
          <a:prstGeom prst="rect">
            <a:avLst/>
          </a:prstGeom>
          <a:noFill/>
        </p:spPr>
        <p:txBody>
          <a:bodyPr wrap="none" rtlCol="0">
            <a:spAutoFit/>
          </a:bodyPr>
          <a:lstStyle/>
          <a:p>
            <a:r>
              <a:rPr kumimoji="1" lang="en-US" altLang="ja-JP" sz="2400" i="1" dirty="0" err="1">
                <a:latin typeface="Times New Roman" panose="02020603050405020304" pitchFamily="18" charset="0"/>
                <a:cs typeface="Times New Roman" panose="02020603050405020304" pitchFamily="18" charset="0"/>
              </a:rPr>
              <a:t>e</a:t>
            </a:r>
            <a:r>
              <a:rPr kumimoji="1" lang="en-US" altLang="ja-JP" sz="1600" i="1" dirty="0" err="1">
                <a:latin typeface="Times New Roman" panose="02020603050405020304" pitchFamily="18" charset="0"/>
                <a:cs typeface="Times New Roman" panose="02020603050405020304" pitchFamily="18" charset="0"/>
              </a:rPr>
              <a:t>z</a:t>
            </a:r>
            <a:endParaRPr kumimoji="1" lang="ja-JP" altLang="en-US" sz="1600" i="1" dirty="0">
              <a:latin typeface="Times New Roman" panose="02020603050405020304" pitchFamily="18" charset="0"/>
              <a:cs typeface="Times New Roman" panose="02020603050405020304" pitchFamily="18" charset="0"/>
            </a:endParaRPr>
          </a:p>
        </p:txBody>
      </p:sp>
      <p:sp>
        <p:nvSpPr>
          <p:cNvPr id="54" name="楕円 53">
            <a:extLst>
              <a:ext uri="{FF2B5EF4-FFF2-40B4-BE49-F238E27FC236}">
                <a16:creationId xmlns:a16="http://schemas.microsoft.com/office/drawing/2014/main" id="{71F0DFA3-04CF-4D6D-833F-620CA8748581}"/>
              </a:ext>
            </a:extLst>
          </p:cNvPr>
          <p:cNvSpPr/>
          <p:nvPr/>
        </p:nvSpPr>
        <p:spPr>
          <a:xfrm>
            <a:off x="2355521" y="2894239"/>
            <a:ext cx="144001" cy="148876"/>
          </a:xfrm>
          <a:prstGeom prst="ellipse">
            <a:avLst/>
          </a:prstGeom>
          <a:solidFill>
            <a:srgbClr val="FF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7FDFA1BE-4F91-4FBB-B5D7-B19C8DE900E3}"/>
              </a:ext>
            </a:extLst>
          </p:cNvPr>
          <p:cNvSpPr/>
          <p:nvPr/>
        </p:nvSpPr>
        <p:spPr>
          <a:xfrm>
            <a:off x="3090509" y="3100681"/>
            <a:ext cx="144001" cy="148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2CC9CE9F-D407-4D4C-91D7-1BD4536C9591}"/>
              </a:ext>
            </a:extLst>
          </p:cNvPr>
          <p:cNvSpPr/>
          <p:nvPr/>
        </p:nvSpPr>
        <p:spPr>
          <a:xfrm>
            <a:off x="4938617" y="3454638"/>
            <a:ext cx="144001" cy="148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5099AE27-7688-471E-9C4C-4A9B3AE96232}"/>
              </a:ext>
            </a:extLst>
          </p:cNvPr>
          <p:cNvCxnSpPr>
            <a:endCxn id="55" idx="3"/>
          </p:cNvCxnSpPr>
          <p:nvPr/>
        </p:nvCxnSpPr>
        <p:spPr>
          <a:xfrm flipV="1">
            <a:off x="1845270" y="3227755"/>
            <a:ext cx="1266327" cy="1019447"/>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AC486B8C-04A1-4DEB-A657-8514EF096388}"/>
              </a:ext>
            </a:extLst>
          </p:cNvPr>
          <p:cNvCxnSpPr>
            <a:cxnSpLocks/>
            <a:stCxn id="55" idx="6"/>
            <a:endCxn id="56" idx="2"/>
          </p:cNvCxnSpPr>
          <p:nvPr/>
        </p:nvCxnSpPr>
        <p:spPr>
          <a:xfrm>
            <a:off x="3234510" y="3175119"/>
            <a:ext cx="1704107" cy="353957"/>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sp>
        <p:nvSpPr>
          <p:cNvPr id="59" name="楕円 58">
            <a:extLst>
              <a:ext uri="{FF2B5EF4-FFF2-40B4-BE49-F238E27FC236}">
                <a16:creationId xmlns:a16="http://schemas.microsoft.com/office/drawing/2014/main" id="{2359BBFD-31CC-47E8-A762-6BC77412DC97}"/>
              </a:ext>
            </a:extLst>
          </p:cNvPr>
          <p:cNvSpPr/>
          <p:nvPr/>
        </p:nvSpPr>
        <p:spPr>
          <a:xfrm>
            <a:off x="1722357" y="4225400"/>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60" name="直線矢印コネクタ 59">
            <a:extLst>
              <a:ext uri="{FF2B5EF4-FFF2-40B4-BE49-F238E27FC236}">
                <a16:creationId xmlns:a16="http://schemas.microsoft.com/office/drawing/2014/main" id="{DB0B879D-1749-4759-B131-93252D81959B}"/>
              </a:ext>
            </a:extLst>
          </p:cNvPr>
          <p:cNvCxnSpPr>
            <a:cxnSpLocks/>
            <a:stCxn id="54" idx="3"/>
          </p:cNvCxnSpPr>
          <p:nvPr/>
        </p:nvCxnSpPr>
        <p:spPr>
          <a:xfrm flipH="1">
            <a:off x="1821125" y="3021313"/>
            <a:ext cx="555484" cy="1209321"/>
          </a:xfrm>
          <a:prstGeom prst="straightConnector1">
            <a:avLst/>
          </a:prstGeom>
          <a:ln w="5715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sp>
        <p:nvSpPr>
          <p:cNvPr id="61" name="テキスト ボックス 60">
            <a:extLst>
              <a:ext uri="{FF2B5EF4-FFF2-40B4-BE49-F238E27FC236}">
                <a16:creationId xmlns:a16="http://schemas.microsoft.com/office/drawing/2014/main" id="{FB21CDE9-F5F4-409C-AA1A-8D52522C1E26}"/>
              </a:ext>
            </a:extLst>
          </p:cNvPr>
          <p:cNvSpPr txBox="1"/>
          <p:nvPr/>
        </p:nvSpPr>
        <p:spPr>
          <a:xfrm>
            <a:off x="1075642" y="3480574"/>
            <a:ext cx="697627" cy="646331"/>
          </a:xfrm>
          <a:prstGeom prst="rect">
            <a:avLst/>
          </a:prstGeom>
          <a:noFill/>
        </p:spPr>
        <p:txBody>
          <a:bodyPr wrap="none" rtlCol="0">
            <a:spAutoFit/>
          </a:bodyPr>
          <a:lstStyle/>
          <a:p>
            <a:r>
              <a:rPr lang="en-US" altLang="ja-JP" dirty="0">
                <a:solidFill>
                  <a:srgbClr val="FF0000"/>
                </a:solidFill>
              </a:rPr>
              <a:t>leaf</a:t>
            </a:r>
          </a:p>
          <a:p>
            <a:r>
              <a:rPr lang="en-US" altLang="ja-JP" dirty="0">
                <a:solidFill>
                  <a:srgbClr val="FF0000"/>
                </a:solidFill>
              </a:rPr>
              <a:t>node</a:t>
            </a:r>
            <a:endParaRPr kumimoji="1" lang="ja-JP" altLang="en-US" dirty="0">
              <a:solidFill>
                <a:srgbClr val="FF0000"/>
              </a:solidFill>
            </a:endParaRPr>
          </a:p>
        </p:txBody>
      </p:sp>
      <p:pic>
        <p:nvPicPr>
          <p:cNvPr id="62" name="図 61">
            <a:extLst>
              <a:ext uri="{FF2B5EF4-FFF2-40B4-BE49-F238E27FC236}">
                <a16:creationId xmlns:a16="http://schemas.microsoft.com/office/drawing/2014/main" id="{46CD5E66-A62D-48A8-8721-426BF6F30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785" y="3444094"/>
            <a:ext cx="3320475" cy="1645832"/>
          </a:xfrm>
          <a:prstGeom prst="rect">
            <a:avLst/>
          </a:prstGeom>
        </p:spPr>
      </p:pic>
      <p:cxnSp>
        <p:nvCxnSpPr>
          <p:cNvPr id="63" name="直線矢印コネクタ 62">
            <a:extLst>
              <a:ext uri="{FF2B5EF4-FFF2-40B4-BE49-F238E27FC236}">
                <a16:creationId xmlns:a16="http://schemas.microsoft.com/office/drawing/2014/main" id="{6ABE5BC1-B2D3-406A-A739-062B697077C7}"/>
              </a:ext>
            </a:extLst>
          </p:cNvPr>
          <p:cNvCxnSpPr>
            <a:cxnSpLocks/>
          </p:cNvCxnSpPr>
          <p:nvPr/>
        </p:nvCxnSpPr>
        <p:spPr>
          <a:xfrm flipH="1">
            <a:off x="3189277" y="1928579"/>
            <a:ext cx="555484" cy="1209321"/>
          </a:xfrm>
          <a:prstGeom prst="straightConnector1">
            <a:avLst/>
          </a:prstGeom>
          <a:ln w="5715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64" name="直線矢印コネクタ 63">
            <a:extLst>
              <a:ext uri="{FF2B5EF4-FFF2-40B4-BE49-F238E27FC236}">
                <a16:creationId xmlns:a16="http://schemas.microsoft.com/office/drawing/2014/main" id="{3174B6B0-38BF-4C89-B581-5D717AF4BD1B}"/>
              </a:ext>
            </a:extLst>
          </p:cNvPr>
          <p:cNvCxnSpPr>
            <a:cxnSpLocks/>
          </p:cNvCxnSpPr>
          <p:nvPr/>
        </p:nvCxnSpPr>
        <p:spPr>
          <a:xfrm flipH="1">
            <a:off x="5015605" y="2263198"/>
            <a:ext cx="555484" cy="1209321"/>
          </a:xfrm>
          <a:prstGeom prst="straightConnector1">
            <a:avLst/>
          </a:prstGeom>
          <a:ln w="5715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6175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4E147-173F-4B20-9FE4-FDF54F45FD7C}"/>
              </a:ext>
            </a:extLst>
          </p:cNvPr>
          <p:cNvSpPr>
            <a:spLocks noGrp="1"/>
          </p:cNvSpPr>
          <p:nvPr>
            <p:ph type="title"/>
          </p:nvPr>
        </p:nvSpPr>
        <p:spPr>
          <a:xfrm>
            <a:off x="800100" y="505159"/>
            <a:ext cx="7543800" cy="702302"/>
          </a:xfrm>
        </p:spPr>
        <p:txBody>
          <a:bodyPr>
            <a:noAutofit/>
          </a:bodyPr>
          <a:lstStyle/>
          <a:p>
            <a:r>
              <a:rPr lang="en-US" altLang="ja-JP" sz="2800" dirty="0"/>
              <a:t>(3) Rotate the tree around </a:t>
            </a:r>
            <a:r>
              <a:rPr lang="en-US" altLang="ja-JP" sz="2800" i="1" dirty="0">
                <a:latin typeface="Times New Roman" panose="02020603050405020304" pitchFamily="18" charset="0"/>
                <a:cs typeface="Times New Roman" panose="02020603050405020304" pitchFamily="18" charset="0"/>
              </a:rPr>
              <a:t>z</a:t>
            </a:r>
            <a:r>
              <a:rPr lang="en-US" altLang="ja-JP" sz="2800" dirty="0"/>
              <a:t>-axis so that the parent node moves onto the </a:t>
            </a:r>
            <a:r>
              <a:rPr lang="en-US" altLang="ja-JP" sz="2800" i="1" dirty="0" err="1">
                <a:latin typeface="Times New Roman" panose="02020603050405020304" pitchFamily="18" charset="0"/>
                <a:cs typeface="Times New Roman" panose="02020603050405020304" pitchFamily="18" charset="0"/>
              </a:rPr>
              <a:t>yz</a:t>
            </a:r>
            <a:r>
              <a:rPr lang="en-US" altLang="ja-JP" sz="2800" dirty="0"/>
              <a:t>-plane.</a:t>
            </a:r>
            <a:endParaRPr kumimoji="1" lang="ja-JP" altLang="en-US" sz="2800" dirty="0"/>
          </a:p>
        </p:txBody>
      </p:sp>
      <p:sp>
        <p:nvSpPr>
          <p:cNvPr id="35" name="テキスト ボックス 34">
            <a:extLst>
              <a:ext uri="{FF2B5EF4-FFF2-40B4-BE49-F238E27FC236}">
                <a16:creationId xmlns:a16="http://schemas.microsoft.com/office/drawing/2014/main" id="{81F27AB2-BD09-4D8D-B5C9-0DD11A55AABB}"/>
              </a:ext>
            </a:extLst>
          </p:cNvPr>
          <p:cNvSpPr txBox="1"/>
          <p:nvPr/>
        </p:nvSpPr>
        <p:spPr>
          <a:xfrm>
            <a:off x="213295" y="5592474"/>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cxnSp>
        <p:nvCxnSpPr>
          <p:cNvPr id="65" name="直線矢印コネクタ 64">
            <a:extLst>
              <a:ext uri="{FF2B5EF4-FFF2-40B4-BE49-F238E27FC236}">
                <a16:creationId xmlns:a16="http://schemas.microsoft.com/office/drawing/2014/main" id="{6161BA17-F1EF-494C-8144-6534D35F2136}"/>
              </a:ext>
            </a:extLst>
          </p:cNvPr>
          <p:cNvCxnSpPr/>
          <p:nvPr/>
        </p:nvCxnSpPr>
        <p:spPr>
          <a:xfrm flipV="1">
            <a:off x="1144575" y="1875066"/>
            <a:ext cx="0" cy="2376264"/>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6" name="直線矢印コネクタ 65">
            <a:extLst>
              <a:ext uri="{FF2B5EF4-FFF2-40B4-BE49-F238E27FC236}">
                <a16:creationId xmlns:a16="http://schemas.microsoft.com/office/drawing/2014/main" id="{709E44E8-8138-4606-BFAC-5249872CABD8}"/>
              </a:ext>
            </a:extLst>
          </p:cNvPr>
          <p:cNvCxnSpPr>
            <a:cxnSpLocks/>
          </p:cNvCxnSpPr>
          <p:nvPr/>
        </p:nvCxnSpPr>
        <p:spPr>
          <a:xfrm flipH="1">
            <a:off x="424495" y="4251330"/>
            <a:ext cx="720080" cy="108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4047FF59-0D62-4AB5-A420-883F99563E4F}"/>
              </a:ext>
            </a:extLst>
          </p:cNvPr>
          <p:cNvCxnSpPr/>
          <p:nvPr/>
        </p:nvCxnSpPr>
        <p:spPr>
          <a:xfrm>
            <a:off x="1144575" y="4251330"/>
            <a:ext cx="2952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テキスト ボックス 67">
            <a:extLst>
              <a:ext uri="{FF2B5EF4-FFF2-40B4-BE49-F238E27FC236}">
                <a16:creationId xmlns:a16="http://schemas.microsoft.com/office/drawing/2014/main" id="{68F2984E-375D-4E2F-8E8C-EDF1C750EF7C}"/>
              </a:ext>
            </a:extLst>
          </p:cNvPr>
          <p:cNvSpPr txBox="1"/>
          <p:nvPr/>
        </p:nvSpPr>
        <p:spPr>
          <a:xfrm>
            <a:off x="136278" y="5013176"/>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69" name="テキスト ボックス 68">
            <a:extLst>
              <a:ext uri="{FF2B5EF4-FFF2-40B4-BE49-F238E27FC236}">
                <a16:creationId xmlns:a16="http://schemas.microsoft.com/office/drawing/2014/main" id="{E64ACDCB-CACE-46FA-A324-EBB91D6679FA}"/>
              </a:ext>
            </a:extLst>
          </p:cNvPr>
          <p:cNvSpPr txBox="1"/>
          <p:nvPr/>
        </p:nvSpPr>
        <p:spPr>
          <a:xfrm>
            <a:off x="672480" y="1569463"/>
            <a:ext cx="30489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99473076-B2D4-4F4D-94A0-FEDA6B6F84E8}"/>
              </a:ext>
            </a:extLst>
          </p:cNvPr>
          <p:cNvSpPr txBox="1"/>
          <p:nvPr/>
        </p:nvSpPr>
        <p:spPr>
          <a:xfrm>
            <a:off x="3618416" y="4408120"/>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cxnSp>
        <p:nvCxnSpPr>
          <p:cNvPr id="71" name="直線コネクタ 70">
            <a:extLst>
              <a:ext uri="{FF2B5EF4-FFF2-40B4-BE49-F238E27FC236}">
                <a16:creationId xmlns:a16="http://schemas.microsoft.com/office/drawing/2014/main" id="{A15CB780-D94A-4DE8-8E29-1ABC35CEBE8A}"/>
              </a:ext>
            </a:extLst>
          </p:cNvPr>
          <p:cNvCxnSpPr/>
          <p:nvPr/>
        </p:nvCxnSpPr>
        <p:spPr>
          <a:xfrm flipV="1">
            <a:off x="2537034" y="3093780"/>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2A660D9-0C8E-485C-9EC0-C98190C286AD}"/>
              </a:ext>
            </a:extLst>
          </p:cNvPr>
          <p:cNvCxnSpPr>
            <a:cxnSpLocks/>
            <a:stCxn id="87" idx="7"/>
          </p:cNvCxnSpPr>
          <p:nvPr/>
        </p:nvCxnSpPr>
        <p:spPr>
          <a:xfrm flipV="1">
            <a:off x="1180578" y="3142220"/>
            <a:ext cx="1317240" cy="10870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3" name="直線コネクタ 72">
            <a:extLst>
              <a:ext uri="{FF2B5EF4-FFF2-40B4-BE49-F238E27FC236}">
                <a16:creationId xmlns:a16="http://schemas.microsoft.com/office/drawing/2014/main" id="{0EB820AC-2672-4EE4-A3CA-682CCD1D4828}"/>
              </a:ext>
            </a:extLst>
          </p:cNvPr>
          <p:cNvCxnSpPr/>
          <p:nvPr/>
        </p:nvCxnSpPr>
        <p:spPr>
          <a:xfrm flipV="1">
            <a:off x="691344" y="3023299"/>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D9055EC7-4C76-4A20-8B2F-A338496452AE}"/>
              </a:ext>
            </a:extLst>
          </p:cNvPr>
          <p:cNvCxnSpPr>
            <a:cxnSpLocks/>
          </p:cNvCxnSpPr>
          <p:nvPr/>
        </p:nvCxnSpPr>
        <p:spPr>
          <a:xfrm>
            <a:off x="672480" y="4969456"/>
            <a:ext cx="1876250" cy="437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2B1E87DB-A2D7-4B81-81E0-72781068A2BB}"/>
              </a:ext>
            </a:extLst>
          </p:cNvPr>
          <p:cNvCxnSpPr>
            <a:cxnSpLocks/>
          </p:cNvCxnSpPr>
          <p:nvPr/>
        </p:nvCxnSpPr>
        <p:spPr>
          <a:xfrm flipV="1">
            <a:off x="672480" y="2320779"/>
            <a:ext cx="457186" cy="7025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B1142754-9685-46ED-9857-950B765B70C5}"/>
              </a:ext>
            </a:extLst>
          </p:cNvPr>
          <p:cNvCxnSpPr>
            <a:cxnSpLocks/>
          </p:cNvCxnSpPr>
          <p:nvPr/>
        </p:nvCxnSpPr>
        <p:spPr>
          <a:xfrm flipV="1">
            <a:off x="2613603" y="4260282"/>
            <a:ext cx="457186" cy="7025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C8FB82D9-4959-4F0B-A72C-2AC1AB007525}"/>
              </a:ext>
            </a:extLst>
          </p:cNvPr>
          <p:cNvCxnSpPr/>
          <p:nvPr/>
        </p:nvCxnSpPr>
        <p:spPr>
          <a:xfrm flipV="1">
            <a:off x="3070789" y="2338495"/>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5DF3BF47-1FEF-4BA8-9B9F-6E5113C9D995}"/>
              </a:ext>
            </a:extLst>
          </p:cNvPr>
          <p:cNvCxnSpPr>
            <a:cxnSpLocks/>
            <a:endCxn id="84" idx="2"/>
          </p:cNvCxnSpPr>
          <p:nvPr/>
        </p:nvCxnSpPr>
        <p:spPr>
          <a:xfrm>
            <a:off x="1222289" y="2327737"/>
            <a:ext cx="2477417" cy="36912"/>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0DE305A1-55F7-4D36-9606-65AEBF0EEE24}"/>
              </a:ext>
            </a:extLst>
          </p:cNvPr>
          <p:cNvCxnSpPr>
            <a:cxnSpLocks/>
          </p:cNvCxnSpPr>
          <p:nvPr/>
        </p:nvCxnSpPr>
        <p:spPr>
          <a:xfrm>
            <a:off x="660784" y="3053294"/>
            <a:ext cx="1876250" cy="437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CF52C5ED-F557-4DC6-87C6-B4106F973DC1}"/>
              </a:ext>
            </a:extLst>
          </p:cNvPr>
          <p:cNvCxnSpPr>
            <a:cxnSpLocks/>
          </p:cNvCxnSpPr>
          <p:nvPr/>
        </p:nvCxnSpPr>
        <p:spPr>
          <a:xfrm flipV="1">
            <a:off x="2562288" y="2398433"/>
            <a:ext cx="457186" cy="7025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5C7C665A-B178-4A7E-A6E2-232CA71A5BA7}"/>
              </a:ext>
            </a:extLst>
          </p:cNvPr>
          <p:cNvSpPr/>
          <p:nvPr/>
        </p:nvSpPr>
        <p:spPr>
          <a:xfrm>
            <a:off x="2476730" y="3015144"/>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82" name="直線コネクタ 81">
            <a:extLst>
              <a:ext uri="{FF2B5EF4-FFF2-40B4-BE49-F238E27FC236}">
                <a16:creationId xmlns:a16="http://schemas.microsoft.com/office/drawing/2014/main" id="{3356973D-32A2-4688-AC24-62D9F1F0146F}"/>
              </a:ext>
            </a:extLst>
          </p:cNvPr>
          <p:cNvCxnSpPr>
            <a:cxnSpLocks/>
            <a:stCxn id="87" idx="7"/>
          </p:cNvCxnSpPr>
          <p:nvPr/>
        </p:nvCxnSpPr>
        <p:spPr>
          <a:xfrm flipV="1">
            <a:off x="1180578" y="2417286"/>
            <a:ext cx="2540216" cy="1811990"/>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91F15BC8-FFF8-4224-8CCF-29283F3E9CA8}"/>
              </a:ext>
            </a:extLst>
          </p:cNvPr>
          <p:cNvCxnSpPr/>
          <p:nvPr/>
        </p:nvCxnSpPr>
        <p:spPr>
          <a:xfrm flipV="1">
            <a:off x="3771706" y="2338495"/>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4" name="楕円 83">
            <a:extLst>
              <a:ext uri="{FF2B5EF4-FFF2-40B4-BE49-F238E27FC236}">
                <a16:creationId xmlns:a16="http://schemas.microsoft.com/office/drawing/2014/main" id="{03BE880A-AFBA-44EC-BACD-209B423887CF}"/>
              </a:ext>
            </a:extLst>
          </p:cNvPr>
          <p:cNvSpPr/>
          <p:nvPr/>
        </p:nvSpPr>
        <p:spPr>
          <a:xfrm>
            <a:off x="3699706" y="2290211"/>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85" name="直線コネクタ 84">
            <a:extLst>
              <a:ext uri="{FF2B5EF4-FFF2-40B4-BE49-F238E27FC236}">
                <a16:creationId xmlns:a16="http://schemas.microsoft.com/office/drawing/2014/main" id="{5E958082-54AF-4E61-9FBF-D72A722C7E4A}"/>
              </a:ext>
            </a:extLst>
          </p:cNvPr>
          <p:cNvCxnSpPr>
            <a:cxnSpLocks/>
          </p:cNvCxnSpPr>
          <p:nvPr/>
        </p:nvCxnSpPr>
        <p:spPr>
          <a:xfrm>
            <a:off x="1180579" y="4288739"/>
            <a:ext cx="1317239" cy="724437"/>
          </a:xfrm>
          <a:prstGeom prst="line">
            <a:avLst/>
          </a:prstGeom>
          <a:ln w="38100">
            <a:solidFill>
              <a:srgbClr val="92D050"/>
            </a:solidFill>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8A3A6C7E-F19C-4D6E-98D3-F05B41A91910}"/>
              </a:ext>
            </a:extLst>
          </p:cNvPr>
          <p:cNvCxnSpPr>
            <a:cxnSpLocks/>
            <a:stCxn id="87" idx="7"/>
          </p:cNvCxnSpPr>
          <p:nvPr/>
        </p:nvCxnSpPr>
        <p:spPr>
          <a:xfrm>
            <a:off x="1180578" y="4229276"/>
            <a:ext cx="2591128" cy="18900"/>
          </a:xfrm>
          <a:prstGeom prst="line">
            <a:avLst/>
          </a:prstGeom>
          <a:ln w="38100">
            <a:solidFill>
              <a:srgbClr val="92D050"/>
            </a:solidFill>
          </a:ln>
        </p:spPr>
        <p:style>
          <a:lnRef idx="1">
            <a:schemeClr val="dk1"/>
          </a:lnRef>
          <a:fillRef idx="0">
            <a:schemeClr val="dk1"/>
          </a:fillRef>
          <a:effectRef idx="0">
            <a:schemeClr val="dk1"/>
          </a:effectRef>
          <a:fontRef idx="minor">
            <a:schemeClr val="tx1"/>
          </a:fontRef>
        </p:style>
      </p:cxnSp>
      <p:sp>
        <p:nvSpPr>
          <p:cNvPr id="87" name="楕円 86">
            <a:extLst>
              <a:ext uri="{FF2B5EF4-FFF2-40B4-BE49-F238E27FC236}">
                <a16:creationId xmlns:a16="http://schemas.microsoft.com/office/drawing/2014/main" id="{66CC58D7-3F0F-4991-BAE6-E546403987EC}"/>
              </a:ext>
            </a:extLst>
          </p:cNvPr>
          <p:cNvSpPr/>
          <p:nvPr/>
        </p:nvSpPr>
        <p:spPr>
          <a:xfrm>
            <a:off x="1057665" y="4207474"/>
            <a:ext cx="144001" cy="148876"/>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8" name="円弧 87">
            <a:extLst>
              <a:ext uri="{FF2B5EF4-FFF2-40B4-BE49-F238E27FC236}">
                <a16:creationId xmlns:a16="http://schemas.microsoft.com/office/drawing/2014/main" id="{7D30687C-9603-4396-831E-7BEA47506E8F}"/>
              </a:ext>
            </a:extLst>
          </p:cNvPr>
          <p:cNvSpPr/>
          <p:nvPr/>
        </p:nvSpPr>
        <p:spPr>
          <a:xfrm flipV="1">
            <a:off x="1232173" y="3359616"/>
            <a:ext cx="2524623" cy="1626360"/>
          </a:xfrm>
          <a:prstGeom prst="arc">
            <a:avLst>
              <a:gd name="adj1" fmla="val 16200000"/>
              <a:gd name="adj2" fmla="val 21370102"/>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89" name="円弧 88">
            <a:extLst>
              <a:ext uri="{FF2B5EF4-FFF2-40B4-BE49-F238E27FC236}">
                <a16:creationId xmlns:a16="http://schemas.microsoft.com/office/drawing/2014/main" id="{56C10AC5-70FB-4552-A57F-F055BE8242FD}"/>
              </a:ext>
            </a:extLst>
          </p:cNvPr>
          <p:cNvSpPr/>
          <p:nvPr/>
        </p:nvSpPr>
        <p:spPr>
          <a:xfrm flipV="1">
            <a:off x="968217" y="3774624"/>
            <a:ext cx="1189358" cy="928204"/>
          </a:xfrm>
          <a:prstGeom prst="arc">
            <a:avLst>
              <a:gd name="adj1" fmla="val 17924195"/>
              <a:gd name="adj2" fmla="val 0"/>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0382BDF8-E3FF-4C3B-B073-656A5C9D13B5}"/>
              </a:ext>
            </a:extLst>
          </p:cNvPr>
          <p:cNvSpPr txBox="1"/>
          <p:nvPr/>
        </p:nvSpPr>
        <p:spPr>
          <a:xfrm>
            <a:off x="2073682" y="4269046"/>
            <a:ext cx="346570" cy="461665"/>
          </a:xfrm>
          <a:prstGeom prst="rect">
            <a:avLst/>
          </a:prstGeom>
          <a:noFill/>
        </p:spPr>
        <p:txBody>
          <a:bodyPr wrap="none" rtlCol="0">
            <a:spAutoFit/>
          </a:bodyPr>
          <a:lstStyle/>
          <a:p>
            <a:r>
              <a:rPr kumimoji="1" lang="en-US" altLang="ja-JP" sz="2400" i="1" dirty="0">
                <a:ln>
                  <a:solidFill>
                    <a:srgbClr val="FF0000"/>
                  </a:solidFill>
                </a:ln>
                <a:solidFill>
                  <a:srgbClr val="FF0000"/>
                </a:solidFill>
                <a:latin typeface="Times New Roman" panose="02020603050405020304" pitchFamily="18" charset="0"/>
                <a:cs typeface="Times New Roman" panose="02020603050405020304" pitchFamily="18" charset="0"/>
              </a:rPr>
              <a:t>α</a:t>
            </a:r>
            <a:endParaRPr kumimoji="1" lang="ja-JP" altLang="en-US" sz="2400" i="1" dirty="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91" name="円弧 90">
            <a:extLst>
              <a:ext uri="{FF2B5EF4-FFF2-40B4-BE49-F238E27FC236}">
                <a16:creationId xmlns:a16="http://schemas.microsoft.com/office/drawing/2014/main" id="{E31EDD60-DF06-4C98-A797-18EBE4C06EA5}"/>
              </a:ext>
            </a:extLst>
          </p:cNvPr>
          <p:cNvSpPr/>
          <p:nvPr/>
        </p:nvSpPr>
        <p:spPr>
          <a:xfrm flipV="1">
            <a:off x="1307507" y="1564788"/>
            <a:ext cx="2524623" cy="1626360"/>
          </a:xfrm>
          <a:prstGeom prst="arc">
            <a:avLst>
              <a:gd name="adj1" fmla="val 16200000"/>
              <a:gd name="adj2" fmla="val 21370102"/>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E09B6374-835A-41CC-8C6D-AC5DC118437E}"/>
              </a:ext>
            </a:extLst>
          </p:cNvPr>
          <p:cNvSpPr txBox="1"/>
          <p:nvPr/>
        </p:nvSpPr>
        <p:spPr>
          <a:xfrm>
            <a:off x="1839198" y="2389482"/>
            <a:ext cx="838691" cy="646331"/>
          </a:xfrm>
          <a:prstGeom prst="rect">
            <a:avLst/>
          </a:prstGeom>
          <a:noFill/>
        </p:spPr>
        <p:txBody>
          <a:bodyPr wrap="none" rtlCol="0">
            <a:spAutoFit/>
          </a:bodyPr>
          <a:lstStyle/>
          <a:p>
            <a:r>
              <a:rPr lang="en-US" altLang="ja-JP" dirty="0">
                <a:solidFill>
                  <a:srgbClr val="FF0000"/>
                </a:solidFill>
              </a:rPr>
              <a:t>parent</a:t>
            </a:r>
          </a:p>
          <a:p>
            <a:r>
              <a:rPr lang="en-US" altLang="ja-JP" dirty="0">
                <a:solidFill>
                  <a:srgbClr val="FF0000"/>
                </a:solidFill>
              </a:rPr>
              <a:t>node</a:t>
            </a:r>
            <a:endParaRPr kumimoji="1" lang="ja-JP" altLang="en-US" dirty="0">
              <a:solidFill>
                <a:srgbClr val="FF0000"/>
              </a:solidFill>
            </a:endParaRPr>
          </a:p>
        </p:txBody>
      </p:sp>
      <p:pic>
        <p:nvPicPr>
          <p:cNvPr id="93" name="図 92">
            <a:extLst>
              <a:ext uri="{FF2B5EF4-FFF2-40B4-BE49-F238E27FC236}">
                <a16:creationId xmlns:a16="http://schemas.microsoft.com/office/drawing/2014/main" id="{83577B8F-46BB-4E6C-9732-6C57AD8A3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112" y="3734561"/>
            <a:ext cx="828791" cy="409632"/>
          </a:xfrm>
          <a:prstGeom prst="rect">
            <a:avLst/>
          </a:prstGeom>
        </p:spPr>
      </p:pic>
      <p:sp>
        <p:nvSpPr>
          <p:cNvPr id="94" name="テキスト ボックス 93">
            <a:extLst>
              <a:ext uri="{FF2B5EF4-FFF2-40B4-BE49-F238E27FC236}">
                <a16:creationId xmlns:a16="http://schemas.microsoft.com/office/drawing/2014/main" id="{C365EE44-51A1-43EF-85C9-1D90EE1FAB8B}"/>
              </a:ext>
            </a:extLst>
          </p:cNvPr>
          <p:cNvSpPr txBox="1"/>
          <p:nvPr/>
        </p:nvSpPr>
        <p:spPr>
          <a:xfrm>
            <a:off x="306613" y="4546164"/>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r>
              <a:rPr kumimoji="1" lang="en-US" altLang="ja-JP" sz="1600" dirty="0">
                <a:latin typeface="Times New Roman" panose="02020603050405020304" pitchFamily="18" charset="0"/>
                <a:cs typeface="Times New Roman" panose="02020603050405020304" pitchFamily="18" charset="0"/>
              </a:rPr>
              <a:t>1</a:t>
            </a:r>
            <a:endParaRPr kumimoji="1" lang="ja-JP" altLang="en-US" sz="2400" dirty="0">
              <a:latin typeface="Times New Roman" panose="02020603050405020304" pitchFamily="18" charset="0"/>
              <a:cs typeface="Times New Roman" panose="02020603050405020304" pitchFamily="18" charset="0"/>
            </a:endParaRPr>
          </a:p>
        </p:txBody>
      </p:sp>
      <p:sp>
        <p:nvSpPr>
          <p:cNvPr id="95" name="テキスト ボックス 94">
            <a:extLst>
              <a:ext uri="{FF2B5EF4-FFF2-40B4-BE49-F238E27FC236}">
                <a16:creationId xmlns:a16="http://schemas.microsoft.com/office/drawing/2014/main" id="{978FA8EA-6FE2-4733-8691-8A1699EAB45D}"/>
              </a:ext>
            </a:extLst>
          </p:cNvPr>
          <p:cNvSpPr txBox="1"/>
          <p:nvPr/>
        </p:nvSpPr>
        <p:spPr>
          <a:xfrm>
            <a:off x="2975690" y="4176446"/>
            <a:ext cx="423514"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y</a:t>
            </a:r>
            <a:r>
              <a:rPr kumimoji="1" lang="en-US" altLang="ja-JP" sz="1600" dirty="0">
                <a:latin typeface="Times New Roman" panose="02020603050405020304" pitchFamily="18" charset="0"/>
                <a:cs typeface="Times New Roman" panose="02020603050405020304" pitchFamily="18" charset="0"/>
              </a:rPr>
              <a:t>1</a:t>
            </a:r>
            <a:endParaRPr kumimoji="1" lang="ja-JP" altLang="en-US" sz="2400" dirty="0">
              <a:latin typeface="Times New Roman" panose="02020603050405020304" pitchFamily="18" charset="0"/>
              <a:cs typeface="Times New Roman" panose="02020603050405020304" pitchFamily="18" charset="0"/>
            </a:endParaRPr>
          </a:p>
        </p:txBody>
      </p:sp>
      <p:pic>
        <p:nvPicPr>
          <p:cNvPr id="96" name="図 95">
            <a:extLst>
              <a:ext uri="{FF2B5EF4-FFF2-40B4-BE49-F238E27FC236}">
                <a16:creationId xmlns:a16="http://schemas.microsoft.com/office/drawing/2014/main" id="{15DBE505-2905-48C5-9865-1D297F133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296" y="2199653"/>
            <a:ext cx="4651745" cy="2664771"/>
          </a:xfrm>
          <a:prstGeom prst="rect">
            <a:avLst/>
          </a:prstGeom>
        </p:spPr>
      </p:pic>
    </p:spTree>
    <p:extLst>
      <p:ext uri="{BB962C8B-B14F-4D97-AF65-F5344CB8AC3E}">
        <p14:creationId xmlns:p14="http://schemas.microsoft.com/office/powerpoint/2010/main" val="1210100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4E147-173F-4B20-9FE4-FDF54F45FD7C}"/>
              </a:ext>
            </a:extLst>
          </p:cNvPr>
          <p:cNvSpPr>
            <a:spLocks noGrp="1"/>
          </p:cNvSpPr>
          <p:nvPr>
            <p:ph type="title"/>
          </p:nvPr>
        </p:nvSpPr>
        <p:spPr>
          <a:xfrm>
            <a:off x="800100" y="505159"/>
            <a:ext cx="7543800" cy="702302"/>
          </a:xfrm>
        </p:spPr>
        <p:txBody>
          <a:bodyPr>
            <a:noAutofit/>
          </a:bodyPr>
          <a:lstStyle/>
          <a:p>
            <a:r>
              <a:rPr lang="en-US" altLang="ja-JP" sz="2800"/>
              <a:t>(4) Rotate the tree around </a:t>
            </a:r>
            <a:r>
              <a:rPr lang="en-US" altLang="ja-JP" sz="2800" i="1">
                <a:latin typeface="Times New Roman" panose="02020603050405020304" pitchFamily="18" charset="0"/>
                <a:cs typeface="Times New Roman" panose="02020603050405020304" pitchFamily="18" charset="0"/>
              </a:rPr>
              <a:t>x</a:t>
            </a:r>
            <a:r>
              <a:rPr lang="en-US" altLang="ja-JP" sz="2800"/>
              <a:t>-axis so that the parent node moves onto the </a:t>
            </a:r>
            <a:r>
              <a:rPr lang="en-US" altLang="ja-JP" sz="2800" i="1">
                <a:latin typeface="Times New Roman" panose="02020603050405020304" pitchFamily="18" charset="0"/>
                <a:cs typeface="Times New Roman" panose="02020603050405020304" pitchFamily="18" charset="0"/>
              </a:rPr>
              <a:t>z</a:t>
            </a:r>
            <a:r>
              <a:rPr lang="en-US" altLang="ja-JP" sz="2800"/>
              <a:t>-axis.</a:t>
            </a:r>
            <a:endParaRPr kumimoji="1" lang="ja-JP" altLang="en-US" sz="2800" dirty="0"/>
          </a:p>
        </p:txBody>
      </p:sp>
      <p:cxnSp>
        <p:nvCxnSpPr>
          <p:cNvPr id="36" name="直線矢印コネクタ 35">
            <a:extLst>
              <a:ext uri="{FF2B5EF4-FFF2-40B4-BE49-F238E27FC236}">
                <a16:creationId xmlns:a16="http://schemas.microsoft.com/office/drawing/2014/main" id="{C1598629-7474-4956-913D-43DB9804EE36}"/>
              </a:ext>
            </a:extLst>
          </p:cNvPr>
          <p:cNvCxnSpPr>
            <a:cxnSpLocks/>
          </p:cNvCxnSpPr>
          <p:nvPr/>
        </p:nvCxnSpPr>
        <p:spPr>
          <a:xfrm flipV="1">
            <a:off x="1618401" y="1446808"/>
            <a:ext cx="0" cy="4104456"/>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7" name="直線矢印コネクタ 36">
            <a:extLst>
              <a:ext uri="{FF2B5EF4-FFF2-40B4-BE49-F238E27FC236}">
                <a16:creationId xmlns:a16="http://schemas.microsoft.com/office/drawing/2014/main" id="{BFB176B2-55AF-4959-B01F-78D67A25216A}"/>
              </a:ext>
            </a:extLst>
          </p:cNvPr>
          <p:cNvCxnSpPr>
            <a:cxnSpLocks/>
          </p:cNvCxnSpPr>
          <p:nvPr/>
        </p:nvCxnSpPr>
        <p:spPr>
          <a:xfrm flipH="1">
            <a:off x="1179366" y="5551264"/>
            <a:ext cx="439035" cy="694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線矢印コネクタ 37">
            <a:extLst>
              <a:ext uri="{FF2B5EF4-FFF2-40B4-BE49-F238E27FC236}">
                <a16:creationId xmlns:a16="http://schemas.microsoft.com/office/drawing/2014/main" id="{421196A0-0BB3-41D6-B877-F99F5E79A728}"/>
              </a:ext>
            </a:extLst>
          </p:cNvPr>
          <p:cNvCxnSpPr/>
          <p:nvPr/>
        </p:nvCxnSpPr>
        <p:spPr>
          <a:xfrm>
            <a:off x="1618401" y="5551264"/>
            <a:ext cx="2952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テキスト ボックス 38">
            <a:extLst>
              <a:ext uri="{FF2B5EF4-FFF2-40B4-BE49-F238E27FC236}">
                <a16:creationId xmlns:a16="http://schemas.microsoft.com/office/drawing/2014/main" id="{83CA90D9-80CC-42BF-9BD5-0D2513D58E08}"/>
              </a:ext>
            </a:extLst>
          </p:cNvPr>
          <p:cNvSpPr txBox="1"/>
          <p:nvPr/>
        </p:nvSpPr>
        <p:spPr>
          <a:xfrm>
            <a:off x="800100" y="5755929"/>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E7834A88-36DC-4525-A461-A2ADD723EAA1}"/>
              </a:ext>
            </a:extLst>
          </p:cNvPr>
          <p:cNvSpPr txBox="1"/>
          <p:nvPr/>
        </p:nvSpPr>
        <p:spPr>
          <a:xfrm>
            <a:off x="1270054" y="1640344"/>
            <a:ext cx="30489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23D30C3B-FA81-4E89-9BA8-35713AFCD558}"/>
              </a:ext>
            </a:extLst>
          </p:cNvPr>
          <p:cNvSpPr txBox="1"/>
          <p:nvPr/>
        </p:nvSpPr>
        <p:spPr>
          <a:xfrm>
            <a:off x="4570729" y="5533549"/>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C1AF5286-49FF-4A30-AFB7-DBE594614E93}"/>
              </a:ext>
            </a:extLst>
          </p:cNvPr>
          <p:cNvCxnSpPr>
            <a:cxnSpLocks/>
            <a:endCxn id="45" idx="2"/>
          </p:cNvCxnSpPr>
          <p:nvPr/>
        </p:nvCxnSpPr>
        <p:spPr>
          <a:xfrm>
            <a:off x="1696115" y="3627671"/>
            <a:ext cx="2477417" cy="36912"/>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7C7B3D3-C3C3-44F5-A98C-CE7DF6C123D2}"/>
              </a:ext>
            </a:extLst>
          </p:cNvPr>
          <p:cNvCxnSpPr>
            <a:cxnSpLocks/>
            <a:stCxn id="47" idx="7"/>
          </p:cNvCxnSpPr>
          <p:nvPr/>
        </p:nvCxnSpPr>
        <p:spPr>
          <a:xfrm flipV="1">
            <a:off x="1654404" y="3717220"/>
            <a:ext cx="2540216" cy="181199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E420EA06-5399-42E0-9BB1-EEF40AF117CB}"/>
              </a:ext>
            </a:extLst>
          </p:cNvPr>
          <p:cNvCxnSpPr/>
          <p:nvPr/>
        </p:nvCxnSpPr>
        <p:spPr>
          <a:xfrm flipV="1">
            <a:off x="4245532" y="3638429"/>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072B7FF9-CF7E-41F8-AB45-17442C3EF62A}"/>
              </a:ext>
            </a:extLst>
          </p:cNvPr>
          <p:cNvSpPr/>
          <p:nvPr/>
        </p:nvSpPr>
        <p:spPr>
          <a:xfrm>
            <a:off x="4173532" y="3590145"/>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DCE3F8CF-0C2F-4C16-B3DF-DBB4999452A5}"/>
              </a:ext>
            </a:extLst>
          </p:cNvPr>
          <p:cNvCxnSpPr>
            <a:cxnSpLocks/>
            <a:stCxn id="47" idx="0"/>
          </p:cNvCxnSpPr>
          <p:nvPr/>
        </p:nvCxnSpPr>
        <p:spPr>
          <a:xfrm flipV="1">
            <a:off x="1603492" y="2514866"/>
            <a:ext cx="14908" cy="2992542"/>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sp>
        <p:nvSpPr>
          <p:cNvPr id="47" name="楕円 46">
            <a:extLst>
              <a:ext uri="{FF2B5EF4-FFF2-40B4-BE49-F238E27FC236}">
                <a16:creationId xmlns:a16="http://schemas.microsoft.com/office/drawing/2014/main" id="{6B04A424-E081-47E8-A875-81DE5D9222B5}"/>
              </a:ext>
            </a:extLst>
          </p:cNvPr>
          <p:cNvSpPr/>
          <p:nvPr/>
        </p:nvSpPr>
        <p:spPr>
          <a:xfrm>
            <a:off x="1531491" y="5507408"/>
            <a:ext cx="144001" cy="148876"/>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30B595FE-C555-464B-921A-9B52C00147FC}"/>
              </a:ext>
            </a:extLst>
          </p:cNvPr>
          <p:cNvSpPr/>
          <p:nvPr/>
        </p:nvSpPr>
        <p:spPr>
          <a:xfrm>
            <a:off x="929479" y="4510247"/>
            <a:ext cx="1346307" cy="1213152"/>
          </a:xfrm>
          <a:prstGeom prst="arc">
            <a:avLst>
              <a:gd name="adj1" fmla="val 16345189"/>
              <a:gd name="adj2" fmla="val 0"/>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7C8E7549-E3F3-4B35-95B3-C426E12F5255}"/>
              </a:ext>
            </a:extLst>
          </p:cNvPr>
          <p:cNvSpPr txBox="1"/>
          <p:nvPr/>
        </p:nvSpPr>
        <p:spPr>
          <a:xfrm>
            <a:off x="2036722" y="4199779"/>
            <a:ext cx="338554" cy="461665"/>
          </a:xfrm>
          <a:prstGeom prst="rect">
            <a:avLst/>
          </a:prstGeom>
          <a:noFill/>
        </p:spPr>
        <p:txBody>
          <a:bodyPr wrap="none" rtlCol="0">
            <a:spAutoFit/>
          </a:bodyPr>
          <a:lstStyle/>
          <a:p>
            <a:r>
              <a:rPr kumimoji="1" lang="en-US" altLang="ja-JP" sz="2400" i="1" dirty="0">
                <a:ln>
                  <a:solidFill>
                    <a:srgbClr val="FF0000"/>
                  </a:solidFill>
                </a:ln>
                <a:solidFill>
                  <a:srgbClr val="FF0000"/>
                </a:solidFill>
                <a:latin typeface="Times New Roman" panose="02020603050405020304" pitchFamily="18" charset="0"/>
                <a:cs typeface="Times New Roman" panose="02020603050405020304" pitchFamily="18" charset="0"/>
              </a:rPr>
              <a:t>β</a:t>
            </a:r>
            <a:endParaRPr kumimoji="1" lang="ja-JP" altLang="en-US" sz="2400" i="1" dirty="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99B4C254-050B-4F35-943B-36137B814615}"/>
              </a:ext>
            </a:extLst>
          </p:cNvPr>
          <p:cNvSpPr txBox="1"/>
          <p:nvPr/>
        </p:nvSpPr>
        <p:spPr>
          <a:xfrm>
            <a:off x="2957066" y="3044570"/>
            <a:ext cx="838691" cy="646331"/>
          </a:xfrm>
          <a:prstGeom prst="rect">
            <a:avLst/>
          </a:prstGeom>
          <a:noFill/>
        </p:spPr>
        <p:txBody>
          <a:bodyPr wrap="none" rtlCol="0">
            <a:spAutoFit/>
          </a:bodyPr>
          <a:lstStyle/>
          <a:p>
            <a:r>
              <a:rPr lang="en-US" altLang="ja-JP" dirty="0">
                <a:solidFill>
                  <a:srgbClr val="FF0000"/>
                </a:solidFill>
              </a:rPr>
              <a:t>parent</a:t>
            </a:r>
          </a:p>
          <a:p>
            <a:r>
              <a:rPr lang="en-US" altLang="ja-JP" dirty="0">
                <a:solidFill>
                  <a:srgbClr val="FF0000"/>
                </a:solidFill>
              </a:rPr>
              <a:t>node</a:t>
            </a:r>
            <a:endParaRPr kumimoji="1" lang="ja-JP" altLang="en-US" dirty="0">
              <a:solidFill>
                <a:srgbClr val="FF0000"/>
              </a:solidFill>
            </a:endParaRPr>
          </a:p>
        </p:txBody>
      </p:sp>
      <p:sp>
        <p:nvSpPr>
          <p:cNvPr id="51" name="楕円 50">
            <a:extLst>
              <a:ext uri="{FF2B5EF4-FFF2-40B4-BE49-F238E27FC236}">
                <a16:creationId xmlns:a16="http://schemas.microsoft.com/office/drawing/2014/main" id="{A19D691F-34F6-4AEC-9A8C-CFB4F54432C8}"/>
              </a:ext>
            </a:extLst>
          </p:cNvPr>
          <p:cNvSpPr/>
          <p:nvPr/>
        </p:nvSpPr>
        <p:spPr>
          <a:xfrm>
            <a:off x="1546399" y="2365990"/>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52" name="図 51">
            <a:extLst>
              <a:ext uri="{FF2B5EF4-FFF2-40B4-BE49-F238E27FC236}">
                <a16:creationId xmlns:a16="http://schemas.microsoft.com/office/drawing/2014/main" id="{20453DA8-6346-4768-8EE3-6C7C91B05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482" y="5626254"/>
            <a:ext cx="828791" cy="409632"/>
          </a:xfrm>
          <a:prstGeom prst="rect">
            <a:avLst/>
          </a:prstGeom>
        </p:spPr>
      </p:pic>
      <p:pic>
        <p:nvPicPr>
          <p:cNvPr id="53" name="図 52">
            <a:extLst>
              <a:ext uri="{FF2B5EF4-FFF2-40B4-BE49-F238E27FC236}">
                <a16:creationId xmlns:a16="http://schemas.microsoft.com/office/drawing/2014/main" id="{99298AA0-2EE3-4764-BCF2-2DB9C1BF0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198" y="3489193"/>
            <a:ext cx="200053" cy="238158"/>
          </a:xfrm>
          <a:prstGeom prst="rect">
            <a:avLst/>
          </a:prstGeom>
        </p:spPr>
      </p:pic>
      <p:pic>
        <p:nvPicPr>
          <p:cNvPr id="54" name="図 53">
            <a:extLst>
              <a:ext uri="{FF2B5EF4-FFF2-40B4-BE49-F238E27FC236}">
                <a16:creationId xmlns:a16="http://schemas.microsoft.com/office/drawing/2014/main" id="{EE8A5366-1E52-41F9-AFC6-31E1C96CE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568" y="2329102"/>
            <a:ext cx="1267002" cy="371527"/>
          </a:xfrm>
          <a:prstGeom prst="rect">
            <a:avLst/>
          </a:prstGeom>
        </p:spPr>
      </p:pic>
      <p:sp>
        <p:nvSpPr>
          <p:cNvPr id="55" name="テキスト ボックス 54">
            <a:extLst>
              <a:ext uri="{FF2B5EF4-FFF2-40B4-BE49-F238E27FC236}">
                <a16:creationId xmlns:a16="http://schemas.microsoft.com/office/drawing/2014/main" id="{EE212642-609E-49F6-84CE-E1405EE8B6E3}"/>
              </a:ext>
            </a:extLst>
          </p:cNvPr>
          <p:cNvSpPr txBox="1"/>
          <p:nvPr/>
        </p:nvSpPr>
        <p:spPr>
          <a:xfrm>
            <a:off x="830135" y="5089598"/>
            <a:ext cx="697627" cy="646331"/>
          </a:xfrm>
          <a:prstGeom prst="rect">
            <a:avLst/>
          </a:prstGeom>
          <a:noFill/>
        </p:spPr>
        <p:txBody>
          <a:bodyPr wrap="none" rtlCol="0">
            <a:spAutoFit/>
          </a:bodyPr>
          <a:lstStyle/>
          <a:p>
            <a:r>
              <a:rPr lang="en-US" altLang="ja-JP" dirty="0"/>
              <a:t>leaf</a:t>
            </a:r>
          </a:p>
          <a:p>
            <a:r>
              <a:rPr lang="en-US" altLang="ja-JP" dirty="0"/>
              <a:t>node</a:t>
            </a:r>
            <a:endParaRPr kumimoji="1" lang="ja-JP" altLang="en-US" dirty="0"/>
          </a:p>
        </p:txBody>
      </p:sp>
      <p:pic>
        <p:nvPicPr>
          <p:cNvPr id="56" name="図 55">
            <a:extLst>
              <a:ext uri="{FF2B5EF4-FFF2-40B4-BE49-F238E27FC236}">
                <a16:creationId xmlns:a16="http://schemas.microsoft.com/office/drawing/2014/main" id="{2AB833EB-130C-4F0A-A287-BB8E348D6E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2144" y="1872279"/>
            <a:ext cx="4424688" cy="2652456"/>
          </a:xfrm>
          <a:prstGeom prst="rect">
            <a:avLst/>
          </a:prstGeom>
        </p:spPr>
      </p:pic>
      <p:sp>
        <p:nvSpPr>
          <p:cNvPr id="25" name="円弧 24">
            <a:extLst>
              <a:ext uri="{FF2B5EF4-FFF2-40B4-BE49-F238E27FC236}">
                <a16:creationId xmlns:a16="http://schemas.microsoft.com/office/drawing/2014/main" id="{CEB8B586-DA73-4008-ABD8-75ACB12C9772}"/>
              </a:ext>
            </a:extLst>
          </p:cNvPr>
          <p:cNvSpPr/>
          <p:nvPr/>
        </p:nvSpPr>
        <p:spPr>
          <a:xfrm flipH="1">
            <a:off x="-435883" y="2440393"/>
            <a:ext cx="4819722" cy="3890555"/>
          </a:xfrm>
          <a:prstGeom prst="arc">
            <a:avLst>
              <a:gd name="adj1" fmla="val 11969557"/>
              <a:gd name="adj2" fmla="val 16632349"/>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36798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4E147-173F-4B20-9FE4-FDF54F45FD7C}"/>
              </a:ext>
            </a:extLst>
          </p:cNvPr>
          <p:cNvSpPr>
            <a:spLocks noGrp="1"/>
          </p:cNvSpPr>
          <p:nvPr>
            <p:ph type="title"/>
          </p:nvPr>
        </p:nvSpPr>
        <p:spPr>
          <a:xfrm>
            <a:off x="800100" y="505159"/>
            <a:ext cx="7543800" cy="702302"/>
          </a:xfrm>
        </p:spPr>
        <p:txBody>
          <a:bodyPr>
            <a:noAutofit/>
          </a:bodyPr>
          <a:lstStyle/>
          <a:p>
            <a:r>
              <a:rPr lang="en-US" altLang="ja-JP" sz="2800" dirty="0"/>
              <a:t>(5) Scale the tree so that the length of edge between the leaf and parent nodes is 1.</a:t>
            </a:r>
            <a:endParaRPr kumimoji="1" lang="ja-JP" altLang="en-US" sz="2800" dirty="0"/>
          </a:p>
        </p:txBody>
      </p:sp>
      <p:cxnSp>
        <p:nvCxnSpPr>
          <p:cNvPr id="4" name="直線矢印コネクタ 3">
            <a:extLst>
              <a:ext uri="{FF2B5EF4-FFF2-40B4-BE49-F238E27FC236}">
                <a16:creationId xmlns:a16="http://schemas.microsoft.com/office/drawing/2014/main" id="{D9B99C41-0A4A-45AE-87E0-E436A8C03B80}"/>
              </a:ext>
            </a:extLst>
          </p:cNvPr>
          <p:cNvCxnSpPr>
            <a:cxnSpLocks/>
          </p:cNvCxnSpPr>
          <p:nvPr/>
        </p:nvCxnSpPr>
        <p:spPr>
          <a:xfrm flipV="1">
            <a:off x="1776388" y="1434108"/>
            <a:ext cx="0" cy="4104456"/>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 name="直線矢印コネクタ 4">
            <a:extLst>
              <a:ext uri="{FF2B5EF4-FFF2-40B4-BE49-F238E27FC236}">
                <a16:creationId xmlns:a16="http://schemas.microsoft.com/office/drawing/2014/main" id="{870E0382-C851-47B2-956E-6EF96BF1D242}"/>
              </a:ext>
            </a:extLst>
          </p:cNvPr>
          <p:cNvCxnSpPr>
            <a:cxnSpLocks/>
          </p:cNvCxnSpPr>
          <p:nvPr/>
        </p:nvCxnSpPr>
        <p:spPr>
          <a:xfrm flipH="1">
            <a:off x="1337353" y="5538564"/>
            <a:ext cx="439035" cy="694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16579317-693A-466A-9998-DC3066358239}"/>
              </a:ext>
            </a:extLst>
          </p:cNvPr>
          <p:cNvCxnSpPr/>
          <p:nvPr/>
        </p:nvCxnSpPr>
        <p:spPr>
          <a:xfrm>
            <a:off x="1776388" y="5538564"/>
            <a:ext cx="2952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1F4484B9-6CB2-4077-859D-7E0BC4D05053}"/>
              </a:ext>
            </a:extLst>
          </p:cNvPr>
          <p:cNvSpPr txBox="1"/>
          <p:nvPr/>
        </p:nvSpPr>
        <p:spPr>
          <a:xfrm>
            <a:off x="959340" y="5771253"/>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D8832F33-6C6D-4ABA-A9DA-EA19994A734F}"/>
              </a:ext>
            </a:extLst>
          </p:cNvPr>
          <p:cNvSpPr txBox="1"/>
          <p:nvPr/>
        </p:nvSpPr>
        <p:spPr>
          <a:xfrm>
            <a:off x="1428041" y="1627644"/>
            <a:ext cx="30489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5309F5B6-4191-4F74-A4AD-0BFF6AF7EC6F}"/>
              </a:ext>
            </a:extLst>
          </p:cNvPr>
          <p:cNvSpPr txBox="1"/>
          <p:nvPr/>
        </p:nvSpPr>
        <p:spPr>
          <a:xfrm>
            <a:off x="4728716" y="5520849"/>
            <a:ext cx="320922" cy="461665"/>
          </a:xfrm>
          <a:prstGeom prst="rect">
            <a:avLst/>
          </a:prstGeom>
          <a:noFill/>
        </p:spPr>
        <p:txBody>
          <a:bodyPr wrap="non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cxnSp>
        <p:nvCxnSpPr>
          <p:cNvPr id="10" name="直線コネクタ 9">
            <a:extLst>
              <a:ext uri="{FF2B5EF4-FFF2-40B4-BE49-F238E27FC236}">
                <a16:creationId xmlns:a16="http://schemas.microsoft.com/office/drawing/2014/main" id="{FEED50F4-F08B-4870-8466-FA4DF5D41ACD}"/>
              </a:ext>
            </a:extLst>
          </p:cNvPr>
          <p:cNvCxnSpPr>
            <a:cxnSpLocks/>
            <a:stCxn id="13" idx="0"/>
          </p:cNvCxnSpPr>
          <p:nvPr/>
        </p:nvCxnSpPr>
        <p:spPr>
          <a:xfrm flipV="1">
            <a:off x="1776391" y="2456710"/>
            <a:ext cx="22368" cy="299254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楕円 10">
            <a:extLst>
              <a:ext uri="{FF2B5EF4-FFF2-40B4-BE49-F238E27FC236}">
                <a16:creationId xmlns:a16="http://schemas.microsoft.com/office/drawing/2014/main" id="{2DE6F04F-1BBA-4AEB-ABFB-6DD5A9AF924D}"/>
              </a:ext>
            </a:extLst>
          </p:cNvPr>
          <p:cNvSpPr/>
          <p:nvPr/>
        </p:nvSpPr>
        <p:spPr>
          <a:xfrm>
            <a:off x="1732933" y="2382128"/>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674D3314-5CF0-4789-ACA8-72FF353CB3B4}"/>
              </a:ext>
            </a:extLst>
          </p:cNvPr>
          <p:cNvCxnSpPr>
            <a:cxnSpLocks/>
            <a:stCxn id="13" idx="0"/>
          </p:cNvCxnSpPr>
          <p:nvPr/>
        </p:nvCxnSpPr>
        <p:spPr>
          <a:xfrm flipV="1">
            <a:off x="1776391" y="3776980"/>
            <a:ext cx="14910" cy="1672272"/>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sp>
        <p:nvSpPr>
          <p:cNvPr id="13" name="楕円 12">
            <a:extLst>
              <a:ext uri="{FF2B5EF4-FFF2-40B4-BE49-F238E27FC236}">
                <a16:creationId xmlns:a16="http://schemas.microsoft.com/office/drawing/2014/main" id="{2B9BD926-B0F8-47D5-AE30-933CE46D20EE}"/>
              </a:ext>
            </a:extLst>
          </p:cNvPr>
          <p:cNvSpPr/>
          <p:nvPr/>
        </p:nvSpPr>
        <p:spPr>
          <a:xfrm>
            <a:off x="1704390" y="5449252"/>
            <a:ext cx="144001" cy="148876"/>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628EA620-88AB-416E-8E5C-45E96A96B8C0}"/>
              </a:ext>
            </a:extLst>
          </p:cNvPr>
          <p:cNvSpPr/>
          <p:nvPr/>
        </p:nvSpPr>
        <p:spPr>
          <a:xfrm>
            <a:off x="1722388" y="3821525"/>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0798F453-A4BE-4C0A-8ECE-8F81238CB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55" y="2316402"/>
            <a:ext cx="1267002" cy="371527"/>
          </a:xfrm>
          <a:prstGeom prst="rect">
            <a:avLst/>
          </a:prstGeom>
        </p:spPr>
      </p:pic>
      <p:sp>
        <p:nvSpPr>
          <p:cNvPr id="16" name="テキスト ボックス 15">
            <a:extLst>
              <a:ext uri="{FF2B5EF4-FFF2-40B4-BE49-F238E27FC236}">
                <a16:creationId xmlns:a16="http://schemas.microsoft.com/office/drawing/2014/main" id="{3AF775B7-3337-4D50-A4C6-34F815326BE8}"/>
              </a:ext>
            </a:extLst>
          </p:cNvPr>
          <p:cNvSpPr txBox="1"/>
          <p:nvPr/>
        </p:nvSpPr>
        <p:spPr>
          <a:xfrm>
            <a:off x="1167740" y="3651581"/>
            <a:ext cx="338554" cy="461665"/>
          </a:xfrm>
          <a:prstGeom prst="rect">
            <a:avLst/>
          </a:prstGeom>
          <a:noFill/>
        </p:spPr>
        <p:txBody>
          <a:bodyPr wrap="none" rtlCol="0">
            <a:spAutoFit/>
          </a:bodyPr>
          <a:lstStyle/>
          <a:p>
            <a:r>
              <a:rPr kumimoji="1" lang="en-US" altLang="ja-JP" sz="2400" dirty="0">
                <a:latin typeface="Times New Roman" panose="02020603050405020304" pitchFamily="18" charset="0"/>
                <a:cs typeface="Times New Roman" panose="02020603050405020304" pitchFamily="18" charset="0"/>
              </a:rPr>
              <a:t>1</a:t>
            </a:r>
            <a:endParaRPr kumimoji="1" lang="ja-JP" altLang="en-US" sz="2400" dirty="0">
              <a:latin typeface="Times New Roman" panose="02020603050405020304" pitchFamily="18" charset="0"/>
              <a:cs typeface="Times New Roman" panose="02020603050405020304" pitchFamily="18" charset="0"/>
            </a:endParaRPr>
          </a:p>
        </p:txBody>
      </p:sp>
      <p:cxnSp>
        <p:nvCxnSpPr>
          <p:cNvPr id="17" name="直線矢印コネクタ 16">
            <a:extLst>
              <a:ext uri="{FF2B5EF4-FFF2-40B4-BE49-F238E27FC236}">
                <a16:creationId xmlns:a16="http://schemas.microsoft.com/office/drawing/2014/main" id="{8ECBC177-4CEB-4B35-89D3-263F203777C2}"/>
              </a:ext>
            </a:extLst>
          </p:cNvPr>
          <p:cNvCxnSpPr>
            <a:cxnSpLocks/>
          </p:cNvCxnSpPr>
          <p:nvPr/>
        </p:nvCxnSpPr>
        <p:spPr>
          <a:xfrm>
            <a:off x="1337353" y="2802260"/>
            <a:ext cx="0" cy="864096"/>
          </a:xfrm>
          <a:prstGeom prst="straightConnector1">
            <a:avLst/>
          </a:prstGeom>
          <a:ln w="5715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646B5F57-C2A1-4D40-8BA9-274655EB520B}"/>
              </a:ext>
            </a:extLst>
          </p:cNvPr>
          <p:cNvSpPr txBox="1"/>
          <p:nvPr/>
        </p:nvSpPr>
        <p:spPr>
          <a:xfrm>
            <a:off x="2095591" y="2178999"/>
            <a:ext cx="838691" cy="646331"/>
          </a:xfrm>
          <a:prstGeom prst="rect">
            <a:avLst/>
          </a:prstGeom>
          <a:noFill/>
        </p:spPr>
        <p:txBody>
          <a:bodyPr wrap="none" rtlCol="0">
            <a:spAutoFit/>
          </a:bodyPr>
          <a:lstStyle/>
          <a:p>
            <a:r>
              <a:rPr lang="en-US" altLang="ja-JP" dirty="0">
                <a:solidFill>
                  <a:srgbClr val="FF0000"/>
                </a:solidFill>
              </a:rPr>
              <a:t>parent</a:t>
            </a:r>
          </a:p>
          <a:p>
            <a:r>
              <a:rPr lang="en-US" altLang="ja-JP" dirty="0">
                <a:solidFill>
                  <a:srgbClr val="FF0000"/>
                </a:solidFill>
              </a:rPr>
              <a:t>node</a:t>
            </a:r>
            <a:endParaRPr kumimoji="1" lang="ja-JP" altLang="en-US" dirty="0">
              <a:solidFill>
                <a:srgbClr val="FF0000"/>
              </a:solidFill>
            </a:endParaRPr>
          </a:p>
        </p:txBody>
      </p:sp>
      <p:sp>
        <p:nvSpPr>
          <p:cNvPr id="19" name="テキスト ボックス 18">
            <a:extLst>
              <a:ext uri="{FF2B5EF4-FFF2-40B4-BE49-F238E27FC236}">
                <a16:creationId xmlns:a16="http://schemas.microsoft.com/office/drawing/2014/main" id="{954D340F-23AA-4183-95CC-AEDD80A1CBB3}"/>
              </a:ext>
            </a:extLst>
          </p:cNvPr>
          <p:cNvSpPr txBox="1"/>
          <p:nvPr/>
        </p:nvSpPr>
        <p:spPr>
          <a:xfrm>
            <a:off x="988122" y="5076898"/>
            <a:ext cx="697627" cy="646331"/>
          </a:xfrm>
          <a:prstGeom prst="rect">
            <a:avLst/>
          </a:prstGeom>
          <a:noFill/>
        </p:spPr>
        <p:txBody>
          <a:bodyPr wrap="none" rtlCol="0">
            <a:spAutoFit/>
          </a:bodyPr>
          <a:lstStyle/>
          <a:p>
            <a:r>
              <a:rPr lang="en-US" altLang="ja-JP" dirty="0"/>
              <a:t>leaf</a:t>
            </a:r>
          </a:p>
          <a:p>
            <a:r>
              <a:rPr lang="en-US" altLang="ja-JP" dirty="0"/>
              <a:t>node</a:t>
            </a:r>
            <a:endParaRPr kumimoji="1" lang="ja-JP" altLang="en-US" dirty="0"/>
          </a:p>
        </p:txBody>
      </p:sp>
      <p:sp>
        <p:nvSpPr>
          <p:cNvPr id="20" name="テキスト ボックス 19">
            <a:extLst>
              <a:ext uri="{FF2B5EF4-FFF2-40B4-BE49-F238E27FC236}">
                <a16:creationId xmlns:a16="http://schemas.microsoft.com/office/drawing/2014/main" id="{0B516E19-C6E5-4AF4-8875-19781E34F6A1}"/>
              </a:ext>
            </a:extLst>
          </p:cNvPr>
          <p:cNvSpPr txBox="1"/>
          <p:nvPr/>
        </p:nvSpPr>
        <p:spPr>
          <a:xfrm>
            <a:off x="2107567" y="3621893"/>
            <a:ext cx="838691" cy="646331"/>
          </a:xfrm>
          <a:prstGeom prst="rect">
            <a:avLst/>
          </a:prstGeom>
          <a:noFill/>
        </p:spPr>
        <p:txBody>
          <a:bodyPr wrap="none" rtlCol="0">
            <a:spAutoFit/>
          </a:bodyPr>
          <a:lstStyle/>
          <a:p>
            <a:r>
              <a:rPr lang="en-US" altLang="ja-JP" dirty="0">
                <a:solidFill>
                  <a:srgbClr val="FF0000"/>
                </a:solidFill>
              </a:rPr>
              <a:t>parent</a:t>
            </a:r>
          </a:p>
          <a:p>
            <a:r>
              <a:rPr lang="en-US" altLang="ja-JP" dirty="0">
                <a:solidFill>
                  <a:srgbClr val="FF0000"/>
                </a:solidFill>
              </a:rPr>
              <a:t>node</a:t>
            </a:r>
            <a:endParaRPr kumimoji="1" lang="ja-JP" altLang="en-US" dirty="0">
              <a:solidFill>
                <a:srgbClr val="FF0000"/>
              </a:solidFill>
            </a:endParaRPr>
          </a:p>
        </p:txBody>
      </p:sp>
      <p:cxnSp>
        <p:nvCxnSpPr>
          <p:cNvPr id="21" name="直線矢印コネクタ 20">
            <a:extLst>
              <a:ext uri="{FF2B5EF4-FFF2-40B4-BE49-F238E27FC236}">
                <a16:creationId xmlns:a16="http://schemas.microsoft.com/office/drawing/2014/main" id="{79B66B5D-DAA6-4CCF-87E9-3B56543FBE9A}"/>
              </a:ext>
            </a:extLst>
          </p:cNvPr>
          <p:cNvCxnSpPr>
            <a:cxnSpLocks/>
            <a:stCxn id="18" idx="2"/>
            <a:endCxn id="20" idx="0"/>
          </p:cNvCxnSpPr>
          <p:nvPr/>
        </p:nvCxnSpPr>
        <p:spPr>
          <a:xfrm>
            <a:off x="2514937" y="2825330"/>
            <a:ext cx="11976" cy="796563"/>
          </a:xfrm>
          <a:prstGeom prst="straightConnector1">
            <a:avLst/>
          </a:prstGeom>
          <a:ln w="57150">
            <a:solidFill>
              <a:srgbClr val="FF0000"/>
            </a:solidFill>
            <a:prstDash val="sysDot"/>
            <a:tailEnd type="triangle"/>
          </a:ln>
        </p:spPr>
        <p:style>
          <a:lnRef idx="1">
            <a:schemeClr val="dk1"/>
          </a:lnRef>
          <a:fillRef idx="0">
            <a:schemeClr val="dk1"/>
          </a:fillRef>
          <a:effectRef idx="0">
            <a:schemeClr val="dk1"/>
          </a:effectRef>
          <a:fontRef idx="minor">
            <a:schemeClr val="tx1"/>
          </a:fontRef>
        </p:style>
      </p:cxnSp>
      <p:pic>
        <p:nvPicPr>
          <p:cNvPr id="22" name="図 21">
            <a:extLst>
              <a:ext uri="{FF2B5EF4-FFF2-40B4-BE49-F238E27FC236}">
                <a16:creationId xmlns:a16="http://schemas.microsoft.com/office/drawing/2014/main" id="{F888A9A7-1429-4BD6-B1E8-AB5021BB1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504" y="2025595"/>
            <a:ext cx="4833067" cy="2386883"/>
          </a:xfrm>
          <a:prstGeom prst="rect">
            <a:avLst/>
          </a:prstGeom>
        </p:spPr>
      </p:pic>
    </p:spTree>
    <p:extLst>
      <p:ext uri="{BB962C8B-B14F-4D97-AF65-F5344CB8AC3E}">
        <p14:creationId xmlns:p14="http://schemas.microsoft.com/office/powerpoint/2010/main" val="3763316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4E147-173F-4B20-9FE4-FDF54F45FD7C}"/>
              </a:ext>
            </a:extLst>
          </p:cNvPr>
          <p:cNvSpPr>
            <a:spLocks noGrp="1"/>
          </p:cNvSpPr>
          <p:nvPr>
            <p:ph type="title"/>
          </p:nvPr>
        </p:nvSpPr>
        <p:spPr>
          <a:xfrm>
            <a:off x="800100" y="505159"/>
            <a:ext cx="7543800" cy="702302"/>
          </a:xfrm>
        </p:spPr>
        <p:txBody>
          <a:bodyPr>
            <a:noAutofit/>
          </a:bodyPr>
          <a:lstStyle/>
          <a:p>
            <a:r>
              <a:rPr lang="en-US" altLang="ja-JP" sz="2800" dirty="0"/>
              <a:t>(6) (Optional) Rotate the tree around </a:t>
            </a:r>
            <a:r>
              <a:rPr lang="en-US" altLang="ja-JP" sz="2800" i="1" dirty="0">
                <a:latin typeface="Times New Roman" panose="02020603050405020304" pitchFamily="18" charset="0"/>
                <a:cs typeface="Times New Roman" panose="02020603050405020304" pitchFamily="18" charset="0"/>
              </a:rPr>
              <a:t>z</a:t>
            </a:r>
            <a:r>
              <a:rPr lang="en-US" altLang="ja-JP" sz="2800" dirty="0"/>
              <a:t>-axis an ancestor node moves onto </a:t>
            </a:r>
            <a:r>
              <a:rPr lang="en-US" altLang="ja-JP" sz="2800" i="1" dirty="0" err="1">
                <a:latin typeface="Times New Roman" panose="02020603050405020304" pitchFamily="18" charset="0"/>
                <a:cs typeface="Times New Roman" panose="02020603050405020304" pitchFamily="18" charset="0"/>
              </a:rPr>
              <a:t>yz</a:t>
            </a:r>
            <a:r>
              <a:rPr lang="en-US" altLang="ja-JP" sz="2800" dirty="0"/>
              <a:t>-plane.</a:t>
            </a:r>
            <a:endParaRPr kumimoji="1" lang="ja-JP" altLang="en-US" sz="2800" dirty="0"/>
          </a:p>
        </p:txBody>
      </p:sp>
      <p:cxnSp>
        <p:nvCxnSpPr>
          <p:cNvPr id="3" name="直線矢印コネクタ 2">
            <a:extLst>
              <a:ext uri="{FF2B5EF4-FFF2-40B4-BE49-F238E27FC236}">
                <a16:creationId xmlns:a16="http://schemas.microsoft.com/office/drawing/2014/main" id="{194C19D0-85C0-4D60-9BCC-769C7FE0B6F0}"/>
              </a:ext>
            </a:extLst>
          </p:cNvPr>
          <p:cNvCxnSpPr>
            <a:cxnSpLocks/>
          </p:cNvCxnSpPr>
          <p:nvPr/>
        </p:nvCxnSpPr>
        <p:spPr>
          <a:xfrm flipV="1">
            <a:off x="1429863" y="2214351"/>
            <a:ext cx="0" cy="2376264"/>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 name="直線矢印コネクタ 3">
            <a:extLst>
              <a:ext uri="{FF2B5EF4-FFF2-40B4-BE49-F238E27FC236}">
                <a16:creationId xmlns:a16="http://schemas.microsoft.com/office/drawing/2014/main" id="{F5A2F128-2E14-4457-B5CD-75720DC2D523}"/>
              </a:ext>
            </a:extLst>
          </p:cNvPr>
          <p:cNvCxnSpPr>
            <a:cxnSpLocks/>
          </p:cNvCxnSpPr>
          <p:nvPr/>
        </p:nvCxnSpPr>
        <p:spPr>
          <a:xfrm flipH="1">
            <a:off x="719751" y="4590615"/>
            <a:ext cx="710112" cy="10768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直線矢印コネクタ 4">
            <a:extLst>
              <a:ext uri="{FF2B5EF4-FFF2-40B4-BE49-F238E27FC236}">
                <a16:creationId xmlns:a16="http://schemas.microsoft.com/office/drawing/2014/main" id="{1FF65A03-157C-4E1E-9383-00D814EA5D4D}"/>
              </a:ext>
            </a:extLst>
          </p:cNvPr>
          <p:cNvCxnSpPr>
            <a:cxnSpLocks/>
          </p:cNvCxnSpPr>
          <p:nvPr/>
        </p:nvCxnSpPr>
        <p:spPr>
          <a:xfrm>
            <a:off x="1429863" y="4590615"/>
            <a:ext cx="29523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9BCF64F4-7D59-449F-B828-207DF8417AA0}"/>
              </a:ext>
            </a:extLst>
          </p:cNvPr>
          <p:cNvSpPr txBox="1"/>
          <p:nvPr/>
        </p:nvSpPr>
        <p:spPr>
          <a:xfrm>
            <a:off x="296739" y="5223878"/>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BA3E1989-C1FD-4E7F-B028-53A0AED6D0CF}"/>
              </a:ext>
            </a:extLst>
          </p:cNvPr>
          <p:cNvSpPr txBox="1"/>
          <p:nvPr/>
        </p:nvSpPr>
        <p:spPr>
          <a:xfrm>
            <a:off x="957768" y="1908748"/>
            <a:ext cx="30489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FA161C70-8D8C-4FCD-8E03-DE30A9D85460}"/>
              </a:ext>
            </a:extLst>
          </p:cNvPr>
          <p:cNvSpPr txBox="1"/>
          <p:nvPr/>
        </p:nvSpPr>
        <p:spPr>
          <a:xfrm>
            <a:off x="4198275" y="4704174"/>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cxnSp>
        <p:nvCxnSpPr>
          <p:cNvPr id="9" name="直線コネクタ 8">
            <a:extLst>
              <a:ext uri="{FF2B5EF4-FFF2-40B4-BE49-F238E27FC236}">
                <a16:creationId xmlns:a16="http://schemas.microsoft.com/office/drawing/2014/main" id="{EE274D5C-DFC6-4D6A-97F4-2AA734DEF327}"/>
              </a:ext>
            </a:extLst>
          </p:cNvPr>
          <p:cNvCxnSpPr>
            <a:cxnSpLocks/>
          </p:cNvCxnSpPr>
          <p:nvPr/>
        </p:nvCxnSpPr>
        <p:spPr>
          <a:xfrm flipV="1">
            <a:off x="2822322" y="3433065"/>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204ED7E-318D-41F8-A04C-63D7AA59EC29}"/>
              </a:ext>
            </a:extLst>
          </p:cNvPr>
          <p:cNvCxnSpPr>
            <a:cxnSpLocks/>
          </p:cNvCxnSpPr>
          <p:nvPr/>
        </p:nvCxnSpPr>
        <p:spPr>
          <a:xfrm flipV="1">
            <a:off x="1452387" y="3428867"/>
            <a:ext cx="1347412" cy="10867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3CD5A54-84A7-47BB-893A-F9050EF5AA39}"/>
              </a:ext>
            </a:extLst>
          </p:cNvPr>
          <p:cNvCxnSpPr>
            <a:cxnSpLocks/>
          </p:cNvCxnSpPr>
          <p:nvPr/>
        </p:nvCxnSpPr>
        <p:spPr>
          <a:xfrm flipV="1">
            <a:off x="976632" y="3362584"/>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D2C8B93-48B1-43F2-83C8-E5140A060D1A}"/>
              </a:ext>
            </a:extLst>
          </p:cNvPr>
          <p:cNvCxnSpPr>
            <a:cxnSpLocks/>
          </p:cNvCxnSpPr>
          <p:nvPr/>
        </p:nvCxnSpPr>
        <p:spPr>
          <a:xfrm>
            <a:off x="957768" y="5308741"/>
            <a:ext cx="1876250" cy="437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A838528-B7E8-434F-9A99-FF05E483FE5A}"/>
              </a:ext>
            </a:extLst>
          </p:cNvPr>
          <p:cNvCxnSpPr>
            <a:cxnSpLocks/>
          </p:cNvCxnSpPr>
          <p:nvPr/>
        </p:nvCxnSpPr>
        <p:spPr>
          <a:xfrm flipV="1">
            <a:off x="957768" y="2660064"/>
            <a:ext cx="457186" cy="7025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B5186D7-BEC1-4DF2-9DDD-87383B1D0175}"/>
              </a:ext>
            </a:extLst>
          </p:cNvPr>
          <p:cNvCxnSpPr>
            <a:cxnSpLocks/>
          </p:cNvCxnSpPr>
          <p:nvPr/>
        </p:nvCxnSpPr>
        <p:spPr>
          <a:xfrm flipV="1">
            <a:off x="2898891" y="4599567"/>
            <a:ext cx="457186" cy="7025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E1FFC3D-88F0-484B-AF2E-FFEB8CE990B8}"/>
              </a:ext>
            </a:extLst>
          </p:cNvPr>
          <p:cNvCxnSpPr>
            <a:cxnSpLocks/>
          </p:cNvCxnSpPr>
          <p:nvPr/>
        </p:nvCxnSpPr>
        <p:spPr>
          <a:xfrm flipV="1">
            <a:off x="3356077" y="2677780"/>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8568E6F-6445-4794-AABB-200DDA86C098}"/>
              </a:ext>
            </a:extLst>
          </p:cNvPr>
          <p:cNvCxnSpPr>
            <a:cxnSpLocks/>
            <a:endCxn id="22" idx="2"/>
          </p:cNvCxnSpPr>
          <p:nvPr/>
        </p:nvCxnSpPr>
        <p:spPr>
          <a:xfrm>
            <a:off x="1507577" y="2667022"/>
            <a:ext cx="2477417" cy="36912"/>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D7C8067-FE17-42EE-96C1-670CC9952C58}"/>
              </a:ext>
            </a:extLst>
          </p:cNvPr>
          <p:cNvCxnSpPr>
            <a:cxnSpLocks/>
          </p:cNvCxnSpPr>
          <p:nvPr/>
        </p:nvCxnSpPr>
        <p:spPr>
          <a:xfrm>
            <a:off x="946072" y="3392579"/>
            <a:ext cx="1876250" cy="437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0B320FB-9F39-46D0-882E-F432EFF9EBC5}"/>
              </a:ext>
            </a:extLst>
          </p:cNvPr>
          <p:cNvCxnSpPr>
            <a:cxnSpLocks/>
          </p:cNvCxnSpPr>
          <p:nvPr/>
        </p:nvCxnSpPr>
        <p:spPr>
          <a:xfrm flipV="1">
            <a:off x="2847576" y="2737718"/>
            <a:ext cx="457186" cy="70252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E98B100B-CBB3-4D56-AC17-00EC3E38D5F9}"/>
              </a:ext>
            </a:extLst>
          </p:cNvPr>
          <p:cNvSpPr/>
          <p:nvPr/>
        </p:nvSpPr>
        <p:spPr>
          <a:xfrm>
            <a:off x="2762018" y="3354429"/>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3120EC73-A94F-4617-AF3B-B0FC4CCF2A45}"/>
              </a:ext>
            </a:extLst>
          </p:cNvPr>
          <p:cNvCxnSpPr>
            <a:cxnSpLocks/>
          </p:cNvCxnSpPr>
          <p:nvPr/>
        </p:nvCxnSpPr>
        <p:spPr>
          <a:xfrm flipV="1">
            <a:off x="1414954" y="2729538"/>
            <a:ext cx="2591129" cy="807184"/>
          </a:xfrm>
          <a:prstGeom prst="line">
            <a:avLst/>
          </a:prstGeom>
          <a:ln w="38100">
            <a:solidFill>
              <a:srgbClr val="00B050"/>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68CC0306-C13B-4D66-AEE4-B656E6E209F8}"/>
              </a:ext>
            </a:extLst>
          </p:cNvPr>
          <p:cNvCxnSpPr>
            <a:cxnSpLocks/>
          </p:cNvCxnSpPr>
          <p:nvPr/>
        </p:nvCxnSpPr>
        <p:spPr>
          <a:xfrm flipV="1">
            <a:off x="4056994" y="2677780"/>
            <a:ext cx="0" cy="1912835"/>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3656BDC2-878C-4A05-9061-9DB88D429920}"/>
              </a:ext>
            </a:extLst>
          </p:cNvPr>
          <p:cNvSpPr/>
          <p:nvPr/>
        </p:nvSpPr>
        <p:spPr>
          <a:xfrm>
            <a:off x="3984994" y="2629496"/>
            <a:ext cx="144001" cy="148876"/>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FEE1DC11-48B4-4CE5-9AC6-0D462E50E301}"/>
              </a:ext>
            </a:extLst>
          </p:cNvPr>
          <p:cNvCxnSpPr>
            <a:cxnSpLocks/>
          </p:cNvCxnSpPr>
          <p:nvPr/>
        </p:nvCxnSpPr>
        <p:spPr>
          <a:xfrm>
            <a:off x="1441855" y="4609681"/>
            <a:ext cx="1317239" cy="724437"/>
          </a:xfrm>
          <a:prstGeom prst="line">
            <a:avLst/>
          </a:prstGeom>
          <a:ln w="38100">
            <a:solidFill>
              <a:srgbClr val="92D050"/>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58B3A95C-A364-44E3-AB02-95774BD91A2E}"/>
              </a:ext>
            </a:extLst>
          </p:cNvPr>
          <p:cNvCxnSpPr>
            <a:cxnSpLocks/>
          </p:cNvCxnSpPr>
          <p:nvPr/>
        </p:nvCxnSpPr>
        <p:spPr>
          <a:xfrm>
            <a:off x="1458278" y="4569874"/>
            <a:ext cx="2591128" cy="18900"/>
          </a:xfrm>
          <a:prstGeom prst="line">
            <a:avLst/>
          </a:prstGeom>
          <a:ln w="38100">
            <a:solidFill>
              <a:srgbClr val="92D050"/>
            </a:solidFill>
          </a:ln>
        </p:spPr>
        <p:style>
          <a:lnRef idx="1">
            <a:schemeClr val="dk1"/>
          </a:lnRef>
          <a:fillRef idx="0">
            <a:schemeClr val="dk1"/>
          </a:fillRef>
          <a:effectRef idx="0">
            <a:schemeClr val="dk1"/>
          </a:effectRef>
          <a:fontRef idx="minor">
            <a:schemeClr val="tx1"/>
          </a:fontRef>
        </p:style>
      </p:cxnSp>
      <p:sp>
        <p:nvSpPr>
          <p:cNvPr id="25" name="楕円 24">
            <a:extLst>
              <a:ext uri="{FF2B5EF4-FFF2-40B4-BE49-F238E27FC236}">
                <a16:creationId xmlns:a16="http://schemas.microsoft.com/office/drawing/2014/main" id="{8260EBD8-2377-461B-A9BC-CBE1A155B75B}"/>
              </a:ext>
            </a:extLst>
          </p:cNvPr>
          <p:cNvSpPr/>
          <p:nvPr/>
        </p:nvSpPr>
        <p:spPr>
          <a:xfrm>
            <a:off x="1355447" y="4505948"/>
            <a:ext cx="144001" cy="148876"/>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562506C8-F169-41E6-82AE-E9DAAE8304B6}"/>
              </a:ext>
            </a:extLst>
          </p:cNvPr>
          <p:cNvSpPr/>
          <p:nvPr/>
        </p:nvSpPr>
        <p:spPr>
          <a:xfrm flipV="1">
            <a:off x="1762648" y="3706865"/>
            <a:ext cx="2279436" cy="1618395"/>
          </a:xfrm>
          <a:prstGeom prst="arc">
            <a:avLst>
              <a:gd name="adj1" fmla="val 16200000"/>
              <a:gd name="adj2" fmla="val 21370102"/>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27" name="円弧 26">
            <a:extLst>
              <a:ext uri="{FF2B5EF4-FFF2-40B4-BE49-F238E27FC236}">
                <a16:creationId xmlns:a16="http://schemas.microsoft.com/office/drawing/2014/main" id="{CE593742-8811-47E2-B39F-4462A857C5CD}"/>
              </a:ext>
            </a:extLst>
          </p:cNvPr>
          <p:cNvSpPr/>
          <p:nvPr/>
        </p:nvSpPr>
        <p:spPr>
          <a:xfrm flipV="1">
            <a:off x="1253505" y="4113909"/>
            <a:ext cx="1189358" cy="928204"/>
          </a:xfrm>
          <a:prstGeom prst="arc">
            <a:avLst>
              <a:gd name="adj1" fmla="val 17924195"/>
              <a:gd name="adj2" fmla="val 0"/>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216B3C1-7F4D-4130-8A94-F9359DDAA372}"/>
              </a:ext>
            </a:extLst>
          </p:cNvPr>
          <p:cNvSpPr txBox="1"/>
          <p:nvPr/>
        </p:nvSpPr>
        <p:spPr>
          <a:xfrm>
            <a:off x="2358970" y="4608331"/>
            <a:ext cx="306494" cy="461665"/>
          </a:xfrm>
          <a:prstGeom prst="rect">
            <a:avLst/>
          </a:prstGeom>
          <a:noFill/>
        </p:spPr>
        <p:txBody>
          <a:bodyPr wrap="square" rtlCol="0">
            <a:spAutoFit/>
          </a:bodyPr>
          <a:lstStyle/>
          <a:p>
            <a:r>
              <a:rPr kumimoji="1" lang="en-US" altLang="ja-JP" sz="2400" i="1" dirty="0">
                <a:ln>
                  <a:solidFill>
                    <a:srgbClr val="FF0000"/>
                  </a:solidFill>
                </a:ln>
                <a:solidFill>
                  <a:srgbClr val="FF0000"/>
                </a:solidFill>
                <a:latin typeface="Times New Roman" panose="02020603050405020304" pitchFamily="18" charset="0"/>
                <a:cs typeface="Times New Roman" panose="02020603050405020304" pitchFamily="18" charset="0"/>
              </a:rPr>
              <a:t>γ</a:t>
            </a:r>
            <a:endParaRPr kumimoji="1" lang="ja-JP" altLang="en-US" sz="2400" i="1" dirty="0">
              <a:ln>
                <a:solidFill>
                  <a:srgbClr val="FF0000"/>
                </a:solidFill>
              </a:ln>
              <a:solidFill>
                <a:srgbClr val="FF0000"/>
              </a:solidFill>
              <a:latin typeface="Times New Roman" panose="02020603050405020304" pitchFamily="18" charset="0"/>
              <a:cs typeface="Times New Roman" panose="02020603050405020304" pitchFamily="18" charset="0"/>
            </a:endParaRPr>
          </a:p>
        </p:txBody>
      </p:sp>
      <p:sp>
        <p:nvSpPr>
          <p:cNvPr id="29" name="円弧 28">
            <a:extLst>
              <a:ext uri="{FF2B5EF4-FFF2-40B4-BE49-F238E27FC236}">
                <a16:creationId xmlns:a16="http://schemas.microsoft.com/office/drawing/2014/main" id="{16484BC2-711E-4EEC-B259-A8B8560ADF57}"/>
              </a:ext>
            </a:extLst>
          </p:cNvPr>
          <p:cNvSpPr/>
          <p:nvPr/>
        </p:nvSpPr>
        <p:spPr>
          <a:xfrm flipV="1">
            <a:off x="1853274" y="1904073"/>
            <a:ext cx="2264144" cy="1626360"/>
          </a:xfrm>
          <a:prstGeom prst="arc">
            <a:avLst>
              <a:gd name="adj1" fmla="val 16200000"/>
              <a:gd name="adj2" fmla="val 21370102"/>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2F35862-1EEE-460B-9E19-C8448B383B89}"/>
              </a:ext>
            </a:extLst>
          </p:cNvPr>
          <p:cNvSpPr txBox="1"/>
          <p:nvPr/>
        </p:nvSpPr>
        <p:spPr>
          <a:xfrm>
            <a:off x="2510270" y="3595902"/>
            <a:ext cx="1135550" cy="646331"/>
          </a:xfrm>
          <a:prstGeom prst="rect">
            <a:avLst/>
          </a:prstGeom>
          <a:noFill/>
        </p:spPr>
        <p:txBody>
          <a:bodyPr wrap="square" rtlCol="0">
            <a:spAutoFit/>
          </a:bodyPr>
          <a:lstStyle/>
          <a:p>
            <a:r>
              <a:rPr lang="en-US" altLang="ja-JP" dirty="0">
                <a:solidFill>
                  <a:srgbClr val="FF0000"/>
                </a:solidFill>
              </a:rPr>
              <a:t>ancestor</a:t>
            </a:r>
          </a:p>
          <a:p>
            <a:r>
              <a:rPr lang="en-US" altLang="ja-JP" dirty="0">
                <a:solidFill>
                  <a:srgbClr val="FF0000"/>
                </a:solidFill>
              </a:rPr>
              <a:t>node</a:t>
            </a:r>
            <a:endParaRPr kumimoji="1" lang="ja-JP" altLang="en-US" dirty="0">
              <a:solidFill>
                <a:srgbClr val="FF0000"/>
              </a:solidFill>
            </a:endParaRPr>
          </a:p>
        </p:txBody>
      </p:sp>
      <p:sp>
        <p:nvSpPr>
          <p:cNvPr id="31" name="楕円 30">
            <a:extLst>
              <a:ext uri="{FF2B5EF4-FFF2-40B4-BE49-F238E27FC236}">
                <a16:creationId xmlns:a16="http://schemas.microsoft.com/office/drawing/2014/main" id="{1FF1C4F8-7AB8-4BD1-B4F3-2015DC90CB9B}"/>
              </a:ext>
            </a:extLst>
          </p:cNvPr>
          <p:cNvSpPr/>
          <p:nvPr/>
        </p:nvSpPr>
        <p:spPr>
          <a:xfrm>
            <a:off x="1351136" y="3495165"/>
            <a:ext cx="144001" cy="148876"/>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2" name="直線コネクタ 31">
            <a:extLst>
              <a:ext uri="{FF2B5EF4-FFF2-40B4-BE49-F238E27FC236}">
                <a16:creationId xmlns:a16="http://schemas.microsoft.com/office/drawing/2014/main" id="{ED27003A-BF72-4A1E-B74A-2A8C58F7F880}"/>
              </a:ext>
            </a:extLst>
          </p:cNvPr>
          <p:cNvCxnSpPr>
            <a:cxnSpLocks/>
            <a:stCxn id="25" idx="0"/>
            <a:endCxn id="31" idx="4"/>
          </p:cNvCxnSpPr>
          <p:nvPr/>
        </p:nvCxnSpPr>
        <p:spPr>
          <a:xfrm flipH="1" flipV="1">
            <a:off x="1423137" y="3644041"/>
            <a:ext cx="4311" cy="8619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F9D3A528-97D4-4D48-B601-40CA88326D60}"/>
              </a:ext>
            </a:extLst>
          </p:cNvPr>
          <p:cNvSpPr txBox="1"/>
          <p:nvPr/>
        </p:nvSpPr>
        <p:spPr>
          <a:xfrm>
            <a:off x="656650" y="4135359"/>
            <a:ext cx="694784" cy="646331"/>
          </a:xfrm>
          <a:prstGeom prst="rect">
            <a:avLst/>
          </a:prstGeom>
          <a:noFill/>
        </p:spPr>
        <p:txBody>
          <a:bodyPr wrap="square" rtlCol="0">
            <a:spAutoFit/>
          </a:bodyPr>
          <a:lstStyle/>
          <a:p>
            <a:r>
              <a:rPr lang="en-US" altLang="ja-JP" dirty="0"/>
              <a:t>leaf</a:t>
            </a:r>
          </a:p>
          <a:p>
            <a:r>
              <a:rPr lang="en-US" altLang="ja-JP" dirty="0"/>
              <a:t>node</a:t>
            </a:r>
            <a:endParaRPr kumimoji="1" lang="ja-JP" altLang="en-US" dirty="0"/>
          </a:p>
        </p:txBody>
      </p:sp>
      <p:sp>
        <p:nvSpPr>
          <p:cNvPr id="34" name="テキスト ボックス 33">
            <a:extLst>
              <a:ext uri="{FF2B5EF4-FFF2-40B4-BE49-F238E27FC236}">
                <a16:creationId xmlns:a16="http://schemas.microsoft.com/office/drawing/2014/main" id="{2880F653-B466-49E6-BF52-0E1E25D7B9E7}"/>
              </a:ext>
            </a:extLst>
          </p:cNvPr>
          <p:cNvSpPr txBox="1"/>
          <p:nvPr/>
        </p:nvSpPr>
        <p:spPr>
          <a:xfrm>
            <a:off x="616389" y="2931000"/>
            <a:ext cx="887759" cy="646331"/>
          </a:xfrm>
          <a:prstGeom prst="rect">
            <a:avLst/>
          </a:prstGeom>
          <a:noFill/>
        </p:spPr>
        <p:txBody>
          <a:bodyPr wrap="square" rtlCol="0">
            <a:spAutoFit/>
          </a:bodyPr>
          <a:lstStyle/>
          <a:p>
            <a:r>
              <a:rPr lang="en-US" altLang="ja-JP" dirty="0"/>
              <a:t>parent</a:t>
            </a:r>
          </a:p>
          <a:p>
            <a:r>
              <a:rPr lang="en-US" altLang="ja-JP" dirty="0"/>
              <a:t>node</a:t>
            </a:r>
            <a:endParaRPr kumimoji="1" lang="ja-JP" altLang="en-US" dirty="0"/>
          </a:p>
        </p:txBody>
      </p:sp>
      <p:pic>
        <p:nvPicPr>
          <p:cNvPr id="35" name="図 34">
            <a:extLst>
              <a:ext uri="{FF2B5EF4-FFF2-40B4-BE49-F238E27FC236}">
                <a16:creationId xmlns:a16="http://schemas.microsoft.com/office/drawing/2014/main" id="{E30FCA0E-742C-431D-AB38-47D4CE9EB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983" y="1917659"/>
            <a:ext cx="4561469" cy="2569682"/>
          </a:xfrm>
          <a:prstGeom prst="rect">
            <a:avLst/>
          </a:prstGeom>
        </p:spPr>
      </p:pic>
    </p:spTree>
    <p:extLst>
      <p:ext uri="{BB962C8B-B14F-4D97-AF65-F5344CB8AC3E}">
        <p14:creationId xmlns:p14="http://schemas.microsoft.com/office/powerpoint/2010/main" val="2894357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4E147-173F-4B20-9FE4-FDF54F45FD7C}"/>
              </a:ext>
            </a:extLst>
          </p:cNvPr>
          <p:cNvSpPr>
            <a:spLocks noGrp="1"/>
          </p:cNvSpPr>
          <p:nvPr>
            <p:ph type="title"/>
          </p:nvPr>
        </p:nvSpPr>
        <p:spPr>
          <a:xfrm>
            <a:off x="800100" y="505159"/>
            <a:ext cx="7543800" cy="702302"/>
          </a:xfrm>
        </p:spPr>
        <p:txBody>
          <a:bodyPr>
            <a:noAutofit/>
          </a:bodyPr>
          <a:lstStyle/>
          <a:p>
            <a:r>
              <a:rPr lang="en-US" altLang="ja-JP" sz="2800" dirty="0"/>
              <a:t>(7) For each leaf node of </a:t>
            </a:r>
            <a:r>
              <a:rPr lang="en-US" altLang="ja-JP" sz="2800" i="1" dirty="0">
                <a:latin typeface="Times New Roman" panose="02020603050405020304" pitchFamily="18" charset="0"/>
                <a:cs typeface="Times New Roman" panose="02020603050405020304" pitchFamily="18" charset="0"/>
              </a:rPr>
              <a:t>T</a:t>
            </a:r>
            <a:r>
              <a:rPr lang="en-US" altLang="ja-JP" sz="2800" dirty="0"/>
              <a:t>, transform </a:t>
            </a:r>
            <a:r>
              <a:rPr lang="en-US" altLang="ja-JP" sz="2800" i="1" dirty="0">
                <a:latin typeface="Times New Roman" panose="02020603050405020304" pitchFamily="18" charset="0"/>
                <a:cs typeface="Times New Roman" panose="02020603050405020304" pitchFamily="18" charset="0"/>
              </a:rPr>
              <a:t>T</a:t>
            </a:r>
            <a:r>
              <a:rPr lang="en-US" altLang="ja-JP" sz="2800" dirty="0"/>
              <a:t> and compare it with </a:t>
            </a:r>
            <a:r>
              <a:rPr lang="en-US" altLang="ja-JP" sz="2800" i="1" dirty="0">
                <a:latin typeface="Times New Roman" panose="02020603050405020304" pitchFamily="18" charset="0"/>
                <a:cs typeface="Times New Roman" panose="02020603050405020304" pitchFamily="18" charset="0"/>
              </a:rPr>
              <a:t>S</a:t>
            </a:r>
            <a:r>
              <a:rPr lang="en-US" altLang="ja-JP" sz="2800" dirty="0"/>
              <a:t>.</a:t>
            </a:r>
            <a:endParaRPr kumimoji="1" lang="ja-JP" altLang="en-US" sz="2800" dirty="0"/>
          </a:p>
        </p:txBody>
      </p:sp>
      <p:cxnSp>
        <p:nvCxnSpPr>
          <p:cNvPr id="3" name="直線矢印コネクタ 2">
            <a:extLst>
              <a:ext uri="{FF2B5EF4-FFF2-40B4-BE49-F238E27FC236}">
                <a16:creationId xmlns:a16="http://schemas.microsoft.com/office/drawing/2014/main" id="{AC74DD0C-5EBF-471F-83E0-DE17F4B1C97F}"/>
              </a:ext>
            </a:extLst>
          </p:cNvPr>
          <p:cNvCxnSpPr>
            <a:cxnSpLocks/>
          </p:cNvCxnSpPr>
          <p:nvPr/>
        </p:nvCxnSpPr>
        <p:spPr>
          <a:xfrm flipH="1" flipV="1">
            <a:off x="970955" y="1762246"/>
            <a:ext cx="16358" cy="145570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 name="直線矢印コネクタ 3">
            <a:extLst>
              <a:ext uri="{FF2B5EF4-FFF2-40B4-BE49-F238E27FC236}">
                <a16:creationId xmlns:a16="http://schemas.microsoft.com/office/drawing/2014/main" id="{77F738D9-5D2D-47FF-8BA8-1A765EE6E13E}"/>
              </a:ext>
            </a:extLst>
          </p:cNvPr>
          <p:cNvCxnSpPr>
            <a:cxnSpLocks/>
          </p:cNvCxnSpPr>
          <p:nvPr/>
        </p:nvCxnSpPr>
        <p:spPr>
          <a:xfrm flipH="1">
            <a:off x="557286" y="3217947"/>
            <a:ext cx="430026" cy="575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直線矢印コネクタ 4">
            <a:extLst>
              <a:ext uri="{FF2B5EF4-FFF2-40B4-BE49-F238E27FC236}">
                <a16:creationId xmlns:a16="http://schemas.microsoft.com/office/drawing/2014/main" id="{561FE132-5A7D-4BE8-A93D-BAA2F8945B25}"/>
              </a:ext>
            </a:extLst>
          </p:cNvPr>
          <p:cNvCxnSpPr>
            <a:cxnSpLocks/>
          </p:cNvCxnSpPr>
          <p:nvPr/>
        </p:nvCxnSpPr>
        <p:spPr>
          <a:xfrm flipV="1">
            <a:off x="987312" y="3207718"/>
            <a:ext cx="1242937" cy="10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8E547BE7-A18A-41CC-982B-E07773AE279F}"/>
              </a:ext>
            </a:extLst>
          </p:cNvPr>
          <p:cNvSpPr txBox="1"/>
          <p:nvPr/>
        </p:nvSpPr>
        <p:spPr>
          <a:xfrm>
            <a:off x="158269" y="3455972"/>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3CE19A5-8B9C-4274-B9F9-4C9490D50242}"/>
              </a:ext>
            </a:extLst>
          </p:cNvPr>
          <p:cNvSpPr txBox="1"/>
          <p:nvPr/>
        </p:nvSpPr>
        <p:spPr>
          <a:xfrm>
            <a:off x="562072" y="1460389"/>
            <a:ext cx="30489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CD8ACC8-D744-43EC-9290-40B157EAAB69}"/>
              </a:ext>
            </a:extLst>
          </p:cNvPr>
          <p:cNvSpPr txBox="1"/>
          <p:nvPr/>
        </p:nvSpPr>
        <p:spPr>
          <a:xfrm>
            <a:off x="1909327" y="3225139"/>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cxnSp>
        <p:nvCxnSpPr>
          <p:cNvPr id="9" name="直線コネクタ 8">
            <a:extLst>
              <a:ext uri="{FF2B5EF4-FFF2-40B4-BE49-F238E27FC236}">
                <a16:creationId xmlns:a16="http://schemas.microsoft.com/office/drawing/2014/main" id="{1345E149-6556-4EEC-9DB8-AF583EB4779D}"/>
              </a:ext>
            </a:extLst>
          </p:cNvPr>
          <p:cNvCxnSpPr>
            <a:cxnSpLocks/>
            <a:stCxn id="11" idx="6"/>
            <a:endCxn id="13" idx="2"/>
          </p:cNvCxnSpPr>
          <p:nvPr/>
        </p:nvCxnSpPr>
        <p:spPr>
          <a:xfrm flipV="1">
            <a:off x="1050342" y="2228473"/>
            <a:ext cx="571937" cy="136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 name="楕円 9">
            <a:extLst>
              <a:ext uri="{FF2B5EF4-FFF2-40B4-BE49-F238E27FC236}">
                <a16:creationId xmlns:a16="http://schemas.microsoft.com/office/drawing/2014/main" id="{1F3FF541-60C6-4841-93FB-1BC3832D80C1}"/>
              </a:ext>
            </a:extLst>
          </p:cNvPr>
          <p:cNvSpPr/>
          <p:nvPr/>
        </p:nvSpPr>
        <p:spPr>
          <a:xfrm>
            <a:off x="900202" y="3151629"/>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21F0EEC2-79A9-4496-B5AA-DE1D1AE90777}"/>
              </a:ext>
            </a:extLst>
          </p:cNvPr>
          <p:cNvSpPr/>
          <p:nvPr/>
        </p:nvSpPr>
        <p:spPr>
          <a:xfrm>
            <a:off x="895569" y="2156553"/>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DB1908D6-46EF-465B-8E8A-36A76724E4F6}"/>
              </a:ext>
            </a:extLst>
          </p:cNvPr>
          <p:cNvCxnSpPr>
            <a:cxnSpLocks/>
            <a:stCxn id="10" idx="0"/>
            <a:endCxn id="11" idx="4"/>
          </p:cNvCxnSpPr>
          <p:nvPr/>
        </p:nvCxnSpPr>
        <p:spPr>
          <a:xfrm flipH="1" flipV="1">
            <a:off x="972956" y="2303117"/>
            <a:ext cx="4634" cy="8485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3" name="楕円 12">
            <a:extLst>
              <a:ext uri="{FF2B5EF4-FFF2-40B4-BE49-F238E27FC236}">
                <a16:creationId xmlns:a16="http://schemas.microsoft.com/office/drawing/2014/main" id="{DF4476FB-8DFE-4460-8C18-B0A8B391E4F2}"/>
              </a:ext>
            </a:extLst>
          </p:cNvPr>
          <p:cNvSpPr/>
          <p:nvPr/>
        </p:nvSpPr>
        <p:spPr>
          <a:xfrm>
            <a:off x="1622279" y="2155191"/>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01DE2ABE-7712-4C92-95E5-49A17189DA8E}"/>
              </a:ext>
            </a:extLst>
          </p:cNvPr>
          <p:cNvSpPr/>
          <p:nvPr/>
        </p:nvSpPr>
        <p:spPr>
          <a:xfrm>
            <a:off x="421505" y="2155191"/>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22143AD9-04B1-4E85-A9CF-AC742B6D712C}"/>
              </a:ext>
            </a:extLst>
          </p:cNvPr>
          <p:cNvCxnSpPr>
            <a:cxnSpLocks/>
            <a:stCxn id="11" idx="2"/>
            <a:endCxn id="14" idx="6"/>
          </p:cNvCxnSpPr>
          <p:nvPr/>
        </p:nvCxnSpPr>
        <p:spPr>
          <a:xfrm flipH="1" flipV="1">
            <a:off x="576278" y="2228473"/>
            <a:ext cx="319291" cy="136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1C64D48B-E60B-433A-B367-C2B675ABBFEC}"/>
              </a:ext>
            </a:extLst>
          </p:cNvPr>
          <p:cNvSpPr txBox="1"/>
          <p:nvPr/>
        </p:nvSpPr>
        <p:spPr>
          <a:xfrm>
            <a:off x="557916" y="1128793"/>
            <a:ext cx="1208804" cy="461665"/>
          </a:xfrm>
          <a:prstGeom prst="rect">
            <a:avLst/>
          </a:prstGeom>
          <a:noFill/>
        </p:spPr>
        <p:txBody>
          <a:bodyPr wrap="square" rtlCol="0">
            <a:spAutoFit/>
          </a:bodyPr>
          <a:lstStyle/>
          <a:p>
            <a:r>
              <a:rPr kumimoji="1" lang="en-US" altLang="ja-JP" sz="2400" dirty="0">
                <a:latin typeface="Times New Roman" panose="02020603050405020304" pitchFamily="18" charset="0"/>
                <a:cs typeface="Times New Roman" panose="02020603050405020304" pitchFamily="18" charset="0"/>
              </a:rPr>
              <a:t>Tree</a:t>
            </a:r>
            <a:r>
              <a:rPr kumimoji="1" lang="en-US" altLang="ja-JP" sz="2400" i="1" dirty="0">
                <a:latin typeface="Times New Roman" panose="02020603050405020304" pitchFamily="18" charset="0"/>
                <a:cs typeface="Times New Roman" panose="02020603050405020304" pitchFamily="18" charset="0"/>
              </a:rPr>
              <a:t> S</a:t>
            </a:r>
            <a:endParaRPr kumimoji="1" lang="ja-JP" altLang="en-US" sz="2400" i="1" dirty="0">
              <a:latin typeface="Times New Roman" panose="02020603050405020304" pitchFamily="18" charset="0"/>
              <a:cs typeface="Times New Roman" panose="02020603050405020304" pitchFamily="18" charset="0"/>
            </a:endParaRPr>
          </a:p>
        </p:txBody>
      </p:sp>
      <p:cxnSp>
        <p:nvCxnSpPr>
          <p:cNvPr id="17" name="直線矢印コネクタ 16">
            <a:extLst>
              <a:ext uri="{FF2B5EF4-FFF2-40B4-BE49-F238E27FC236}">
                <a16:creationId xmlns:a16="http://schemas.microsoft.com/office/drawing/2014/main" id="{4D62B985-6A36-430F-BF73-C409D859951C}"/>
              </a:ext>
            </a:extLst>
          </p:cNvPr>
          <p:cNvCxnSpPr>
            <a:cxnSpLocks/>
          </p:cNvCxnSpPr>
          <p:nvPr/>
        </p:nvCxnSpPr>
        <p:spPr>
          <a:xfrm flipH="1" flipV="1">
            <a:off x="4797055" y="4487746"/>
            <a:ext cx="16358" cy="145570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7AB570AA-ED51-4D86-923E-D2EBB245AA6B}"/>
              </a:ext>
            </a:extLst>
          </p:cNvPr>
          <p:cNvCxnSpPr>
            <a:cxnSpLocks/>
          </p:cNvCxnSpPr>
          <p:nvPr/>
        </p:nvCxnSpPr>
        <p:spPr>
          <a:xfrm flipH="1">
            <a:off x="4542995" y="5943447"/>
            <a:ext cx="270417" cy="348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9D8EA940-43FF-4DB7-9449-D2E7A4B52ED4}"/>
              </a:ext>
            </a:extLst>
          </p:cNvPr>
          <p:cNvCxnSpPr>
            <a:cxnSpLocks/>
          </p:cNvCxnSpPr>
          <p:nvPr/>
        </p:nvCxnSpPr>
        <p:spPr>
          <a:xfrm flipV="1">
            <a:off x="4813412" y="5933218"/>
            <a:ext cx="1242937" cy="10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6910EA91-157A-4A9F-8D33-50941BAEFCB9}"/>
              </a:ext>
            </a:extLst>
          </p:cNvPr>
          <p:cNvSpPr txBox="1"/>
          <p:nvPr/>
        </p:nvSpPr>
        <p:spPr>
          <a:xfrm>
            <a:off x="4194821" y="5905945"/>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97A3B543-D5D8-4AF3-AF98-089F87747849}"/>
              </a:ext>
            </a:extLst>
          </p:cNvPr>
          <p:cNvSpPr txBox="1"/>
          <p:nvPr/>
        </p:nvSpPr>
        <p:spPr>
          <a:xfrm>
            <a:off x="4366852" y="4232088"/>
            <a:ext cx="30489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75E363C9-AD61-437C-B6D7-716A6E7C0A3C}"/>
              </a:ext>
            </a:extLst>
          </p:cNvPr>
          <p:cNvSpPr txBox="1"/>
          <p:nvPr/>
        </p:nvSpPr>
        <p:spPr>
          <a:xfrm>
            <a:off x="5735427" y="5950639"/>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cxnSp>
        <p:nvCxnSpPr>
          <p:cNvPr id="23" name="直線コネクタ 22">
            <a:extLst>
              <a:ext uri="{FF2B5EF4-FFF2-40B4-BE49-F238E27FC236}">
                <a16:creationId xmlns:a16="http://schemas.microsoft.com/office/drawing/2014/main" id="{4C4FC250-7FA7-4EE9-8CA2-854215676ED7}"/>
              </a:ext>
            </a:extLst>
          </p:cNvPr>
          <p:cNvCxnSpPr>
            <a:cxnSpLocks/>
            <a:stCxn id="25" idx="6"/>
            <a:endCxn id="27" idx="2"/>
          </p:cNvCxnSpPr>
          <p:nvPr/>
        </p:nvCxnSpPr>
        <p:spPr>
          <a:xfrm flipV="1">
            <a:off x="4876442" y="4953973"/>
            <a:ext cx="588771" cy="136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4" name="楕円 23">
            <a:extLst>
              <a:ext uri="{FF2B5EF4-FFF2-40B4-BE49-F238E27FC236}">
                <a16:creationId xmlns:a16="http://schemas.microsoft.com/office/drawing/2014/main" id="{D7EDC7D1-5AE7-45FE-A1B6-1D7A1B59E7E5}"/>
              </a:ext>
            </a:extLst>
          </p:cNvPr>
          <p:cNvSpPr/>
          <p:nvPr/>
        </p:nvSpPr>
        <p:spPr>
          <a:xfrm>
            <a:off x="4726302" y="5877129"/>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A30C92C5-F97B-41FC-8EFB-3534AC6CF6AE}"/>
              </a:ext>
            </a:extLst>
          </p:cNvPr>
          <p:cNvSpPr/>
          <p:nvPr/>
        </p:nvSpPr>
        <p:spPr>
          <a:xfrm>
            <a:off x="4721669" y="4882053"/>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0B72A4C4-1D27-476F-B357-B7F0AD7CEB3C}"/>
              </a:ext>
            </a:extLst>
          </p:cNvPr>
          <p:cNvCxnSpPr>
            <a:cxnSpLocks/>
            <a:stCxn id="24" idx="0"/>
            <a:endCxn id="25" idx="4"/>
          </p:cNvCxnSpPr>
          <p:nvPr/>
        </p:nvCxnSpPr>
        <p:spPr>
          <a:xfrm flipH="1" flipV="1">
            <a:off x="4799056" y="5028617"/>
            <a:ext cx="4634" cy="8485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7" name="楕円 26">
            <a:extLst>
              <a:ext uri="{FF2B5EF4-FFF2-40B4-BE49-F238E27FC236}">
                <a16:creationId xmlns:a16="http://schemas.microsoft.com/office/drawing/2014/main" id="{B58149D6-0762-497A-A940-D855AB6DA4B6}"/>
              </a:ext>
            </a:extLst>
          </p:cNvPr>
          <p:cNvSpPr/>
          <p:nvPr/>
        </p:nvSpPr>
        <p:spPr>
          <a:xfrm>
            <a:off x="5465213" y="4880691"/>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77DAB4F2-2A23-4BB6-B496-EBD4D2C696F3}"/>
              </a:ext>
            </a:extLst>
          </p:cNvPr>
          <p:cNvSpPr/>
          <p:nvPr/>
        </p:nvSpPr>
        <p:spPr>
          <a:xfrm>
            <a:off x="4247605" y="4880691"/>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162B7A74-1143-44D2-BCDB-4254CA740B51}"/>
              </a:ext>
            </a:extLst>
          </p:cNvPr>
          <p:cNvCxnSpPr>
            <a:cxnSpLocks/>
            <a:stCxn id="25" idx="2"/>
            <a:endCxn id="28" idx="6"/>
          </p:cNvCxnSpPr>
          <p:nvPr/>
        </p:nvCxnSpPr>
        <p:spPr>
          <a:xfrm flipH="1" flipV="1">
            <a:off x="4402378" y="4953973"/>
            <a:ext cx="319291" cy="136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2ADDBC71-26F5-4387-800E-59AC71AF9B65}"/>
              </a:ext>
            </a:extLst>
          </p:cNvPr>
          <p:cNvCxnSpPr>
            <a:cxnSpLocks/>
          </p:cNvCxnSpPr>
          <p:nvPr/>
        </p:nvCxnSpPr>
        <p:spPr>
          <a:xfrm flipH="1" flipV="1">
            <a:off x="7640887" y="1906365"/>
            <a:ext cx="16358" cy="145570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7B8345E5-5052-4C23-90A5-3203C6AB3C7D}"/>
              </a:ext>
            </a:extLst>
          </p:cNvPr>
          <p:cNvCxnSpPr>
            <a:cxnSpLocks/>
          </p:cNvCxnSpPr>
          <p:nvPr/>
        </p:nvCxnSpPr>
        <p:spPr>
          <a:xfrm flipH="1">
            <a:off x="7386827" y="3362066"/>
            <a:ext cx="270417" cy="348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E4D8244B-00D3-48C6-A86C-B208CD3B429A}"/>
              </a:ext>
            </a:extLst>
          </p:cNvPr>
          <p:cNvCxnSpPr>
            <a:cxnSpLocks/>
          </p:cNvCxnSpPr>
          <p:nvPr/>
        </p:nvCxnSpPr>
        <p:spPr>
          <a:xfrm flipV="1">
            <a:off x="7657244" y="3351837"/>
            <a:ext cx="1242937" cy="10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A75B6E2D-4D43-4B01-8DB1-DC25545388AB}"/>
              </a:ext>
            </a:extLst>
          </p:cNvPr>
          <p:cNvSpPr txBox="1"/>
          <p:nvPr/>
        </p:nvSpPr>
        <p:spPr>
          <a:xfrm>
            <a:off x="7038653" y="3324564"/>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2046C6EF-7EEC-446B-9CB7-E27A62D9190A}"/>
              </a:ext>
            </a:extLst>
          </p:cNvPr>
          <p:cNvSpPr txBox="1"/>
          <p:nvPr/>
        </p:nvSpPr>
        <p:spPr>
          <a:xfrm>
            <a:off x="7185792" y="1682457"/>
            <a:ext cx="30489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1B8B87A7-3834-487A-84C6-5C19AF5ACFE6}"/>
              </a:ext>
            </a:extLst>
          </p:cNvPr>
          <p:cNvSpPr txBox="1"/>
          <p:nvPr/>
        </p:nvSpPr>
        <p:spPr>
          <a:xfrm>
            <a:off x="8579259" y="3369258"/>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cxnSp>
        <p:nvCxnSpPr>
          <p:cNvPr id="36" name="直線コネクタ 35">
            <a:extLst>
              <a:ext uri="{FF2B5EF4-FFF2-40B4-BE49-F238E27FC236}">
                <a16:creationId xmlns:a16="http://schemas.microsoft.com/office/drawing/2014/main" id="{C3CF4791-905E-4F69-B7AA-0CC6D320B15B}"/>
              </a:ext>
            </a:extLst>
          </p:cNvPr>
          <p:cNvCxnSpPr>
            <a:cxnSpLocks/>
            <a:stCxn id="38" idx="6"/>
            <a:endCxn id="40" idx="2"/>
          </p:cNvCxnSpPr>
          <p:nvPr/>
        </p:nvCxnSpPr>
        <p:spPr>
          <a:xfrm flipH="1" flipV="1">
            <a:off x="6914009" y="2387417"/>
            <a:ext cx="665486" cy="136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7" name="楕円 36">
            <a:extLst>
              <a:ext uri="{FF2B5EF4-FFF2-40B4-BE49-F238E27FC236}">
                <a16:creationId xmlns:a16="http://schemas.microsoft.com/office/drawing/2014/main" id="{F948B683-96F7-4916-9A7C-20BCDFB205C3}"/>
              </a:ext>
            </a:extLst>
          </p:cNvPr>
          <p:cNvSpPr/>
          <p:nvPr/>
        </p:nvSpPr>
        <p:spPr>
          <a:xfrm flipH="1">
            <a:off x="7574141" y="3310574"/>
            <a:ext cx="178836"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2847F51-6E45-4283-BF10-5FAE951AB410}"/>
              </a:ext>
            </a:extLst>
          </p:cNvPr>
          <p:cNvSpPr/>
          <p:nvPr/>
        </p:nvSpPr>
        <p:spPr>
          <a:xfrm flipH="1">
            <a:off x="7579495" y="2315498"/>
            <a:ext cx="178836"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63DF435D-BF29-442B-BD00-155E2257F58A}"/>
              </a:ext>
            </a:extLst>
          </p:cNvPr>
          <p:cNvCxnSpPr>
            <a:cxnSpLocks/>
            <a:stCxn id="37" idx="0"/>
            <a:endCxn id="38" idx="4"/>
          </p:cNvCxnSpPr>
          <p:nvPr/>
        </p:nvCxnSpPr>
        <p:spPr>
          <a:xfrm flipV="1">
            <a:off x="7663558" y="2462062"/>
            <a:ext cx="5354" cy="8485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0" name="楕円 39">
            <a:extLst>
              <a:ext uri="{FF2B5EF4-FFF2-40B4-BE49-F238E27FC236}">
                <a16:creationId xmlns:a16="http://schemas.microsoft.com/office/drawing/2014/main" id="{8F335860-2841-47E1-A7C1-1DCFE04A769F}"/>
              </a:ext>
            </a:extLst>
          </p:cNvPr>
          <p:cNvSpPr/>
          <p:nvPr/>
        </p:nvSpPr>
        <p:spPr>
          <a:xfrm flipH="1">
            <a:off x="6735173" y="2314135"/>
            <a:ext cx="178836"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C0BBAC11-360B-4294-8650-C0212B5323DC}"/>
              </a:ext>
            </a:extLst>
          </p:cNvPr>
          <p:cNvSpPr/>
          <p:nvPr/>
        </p:nvSpPr>
        <p:spPr>
          <a:xfrm flipH="1">
            <a:off x="8127263" y="2314136"/>
            <a:ext cx="178836"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6F3B9DC0-1B9E-4705-895C-E395FF4A4420}"/>
              </a:ext>
            </a:extLst>
          </p:cNvPr>
          <p:cNvCxnSpPr>
            <a:cxnSpLocks/>
            <a:stCxn id="38" idx="2"/>
            <a:endCxn id="41" idx="6"/>
          </p:cNvCxnSpPr>
          <p:nvPr/>
        </p:nvCxnSpPr>
        <p:spPr>
          <a:xfrm flipV="1">
            <a:off x="7758331" y="2387418"/>
            <a:ext cx="368932" cy="136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矢印コネクタ 43">
            <a:extLst>
              <a:ext uri="{FF2B5EF4-FFF2-40B4-BE49-F238E27FC236}">
                <a16:creationId xmlns:a16="http://schemas.microsoft.com/office/drawing/2014/main" id="{C50D3671-767A-4141-AA91-92D00663B2F0}"/>
              </a:ext>
            </a:extLst>
          </p:cNvPr>
          <p:cNvCxnSpPr>
            <a:cxnSpLocks/>
          </p:cNvCxnSpPr>
          <p:nvPr/>
        </p:nvCxnSpPr>
        <p:spPr>
          <a:xfrm flipH="1" flipV="1">
            <a:off x="7426236" y="4430749"/>
            <a:ext cx="16358" cy="145570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F719E823-E5A1-4276-A3CA-9EBE4BA47758}"/>
              </a:ext>
            </a:extLst>
          </p:cNvPr>
          <p:cNvCxnSpPr>
            <a:cxnSpLocks/>
          </p:cNvCxnSpPr>
          <p:nvPr/>
        </p:nvCxnSpPr>
        <p:spPr>
          <a:xfrm flipH="1">
            <a:off x="7172176" y="5886450"/>
            <a:ext cx="270417" cy="348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E92875F0-82C1-4C00-8081-5F902FE6E0F4}"/>
              </a:ext>
            </a:extLst>
          </p:cNvPr>
          <p:cNvCxnSpPr>
            <a:cxnSpLocks/>
          </p:cNvCxnSpPr>
          <p:nvPr/>
        </p:nvCxnSpPr>
        <p:spPr>
          <a:xfrm flipV="1">
            <a:off x="7442593" y="5876221"/>
            <a:ext cx="1242937" cy="10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テキスト ボックス 46">
            <a:extLst>
              <a:ext uri="{FF2B5EF4-FFF2-40B4-BE49-F238E27FC236}">
                <a16:creationId xmlns:a16="http://schemas.microsoft.com/office/drawing/2014/main" id="{2DE9DE30-1C45-4135-AB17-BC43B81E4B48}"/>
              </a:ext>
            </a:extLst>
          </p:cNvPr>
          <p:cNvSpPr txBox="1"/>
          <p:nvPr/>
        </p:nvSpPr>
        <p:spPr>
          <a:xfrm>
            <a:off x="6824002" y="5848948"/>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53B2172D-0278-46A3-9978-9BF19C549E5D}"/>
              </a:ext>
            </a:extLst>
          </p:cNvPr>
          <p:cNvSpPr txBox="1"/>
          <p:nvPr/>
        </p:nvSpPr>
        <p:spPr>
          <a:xfrm>
            <a:off x="6971141" y="4267246"/>
            <a:ext cx="30489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DA767296-E5B9-4BE5-8327-7D61A643BDA7}"/>
              </a:ext>
            </a:extLst>
          </p:cNvPr>
          <p:cNvSpPr txBox="1"/>
          <p:nvPr/>
        </p:nvSpPr>
        <p:spPr>
          <a:xfrm>
            <a:off x="8364608" y="5893642"/>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grpSp>
        <p:nvGrpSpPr>
          <p:cNvPr id="50" name="グループ化 49">
            <a:extLst>
              <a:ext uri="{FF2B5EF4-FFF2-40B4-BE49-F238E27FC236}">
                <a16:creationId xmlns:a16="http://schemas.microsoft.com/office/drawing/2014/main" id="{09AF141D-97D2-4880-A29A-D9064BD87753}"/>
              </a:ext>
            </a:extLst>
          </p:cNvPr>
          <p:cNvGrpSpPr/>
          <p:nvPr/>
        </p:nvGrpSpPr>
        <p:grpSpPr>
          <a:xfrm flipH="1">
            <a:off x="7359489" y="4616367"/>
            <a:ext cx="1242936" cy="1311788"/>
            <a:chOff x="6118431" y="4930667"/>
            <a:chExt cx="1144465" cy="1311788"/>
          </a:xfrm>
        </p:grpSpPr>
        <p:cxnSp>
          <p:nvCxnSpPr>
            <p:cNvPr id="51" name="直線コネクタ 50">
              <a:extLst>
                <a:ext uri="{FF2B5EF4-FFF2-40B4-BE49-F238E27FC236}">
                  <a16:creationId xmlns:a16="http://schemas.microsoft.com/office/drawing/2014/main" id="{5220EB78-4F96-431D-B380-D903838956D0}"/>
                </a:ext>
              </a:extLst>
            </p:cNvPr>
            <p:cNvCxnSpPr>
              <a:cxnSpLocks/>
              <a:stCxn id="53" idx="6"/>
              <a:endCxn id="55" idx="2"/>
            </p:cNvCxnSpPr>
            <p:nvPr/>
          </p:nvCxnSpPr>
          <p:spPr>
            <a:xfrm>
              <a:off x="7186787" y="5559504"/>
              <a:ext cx="2827" cy="52817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52" name="楕円 51">
              <a:extLst>
                <a:ext uri="{FF2B5EF4-FFF2-40B4-BE49-F238E27FC236}">
                  <a16:creationId xmlns:a16="http://schemas.microsoft.com/office/drawing/2014/main" id="{F63D4F32-700B-46CC-B627-A7E158A6BEE7}"/>
                </a:ext>
              </a:extLst>
            </p:cNvPr>
            <p:cNvSpPr/>
            <p:nvPr/>
          </p:nvSpPr>
          <p:spPr>
            <a:xfrm rot="5400000">
              <a:off x="6114326" y="5413470"/>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BA0B643B-DEED-442F-9B56-48582438D132}"/>
                </a:ext>
              </a:extLst>
            </p:cNvPr>
            <p:cNvSpPr/>
            <p:nvPr/>
          </p:nvSpPr>
          <p:spPr>
            <a:xfrm rot="5400000">
              <a:off x="7109401" y="5408836"/>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0B9703D8-3B37-49D6-81C3-CAD5819A3D89}"/>
                </a:ext>
              </a:extLst>
            </p:cNvPr>
            <p:cNvCxnSpPr>
              <a:cxnSpLocks/>
              <a:stCxn id="52" idx="0"/>
              <a:endCxn id="53" idx="4"/>
            </p:cNvCxnSpPr>
            <p:nvPr/>
          </p:nvCxnSpPr>
          <p:spPr>
            <a:xfrm flipV="1">
              <a:off x="6264994" y="5482118"/>
              <a:ext cx="848512" cy="463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6EE08433-D8D6-43EF-81CA-0EB93D401BAE}"/>
                </a:ext>
              </a:extLst>
            </p:cNvPr>
            <p:cNvSpPr/>
            <p:nvPr/>
          </p:nvSpPr>
          <p:spPr>
            <a:xfrm rot="5400000">
              <a:off x="7112228" y="6091787"/>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5EC4206D-6C53-4529-8D96-A32E47FD526B}"/>
                </a:ext>
              </a:extLst>
            </p:cNvPr>
            <p:cNvSpPr/>
            <p:nvPr/>
          </p:nvSpPr>
          <p:spPr>
            <a:xfrm rot="5400000">
              <a:off x="7110764" y="4934772"/>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31AA61BB-27E9-422C-9221-45970A13F2DA}"/>
                </a:ext>
              </a:extLst>
            </p:cNvPr>
            <p:cNvCxnSpPr>
              <a:cxnSpLocks/>
              <a:stCxn id="53" idx="2"/>
              <a:endCxn id="56" idx="6"/>
            </p:cNvCxnSpPr>
            <p:nvPr/>
          </p:nvCxnSpPr>
          <p:spPr>
            <a:xfrm flipV="1">
              <a:off x="7186787" y="5085440"/>
              <a:ext cx="1363" cy="31929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sp>
        <p:nvSpPr>
          <p:cNvPr id="58" name="テキスト ボックス 57">
            <a:extLst>
              <a:ext uri="{FF2B5EF4-FFF2-40B4-BE49-F238E27FC236}">
                <a16:creationId xmlns:a16="http://schemas.microsoft.com/office/drawing/2014/main" id="{2530B2A4-CCEC-4AD5-B5B3-FDC3471EEFB8}"/>
              </a:ext>
            </a:extLst>
          </p:cNvPr>
          <p:cNvSpPr txBox="1"/>
          <p:nvPr/>
        </p:nvSpPr>
        <p:spPr>
          <a:xfrm>
            <a:off x="479191" y="4172033"/>
            <a:ext cx="1208804" cy="461665"/>
          </a:xfrm>
          <a:prstGeom prst="rect">
            <a:avLst/>
          </a:prstGeom>
          <a:noFill/>
        </p:spPr>
        <p:txBody>
          <a:bodyPr wrap="square" rtlCol="0">
            <a:spAutoFit/>
          </a:bodyPr>
          <a:lstStyle/>
          <a:p>
            <a:r>
              <a:rPr kumimoji="1" lang="en-US" altLang="ja-JP" sz="2400" dirty="0">
                <a:latin typeface="Times New Roman" panose="02020603050405020304" pitchFamily="18" charset="0"/>
                <a:cs typeface="Times New Roman" panose="02020603050405020304" pitchFamily="18" charset="0"/>
              </a:rPr>
              <a:t>Tree</a:t>
            </a:r>
            <a:r>
              <a:rPr kumimoji="1" lang="en-US" altLang="ja-JP" sz="2400" i="1" dirty="0">
                <a:latin typeface="Times New Roman" panose="02020603050405020304" pitchFamily="18" charset="0"/>
                <a:cs typeface="Times New Roman" panose="02020603050405020304" pitchFamily="18" charset="0"/>
              </a:rPr>
              <a:t> T</a:t>
            </a:r>
            <a:endParaRPr kumimoji="1" lang="ja-JP" altLang="en-US" sz="2400" i="1" dirty="0">
              <a:latin typeface="Times New Roman" panose="02020603050405020304" pitchFamily="18" charset="0"/>
              <a:cs typeface="Times New Roman" panose="02020603050405020304" pitchFamily="18" charset="0"/>
            </a:endParaRPr>
          </a:p>
        </p:txBody>
      </p:sp>
      <p:sp>
        <p:nvSpPr>
          <p:cNvPr id="59" name="楕円 58">
            <a:extLst>
              <a:ext uri="{FF2B5EF4-FFF2-40B4-BE49-F238E27FC236}">
                <a16:creationId xmlns:a16="http://schemas.microsoft.com/office/drawing/2014/main" id="{7556C3C8-38BC-49DF-9F61-E55555B1668E}"/>
              </a:ext>
            </a:extLst>
          </p:cNvPr>
          <p:cNvSpPr/>
          <p:nvPr/>
        </p:nvSpPr>
        <p:spPr>
          <a:xfrm>
            <a:off x="3754777" y="4263839"/>
            <a:ext cx="2169430" cy="2044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矢印コネクタ 59">
            <a:extLst>
              <a:ext uri="{FF2B5EF4-FFF2-40B4-BE49-F238E27FC236}">
                <a16:creationId xmlns:a16="http://schemas.microsoft.com/office/drawing/2014/main" id="{8AF9E074-7D93-42BF-8194-2EF42C836BEB}"/>
              </a:ext>
            </a:extLst>
          </p:cNvPr>
          <p:cNvCxnSpPr>
            <a:cxnSpLocks/>
          </p:cNvCxnSpPr>
          <p:nvPr/>
        </p:nvCxnSpPr>
        <p:spPr>
          <a:xfrm flipH="1" flipV="1">
            <a:off x="4923076" y="1818596"/>
            <a:ext cx="16358" cy="145570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1" name="直線矢印コネクタ 60">
            <a:extLst>
              <a:ext uri="{FF2B5EF4-FFF2-40B4-BE49-F238E27FC236}">
                <a16:creationId xmlns:a16="http://schemas.microsoft.com/office/drawing/2014/main" id="{6E62A800-7ECF-4E9B-8FC3-6A9D01C0C9B3}"/>
              </a:ext>
            </a:extLst>
          </p:cNvPr>
          <p:cNvCxnSpPr>
            <a:cxnSpLocks/>
          </p:cNvCxnSpPr>
          <p:nvPr/>
        </p:nvCxnSpPr>
        <p:spPr>
          <a:xfrm flipH="1">
            <a:off x="4669016" y="3274297"/>
            <a:ext cx="270417" cy="348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直線矢印コネクタ 61">
            <a:extLst>
              <a:ext uri="{FF2B5EF4-FFF2-40B4-BE49-F238E27FC236}">
                <a16:creationId xmlns:a16="http://schemas.microsoft.com/office/drawing/2014/main" id="{0F019F52-E15C-4727-B4AB-8038D2A80C96}"/>
              </a:ext>
            </a:extLst>
          </p:cNvPr>
          <p:cNvCxnSpPr>
            <a:cxnSpLocks/>
          </p:cNvCxnSpPr>
          <p:nvPr/>
        </p:nvCxnSpPr>
        <p:spPr>
          <a:xfrm flipV="1">
            <a:off x="4939433" y="3264068"/>
            <a:ext cx="1242937" cy="10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1E0C54D6-8935-48F1-8037-520E0E6CBB81}"/>
              </a:ext>
            </a:extLst>
          </p:cNvPr>
          <p:cNvSpPr txBox="1"/>
          <p:nvPr/>
        </p:nvSpPr>
        <p:spPr>
          <a:xfrm>
            <a:off x="4320842" y="3236795"/>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x</a:t>
            </a:r>
            <a:endParaRPr kumimoji="1" lang="ja-JP" altLang="en-US" sz="2400" i="1" dirty="0">
              <a:latin typeface="Times New Roman" panose="02020603050405020304" pitchFamily="18" charset="0"/>
              <a:cs typeface="Times New Roman" panose="02020603050405020304" pitchFamily="18" charset="0"/>
            </a:endParaRPr>
          </a:p>
        </p:txBody>
      </p:sp>
      <p:sp>
        <p:nvSpPr>
          <p:cNvPr id="64" name="テキスト ボックス 63">
            <a:extLst>
              <a:ext uri="{FF2B5EF4-FFF2-40B4-BE49-F238E27FC236}">
                <a16:creationId xmlns:a16="http://schemas.microsoft.com/office/drawing/2014/main" id="{9A6A9C41-5510-4EDF-A835-763914ADBFC9}"/>
              </a:ext>
            </a:extLst>
          </p:cNvPr>
          <p:cNvSpPr txBox="1"/>
          <p:nvPr/>
        </p:nvSpPr>
        <p:spPr>
          <a:xfrm>
            <a:off x="4436354" y="1595081"/>
            <a:ext cx="30489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z</a:t>
            </a:r>
            <a:endParaRPr kumimoji="1" lang="ja-JP" altLang="en-US" sz="2400" i="1" dirty="0">
              <a:latin typeface="Times New Roman" panose="02020603050405020304" pitchFamily="18" charset="0"/>
              <a:cs typeface="Times New Roman" panose="02020603050405020304" pitchFamily="18" charset="0"/>
            </a:endParaRPr>
          </a:p>
        </p:txBody>
      </p:sp>
      <p:sp>
        <p:nvSpPr>
          <p:cNvPr id="65" name="テキスト ボックス 64">
            <a:extLst>
              <a:ext uri="{FF2B5EF4-FFF2-40B4-BE49-F238E27FC236}">
                <a16:creationId xmlns:a16="http://schemas.microsoft.com/office/drawing/2014/main" id="{D298654E-3CDA-4DA8-8206-E313202F594E}"/>
              </a:ext>
            </a:extLst>
          </p:cNvPr>
          <p:cNvSpPr txBox="1"/>
          <p:nvPr/>
        </p:nvSpPr>
        <p:spPr>
          <a:xfrm>
            <a:off x="5861448" y="3281489"/>
            <a:ext cx="320922" cy="461665"/>
          </a:xfrm>
          <a:prstGeom prst="rect">
            <a:avLst/>
          </a:prstGeom>
          <a:noFill/>
        </p:spPr>
        <p:txBody>
          <a:bodyPr wrap="square" rtlCol="0">
            <a:spAutoFit/>
          </a:bodyPr>
          <a:lstStyle/>
          <a:p>
            <a:r>
              <a:rPr kumimoji="1" lang="en-US" altLang="ja-JP" sz="2400" i="1" dirty="0">
                <a:latin typeface="Times New Roman" panose="02020603050405020304" pitchFamily="18" charset="0"/>
                <a:cs typeface="Times New Roman" panose="02020603050405020304" pitchFamily="18" charset="0"/>
              </a:rPr>
              <a:t>y</a:t>
            </a:r>
            <a:endParaRPr kumimoji="1" lang="ja-JP" altLang="en-US" sz="2400" i="1" dirty="0">
              <a:latin typeface="Times New Roman" panose="02020603050405020304" pitchFamily="18" charset="0"/>
              <a:cs typeface="Times New Roman" panose="02020603050405020304" pitchFamily="18" charset="0"/>
            </a:endParaRPr>
          </a:p>
        </p:txBody>
      </p:sp>
      <p:cxnSp>
        <p:nvCxnSpPr>
          <p:cNvPr id="66" name="直線コネクタ 65">
            <a:extLst>
              <a:ext uri="{FF2B5EF4-FFF2-40B4-BE49-F238E27FC236}">
                <a16:creationId xmlns:a16="http://schemas.microsoft.com/office/drawing/2014/main" id="{3BECFE38-10F4-40C4-9028-0F307ED3ACF4}"/>
              </a:ext>
            </a:extLst>
          </p:cNvPr>
          <p:cNvCxnSpPr>
            <a:cxnSpLocks/>
            <a:stCxn id="68" idx="6"/>
            <a:endCxn id="70" idx="2"/>
          </p:cNvCxnSpPr>
          <p:nvPr/>
        </p:nvCxnSpPr>
        <p:spPr>
          <a:xfrm flipH="1" flipV="1">
            <a:off x="4927394" y="2124452"/>
            <a:ext cx="15841" cy="54241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67" name="楕円 66">
            <a:extLst>
              <a:ext uri="{FF2B5EF4-FFF2-40B4-BE49-F238E27FC236}">
                <a16:creationId xmlns:a16="http://schemas.microsoft.com/office/drawing/2014/main" id="{3B2E04F5-6F50-429D-9D10-41DC2DAA6127}"/>
              </a:ext>
            </a:extLst>
          </p:cNvPr>
          <p:cNvSpPr/>
          <p:nvPr/>
        </p:nvSpPr>
        <p:spPr>
          <a:xfrm rot="16200000">
            <a:off x="5860924" y="2666335"/>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AAFE93A4-1089-4B06-83BB-D872466D5D39}"/>
              </a:ext>
            </a:extLst>
          </p:cNvPr>
          <p:cNvSpPr/>
          <p:nvPr/>
        </p:nvSpPr>
        <p:spPr>
          <a:xfrm rot="16200000">
            <a:off x="4865848" y="2670969"/>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69" name="直線コネクタ 68">
            <a:extLst>
              <a:ext uri="{FF2B5EF4-FFF2-40B4-BE49-F238E27FC236}">
                <a16:creationId xmlns:a16="http://schemas.microsoft.com/office/drawing/2014/main" id="{997CB866-9212-4236-B6C2-3714C6137774}"/>
              </a:ext>
            </a:extLst>
          </p:cNvPr>
          <p:cNvCxnSpPr>
            <a:cxnSpLocks/>
            <a:stCxn id="67" idx="0"/>
            <a:endCxn id="68" idx="4"/>
          </p:cNvCxnSpPr>
          <p:nvPr/>
        </p:nvCxnSpPr>
        <p:spPr>
          <a:xfrm rot="16200000" flipH="1" flipV="1">
            <a:off x="5438457" y="2317676"/>
            <a:ext cx="4634" cy="8485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5F813BBA-D973-4470-9B8E-DFA40FC3B169}"/>
              </a:ext>
            </a:extLst>
          </p:cNvPr>
          <p:cNvSpPr/>
          <p:nvPr/>
        </p:nvSpPr>
        <p:spPr>
          <a:xfrm rot="16200000">
            <a:off x="4850007" y="1973784"/>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1" name="楕円 70">
            <a:extLst>
              <a:ext uri="{FF2B5EF4-FFF2-40B4-BE49-F238E27FC236}">
                <a16:creationId xmlns:a16="http://schemas.microsoft.com/office/drawing/2014/main" id="{12361E6F-F266-4FA7-BDA4-B02D0570298E}"/>
              </a:ext>
            </a:extLst>
          </p:cNvPr>
          <p:cNvSpPr/>
          <p:nvPr/>
        </p:nvSpPr>
        <p:spPr>
          <a:xfrm rot="16200000">
            <a:off x="4864486" y="3145033"/>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72" name="直線コネクタ 71">
            <a:extLst>
              <a:ext uri="{FF2B5EF4-FFF2-40B4-BE49-F238E27FC236}">
                <a16:creationId xmlns:a16="http://schemas.microsoft.com/office/drawing/2014/main" id="{77DA26B4-B4D1-4D34-BAA3-743660B4E321}"/>
              </a:ext>
            </a:extLst>
          </p:cNvPr>
          <p:cNvCxnSpPr>
            <a:cxnSpLocks/>
            <a:stCxn id="68" idx="2"/>
            <a:endCxn id="71" idx="6"/>
          </p:cNvCxnSpPr>
          <p:nvPr/>
        </p:nvCxnSpPr>
        <p:spPr>
          <a:xfrm rot="16200000" flipH="1" flipV="1">
            <a:off x="4782909" y="2980601"/>
            <a:ext cx="319291" cy="136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nvGrpSpPr>
          <p:cNvPr id="86" name="グループ化 85">
            <a:extLst>
              <a:ext uri="{FF2B5EF4-FFF2-40B4-BE49-F238E27FC236}">
                <a16:creationId xmlns:a16="http://schemas.microsoft.com/office/drawing/2014/main" id="{2A95C61C-F454-B54D-BD1D-C1E7446BE280}"/>
              </a:ext>
            </a:extLst>
          </p:cNvPr>
          <p:cNvGrpSpPr/>
          <p:nvPr/>
        </p:nvGrpSpPr>
        <p:grpSpPr>
          <a:xfrm rot="1556488">
            <a:off x="751072" y="4810195"/>
            <a:ext cx="1157480" cy="1326022"/>
            <a:chOff x="751072" y="4810195"/>
            <a:chExt cx="1157480" cy="1326022"/>
          </a:xfrm>
        </p:grpSpPr>
        <p:cxnSp>
          <p:nvCxnSpPr>
            <p:cNvPr id="73" name="直線コネクタ 72">
              <a:extLst>
                <a:ext uri="{FF2B5EF4-FFF2-40B4-BE49-F238E27FC236}">
                  <a16:creationId xmlns:a16="http://schemas.microsoft.com/office/drawing/2014/main" id="{56179657-4971-4660-B2A1-31E2EDB9FAF6}"/>
                </a:ext>
              </a:extLst>
            </p:cNvPr>
            <p:cNvCxnSpPr>
              <a:cxnSpLocks/>
              <a:stCxn id="75" idx="6"/>
              <a:endCxn id="77" idx="2"/>
            </p:cNvCxnSpPr>
            <p:nvPr/>
          </p:nvCxnSpPr>
          <p:spPr>
            <a:xfrm flipH="1" flipV="1">
              <a:off x="824354" y="4964968"/>
              <a:ext cx="15841" cy="54241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4" name="楕円 73">
              <a:extLst>
                <a:ext uri="{FF2B5EF4-FFF2-40B4-BE49-F238E27FC236}">
                  <a16:creationId xmlns:a16="http://schemas.microsoft.com/office/drawing/2014/main" id="{65D5D129-3F62-4E40-B513-B6AECFC8DDF7}"/>
                </a:ext>
              </a:extLst>
            </p:cNvPr>
            <p:cNvSpPr/>
            <p:nvPr/>
          </p:nvSpPr>
          <p:spPr>
            <a:xfrm rot="16200000">
              <a:off x="1757884" y="5506851"/>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D15DCD0D-19DD-4DB6-9CBD-0CD663A1C0C1}"/>
                </a:ext>
              </a:extLst>
            </p:cNvPr>
            <p:cNvSpPr/>
            <p:nvPr/>
          </p:nvSpPr>
          <p:spPr>
            <a:xfrm rot="16200000">
              <a:off x="762808" y="5511485"/>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8199CFA9-17B9-47CD-A925-613159131DCC}"/>
                </a:ext>
              </a:extLst>
            </p:cNvPr>
            <p:cNvCxnSpPr>
              <a:cxnSpLocks/>
              <a:stCxn id="74" idx="0"/>
              <a:endCxn id="75" idx="4"/>
            </p:cNvCxnSpPr>
            <p:nvPr/>
          </p:nvCxnSpPr>
          <p:spPr>
            <a:xfrm rot="16200000" flipH="1" flipV="1">
              <a:off x="1335417" y="5158192"/>
              <a:ext cx="4634" cy="8485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77" name="楕円 76">
              <a:extLst>
                <a:ext uri="{FF2B5EF4-FFF2-40B4-BE49-F238E27FC236}">
                  <a16:creationId xmlns:a16="http://schemas.microsoft.com/office/drawing/2014/main" id="{29DA2E0D-0F7B-494D-8E4B-C59061840998}"/>
                </a:ext>
              </a:extLst>
            </p:cNvPr>
            <p:cNvSpPr/>
            <p:nvPr/>
          </p:nvSpPr>
          <p:spPr>
            <a:xfrm rot="16200000">
              <a:off x="746967" y="4814300"/>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84346114-C47C-46E0-BD5F-F2A15A71AB06}"/>
                </a:ext>
              </a:extLst>
            </p:cNvPr>
            <p:cNvSpPr/>
            <p:nvPr/>
          </p:nvSpPr>
          <p:spPr>
            <a:xfrm rot="16200000">
              <a:off x="761446" y="5985549"/>
              <a:ext cx="154773" cy="146563"/>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79" name="直線コネクタ 78">
              <a:extLst>
                <a:ext uri="{FF2B5EF4-FFF2-40B4-BE49-F238E27FC236}">
                  <a16:creationId xmlns:a16="http://schemas.microsoft.com/office/drawing/2014/main" id="{AD18926E-AD28-4C9F-9B7F-0CE6FF99CD1E}"/>
                </a:ext>
              </a:extLst>
            </p:cNvPr>
            <p:cNvCxnSpPr>
              <a:cxnSpLocks/>
              <a:stCxn id="75" idx="2"/>
              <a:endCxn id="78" idx="6"/>
            </p:cNvCxnSpPr>
            <p:nvPr/>
          </p:nvCxnSpPr>
          <p:spPr>
            <a:xfrm rot="16200000" flipH="1" flipV="1">
              <a:off x="679869" y="5821117"/>
              <a:ext cx="319291" cy="136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cxnSp>
        <p:nvCxnSpPr>
          <p:cNvPr id="80" name="直線矢印コネクタ 79">
            <a:extLst>
              <a:ext uri="{FF2B5EF4-FFF2-40B4-BE49-F238E27FC236}">
                <a16:creationId xmlns:a16="http://schemas.microsoft.com/office/drawing/2014/main" id="{63234DA8-7423-42A5-B2DE-01E786453995}"/>
              </a:ext>
            </a:extLst>
          </p:cNvPr>
          <p:cNvCxnSpPr>
            <a:cxnSpLocks/>
          </p:cNvCxnSpPr>
          <p:nvPr/>
        </p:nvCxnSpPr>
        <p:spPr>
          <a:xfrm flipV="1">
            <a:off x="2103867" y="4034754"/>
            <a:ext cx="1320929" cy="1032441"/>
          </a:xfrm>
          <a:prstGeom prst="straightConnector1">
            <a:avLst/>
          </a:prstGeom>
          <a:ln w="7620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81" name="直線矢印コネクタ 80">
            <a:extLst>
              <a:ext uri="{FF2B5EF4-FFF2-40B4-BE49-F238E27FC236}">
                <a16:creationId xmlns:a16="http://schemas.microsoft.com/office/drawing/2014/main" id="{D61660DF-AAF0-41BA-B22C-D16BB7606C2F}"/>
              </a:ext>
            </a:extLst>
          </p:cNvPr>
          <p:cNvCxnSpPr>
            <a:cxnSpLocks/>
          </p:cNvCxnSpPr>
          <p:nvPr/>
        </p:nvCxnSpPr>
        <p:spPr>
          <a:xfrm>
            <a:off x="2229662" y="2200903"/>
            <a:ext cx="1195134" cy="644995"/>
          </a:xfrm>
          <a:prstGeom prst="straightConnector1">
            <a:avLst/>
          </a:prstGeom>
          <a:ln w="762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82" name="テキスト ボックス 81">
            <a:extLst>
              <a:ext uri="{FF2B5EF4-FFF2-40B4-BE49-F238E27FC236}">
                <a16:creationId xmlns:a16="http://schemas.microsoft.com/office/drawing/2014/main" id="{B062C35F-B165-4634-8D9D-085FE9FE96DA}"/>
              </a:ext>
            </a:extLst>
          </p:cNvPr>
          <p:cNvSpPr txBox="1"/>
          <p:nvPr/>
        </p:nvSpPr>
        <p:spPr>
          <a:xfrm>
            <a:off x="2476354" y="1922054"/>
            <a:ext cx="1133644" cy="369332"/>
          </a:xfrm>
          <a:prstGeom prst="rect">
            <a:avLst/>
          </a:prstGeom>
          <a:noFill/>
        </p:spPr>
        <p:txBody>
          <a:bodyPr wrap="none" rtlCol="0">
            <a:spAutoFit/>
          </a:bodyPr>
          <a:lstStyle/>
          <a:p>
            <a:r>
              <a:rPr kumimoji="1" lang="en-US" altLang="ja-JP" dirty="0">
                <a:solidFill>
                  <a:srgbClr val="FF0000"/>
                </a:solidFill>
              </a:rPr>
              <a:t>Compare</a:t>
            </a:r>
            <a:endParaRPr kumimoji="1" lang="ja-JP" altLang="en-US" dirty="0">
              <a:solidFill>
                <a:srgbClr val="FF0000"/>
              </a:solidFill>
            </a:endParaRPr>
          </a:p>
        </p:txBody>
      </p:sp>
      <p:sp>
        <p:nvSpPr>
          <p:cNvPr id="83" name="テキスト ボックス 82">
            <a:extLst>
              <a:ext uri="{FF2B5EF4-FFF2-40B4-BE49-F238E27FC236}">
                <a16:creationId xmlns:a16="http://schemas.microsoft.com/office/drawing/2014/main" id="{DFFEA325-F376-41B8-B63B-DC8947C7E379}"/>
              </a:ext>
            </a:extLst>
          </p:cNvPr>
          <p:cNvSpPr txBox="1"/>
          <p:nvPr/>
        </p:nvSpPr>
        <p:spPr>
          <a:xfrm>
            <a:off x="2538830" y="4747625"/>
            <a:ext cx="1227644" cy="369332"/>
          </a:xfrm>
          <a:prstGeom prst="rect">
            <a:avLst/>
          </a:prstGeom>
          <a:noFill/>
        </p:spPr>
        <p:txBody>
          <a:bodyPr wrap="none" rtlCol="0">
            <a:spAutoFit/>
          </a:bodyPr>
          <a:lstStyle/>
          <a:p>
            <a:r>
              <a:rPr kumimoji="1" lang="en-US" altLang="ja-JP" dirty="0">
                <a:solidFill>
                  <a:srgbClr val="0070C0"/>
                </a:solidFill>
              </a:rPr>
              <a:t>Transform</a:t>
            </a:r>
            <a:endParaRPr kumimoji="1" lang="ja-JP" altLang="en-US" dirty="0">
              <a:solidFill>
                <a:srgbClr val="0070C0"/>
              </a:solidFill>
            </a:endParaRPr>
          </a:p>
        </p:txBody>
      </p:sp>
      <p:sp>
        <p:nvSpPr>
          <p:cNvPr id="84" name="テキスト ボックス 83">
            <a:extLst>
              <a:ext uri="{FF2B5EF4-FFF2-40B4-BE49-F238E27FC236}">
                <a16:creationId xmlns:a16="http://schemas.microsoft.com/office/drawing/2014/main" id="{6A5A252D-8012-4772-9C16-6ED4DE7E2727}"/>
              </a:ext>
            </a:extLst>
          </p:cNvPr>
          <p:cNvSpPr txBox="1"/>
          <p:nvPr/>
        </p:nvSpPr>
        <p:spPr>
          <a:xfrm>
            <a:off x="4820252" y="1085531"/>
            <a:ext cx="3247917" cy="461665"/>
          </a:xfrm>
          <a:prstGeom prst="rect">
            <a:avLst/>
          </a:prstGeom>
          <a:noFill/>
        </p:spPr>
        <p:txBody>
          <a:bodyPr wrap="square" rtlCol="0">
            <a:spAutoFit/>
          </a:bodyPr>
          <a:lstStyle/>
          <a:p>
            <a:r>
              <a:rPr kumimoji="1" lang="en-US" altLang="ja-JP" sz="2400" dirty="0">
                <a:latin typeface="Times New Roman" panose="02020603050405020304" pitchFamily="18" charset="0"/>
                <a:cs typeface="Times New Roman" panose="02020603050405020304" pitchFamily="18" charset="0"/>
              </a:rPr>
              <a:t>Transformed Tree</a:t>
            </a:r>
            <a:r>
              <a:rPr kumimoji="1" lang="en-US" altLang="ja-JP" sz="2400" i="1" dirty="0">
                <a:latin typeface="Times New Roman" panose="02020603050405020304" pitchFamily="18" charset="0"/>
                <a:cs typeface="Times New Roman" panose="02020603050405020304" pitchFamily="18" charset="0"/>
              </a:rPr>
              <a:t> T</a:t>
            </a:r>
            <a:endParaRPr kumimoji="1" lang="ja-JP" altLang="en-US" sz="2400" i="1" dirty="0">
              <a:latin typeface="Times New Roman" panose="02020603050405020304" pitchFamily="18" charset="0"/>
              <a:cs typeface="Times New Roman" panose="02020603050405020304" pitchFamily="18" charset="0"/>
            </a:endParaRPr>
          </a:p>
        </p:txBody>
      </p:sp>
      <p:sp>
        <p:nvSpPr>
          <p:cNvPr id="85" name="テキスト ボックス 84">
            <a:extLst>
              <a:ext uri="{FF2B5EF4-FFF2-40B4-BE49-F238E27FC236}">
                <a16:creationId xmlns:a16="http://schemas.microsoft.com/office/drawing/2014/main" id="{42C4494C-722E-4B7B-85D9-4F910C046C49}"/>
              </a:ext>
            </a:extLst>
          </p:cNvPr>
          <p:cNvSpPr txBox="1"/>
          <p:nvPr/>
        </p:nvSpPr>
        <p:spPr>
          <a:xfrm>
            <a:off x="5465213" y="4190911"/>
            <a:ext cx="595035" cy="369332"/>
          </a:xfrm>
          <a:prstGeom prst="rect">
            <a:avLst/>
          </a:prstGeom>
          <a:noFill/>
        </p:spPr>
        <p:txBody>
          <a:bodyPr wrap="none" rtlCol="0">
            <a:spAutoFit/>
          </a:bodyPr>
          <a:lstStyle/>
          <a:p>
            <a:r>
              <a:rPr kumimoji="1" lang="en-US" altLang="ja-JP" i="1" dirty="0">
                <a:solidFill>
                  <a:srgbClr val="FF0000"/>
                </a:solidFill>
              </a:rPr>
              <a:t>twin</a:t>
            </a:r>
            <a:endParaRPr kumimoji="1" lang="ja-JP" altLang="en-US" i="1" dirty="0">
              <a:solidFill>
                <a:srgbClr val="FF0000"/>
              </a:solidFill>
            </a:endParaRPr>
          </a:p>
        </p:txBody>
      </p:sp>
    </p:spTree>
    <p:extLst>
      <p:ext uri="{BB962C8B-B14F-4D97-AF65-F5344CB8AC3E}">
        <p14:creationId xmlns:p14="http://schemas.microsoft.com/office/powerpoint/2010/main" val="4199056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445A87A-11EA-4316-A08F-0E9CD7BA745F}"/>
              </a:ext>
            </a:extLst>
          </p:cNvPr>
          <p:cNvSpPr txBox="1"/>
          <p:nvPr/>
        </p:nvSpPr>
        <p:spPr>
          <a:xfrm>
            <a:off x="628649" y="291090"/>
            <a:ext cx="7886699" cy="932688"/>
          </a:xfrm>
          <a:prstGeom prst="rect">
            <a:avLst/>
          </a:prstGeom>
        </p:spPr>
        <p:txBody>
          <a:bodyPr vert="horz" lIns="91440" tIns="45720" rIns="91440" bIns="45720" rtlCol="0" anchor="b">
            <a:normAutofit/>
          </a:bodyPr>
          <a:lstStyle/>
          <a:p>
            <a:pPr algn="ctr">
              <a:lnSpc>
                <a:spcPct val="90000"/>
              </a:lnSpc>
              <a:spcAft>
                <a:spcPts val="600"/>
              </a:spcAft>
            </a:pPr>
            <a:r>
              <a:rPr kumimoji="1" lang="en-US" altLang="ja-JP" sz="3600" kern="1200" dirty="0">
                <a:solidFill>
                  <a:schemeClr val="tx1"/>
                </a:solidFill>
                <a:latin typeface="Times New Roman" panose="02020603050405020304" pitchFamily="18" charset="0"/>
                <a:ea typeface="+mj-ea"/>
                <a:cs typeface="Times New Roman" panose="02020603050405020304" pitchFamily="18" charset="0"/>
              </a:rPr>
              <a:t>Thank you very much for your attention.</a:t>
            </a:r>
          </a:p>
        </p:txBody>
      </p:sp>
      <p:pic>
        <p:nvPicPr>
          <p:cNvPr id="5" name="図 4">
            <a:extLst>
              <a:ext uri="{FF2B5EF4-FFF2-40B4-BE49-F238E27FC236}">
                <a16:creationId xmlns:a16="http://schemas.microsoft.com/office/drawing/2014/main" id="{12999107-FFBC-487F-9568-0B94B6CEA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935048"/>
            <a:ext cx="7886699" cy="4298251"/>
          </a:xfrm>
          <a:prstGeom prst="rect">
            <a:avLst/>
          </a:prstGeom>
        </p:spPr>
      </p:pic>
    </p:spTree>
    <p:extLst>
      <p:ext uri="{BB962C8B-B14F-4D97-AF65-F5344CB8AC3E}">
        <p14:creationId xmlns:p14="http://schemas.microsoft.com/office/powerpoint/2010/main" val="1429704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F:Halting Problem</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926046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4BB5C-8B27-48B4-9915-39EEAFD767B7}"/>
              </a:ext>
            </a:extLst>
          </p:cNvPr>
          <p:cNvSpPr>
            <a:spLocks noGrp="1"/>
          </p:cNvSpPr>
          <p:nvPr>
            <p:ph type="title"/>
          </p:nvPr>
        </p:nvSpPr>
        <p:spPr/>
        <p:txBody>
          <a:bodyPr/>
          <a:lstStyle/>
          <a:p>
            <a:r>
              <a:rPr lang="en-US" dirty="0"/>
              <a:t>Problem Summary</a:t>
            </a:r>
          </a:p>
        </p:txBody>
      </p:sp>
      <p:sp>
        <p:nvSpPr>
          <p:cNvPr id="3" name="コンテンツ プレースホルダー 2">
            <a:extLst>
              <a:ext uri="{FF2B5EF4-FFF2-40B4-BE49-F238E27FC236}">
                <a16:creationId xmlns:a16="http://schemas.microsoft.com/office/drawing/2014/main" id="{C5FED131-83CD-4C1C-BD21-31668B00E0E0}"/>
              </a:ext>
            </a:extLst>
          </p:cNvPr>
          <p:cNvSpPr>
            <a:spLocks noGrp="1"/>
          </p:cNvSpPr>
          <p:nvPr>
            <p:ph idx="1"/>
          </p:nvPr>
        </p:nvSpPr>
        <p:spPr>
          <a:xfrm>
            <a:off x="822960" y="1845734"/>
            <a:ext cx="7958434" cy="4023360"/>
          </a:xfrm>
        </p:spPr>
        <p:txBody>
          <a:bodyPr>
            <a:normAutofit lnSpcReduction="10000"/>
          </a:bodyPr>
          <a:lstStyle/>
          <a:p>
            <a:pPr marL="0" indent="0">
              <a:buNone/>
            </a:pPr>
            <a:r>
              <a:rPr lang="en-US" dirty="0"/>
              <a:t>Solve the Halting problem of the following program.</a:t>
            </a:r>
          </a:p>
          <a:p>
            <a:pPr marL="0" indent="0">
              <a:buNone/>
            </a:pPr>
            <a:r>
              <a:rPr lang="en-US" dirty="0"/>
              <a:t>The program has two variables x, </a:t>
            </a:r>
            <a:r>
              <a:rPr lang="en-US" dirty="0" err="1"/>
              <a:t>i</a:t>
            </a:r>
            <a:r>
              <a:rPr lang="en-US" dirty="0"/>
              <a:t>.</a:t>
            </a:r>
          </a:p>
          <a:p>
            <a:pPr>
              <a:buFont typeface="Wingdings" panose="05000000000000000000" pitchFamily="2" charset="2"/>
              <a:buChar char="Ø"/>
            </a:pPr>
            <a:r>
              <a:rPr lang="en-US" dirty="0"/>
              <a:t>In the initialization, set x = x</a:t>
            </a:r>
            <a:r>
              <a:rPr lang="en-US" baseline="-25000" dirty="0"/>
              <a:t>0 </a:t>
            </a:r>
            <a:r>
              <a:rPr lang="en-US" dirty="0"/>
              <a:t>and </a:t>
            </a:r>
            <a:r>
              <a:rPr lang="en-US" dirty="0" err="1"/>
              <a:t>i</a:t>
            </a:r>
            <a:r>
              <a:rPr lang="en-US" dirty="0"/>
              <a:t> = 1</a:t>
            </a:r>
          </a:p>
          <a:p>
            <a:pPr>
              <a:buFont typeface="Wingdings" panose="05000000000000000000" pitchFamily="2" charset="2"/>
              <a:buChar char="Ø"/>
            </a:pPr>
            <a:r>
              <a:rPr lang="en-US" altLang="ja-JP" dirty="0"/>
              <a:t>(an execution step) </a:t>
            </a:r>
            <a:r>
              <a:rPr lang="en-US" dirty="0"/>
              <a:t>When </a:t>
            </a:r>
            <a:r>
              <a:rPr lang="en-US" dirty="0" err="1"/>
              <a:t>i</a:t>
            </a:r>
            <a:r>
              <a:rPr lang="en-US" dirty="0"/>
              <a:t> &lt; N + 1, </a:t>
            </a:r>
          </a:p>
          <a:p>
            <a:pPr lvl="1">
              <a:buFont typeface="Wingdings" panose="05000000000000000000" pitchFamily="2" charset="2"/>
              <a:buChar char="Ø"/>
            </a:pPr>
            <a:r>
              <a:rPr lang="en-US" dirty="0"/>
              <a:t>if x is equal to a</a:t>
            </a:r>
            <a:r>
              <a:rPr lang="en-US" baseline="-25000" dirty="0"/>
              <a:t>i</a:t>
            </a:r>
            <a:r>
              <a:rPr lang="en-US" dirty="0"/>
              <a:t>, then set x = x + b</a:t>
            </a:r>
            <a:r>
              <a:rPr lang="en-US" baseline="-25000" dirty="0"/>
              <a:t>i</a:t>
            </a:r>
            <a:r>
              <a:rPr lang="en-US" dirty="0"/>
              <a:t> and </a:t>
            </a:r>
            <a:r>
              <a:rPr lang="en-US" dirty="0" err="1"/>
              <a:t>i</a:t>
            </a:r>
            <a:r>
              <a:rPr lang="en-US" dirty="0"/>
              <a:t> = c</a:t>
            </a:r>
            <a:r>
              <a:rPr lang="en-US" baseline="-25000" dirty="0"/>
              <a:t>i</a:t>
            </a:r>
            <a:r>
              <a:rPr lang="en-US" dirty="0"/>
              <a:t>,</a:t>
            </a:r>
          </a:p>
          <a:p>
            <a:pPr lvl="1">
              <a:buFont typeface="Wingdings" panose="05000000000000000000" pitchFamily="2" charset="2"/>
              <a:buChar char="Ø"/>
            </a:pPr>
            <a:r>
              <a:rPr lang="en-US" dirty="0"/>
              <a:t>otherwise, set x = x + d</a:t>
            </a:r>
            <a:r>
              <a:rPr lang="en-US" baseline="-25000" dirty="0"/>
              <a:t>i</a:t>
            </a:r>
            <a:r>
              <a:rPr lang="en-US" dirty="0"/>
              <a:t> and </a:t>
            </a:r>
            <a:r>
              <a:rPr lang="en-US" dirty="0" err="1"/>
              <a:t>i</a:t>
            </a:r>
            <a:r>
              <a:rPr lang="en-US" dirty="0"/>
              <a:t> = </a:t>
            </a:r>
            <a:r>
              <a:rPr lang="en-US" dirty="0" err="1"/>
              <a:t>e</a:t>
            </a:r>
            <a:r>
              <a:rPr lang="en-US" baseline="-25000" dirty="0" err="1"/>
              <a:t>i</a:t>
            </a:r>
            <a:r>
              <a:rPr lang="en-US" dirty="0"/>
              <a:t>.</a:t>
            </a:r>
          </a:p>
          <a:p>
            <a:pPr>
              <a:buFont typeface="Wingdings" panose="05000000000000000000" pitchFamily="2" charset="2"/>
              <a:buChar char="Ø"/>
            </a:pPr>
            <a:r>
              <a:rPr lang="en-US" dirty="0"/>
              <a:t>When </a:t>
            </a:r>
            <a:r>
              <a:rPr lang="en-US" dirty="0" err="1"/>
              <a:t>i</a:t>
            </a:r>
            <a:r>
              <a:rPr lang="en-US" dirty="0"/>
              <a:t> becomes N + 1, the program terminates.</a:t>
            </a:r>
          </a:p>
          <a:p>
            <a:pPr>
              <a:buFont typeface="Wingdings" panose="05000000000000000000" pitchFamily="2" charset="2"/>
              <a:buChar char="Ø"/>
            </a:pPr>
            <a:endParaRPr lang="en-US" dirty="0"/>
          </a:p>
          <a:p>
            <a:pPr>
              <a:buFont typeface="Wingdings" panose="05000000000000000000" pitchFamily="2" charset="2"/>
              <a:buChar char="Ø"/>
            </a:pPr>
            <a:r>
              <a:rPr lang="en-US" dirty="0"/>
              <a:t>For given x</a:t>
            </a:r>
            <a:r>
              <a:rPr lang="en-US" baseline="-25000" dirty="0"/>
              <a:t>0</a:t>
            </a:r>
            <a:r>
              <a:rPr lang="en-US" dirty="0"/>
              <a:t>, a, b, c, d, determine whether the program halts or not.</a:t>
            </a:r>
          </a:p>
          <a:p>
            <a:pPr lvl="1">
              <a:buFont typeface="Wingdings" panose="05000000000000000000" pitchFamily="2" charset="2"/>
              <a:buChar char="Ø"/>
            </a:pPr>
            <a:r>
              <a:rPr lang="en-US" dirty="0"/>
              <a:t>If it halts, compute how many steps are executed.</a:t>
            </a:r>
          </a:p>
          <a:p>
            <a:pPr>
              <a:buFont typeface="Wingdings" panose="05000000000000000000" pitchFamily="2" charset="2"/>
              <a:buChar char="Ø"/>
            </a:pPr>
            <a:endParaRPr lang="en-US" dirty="0"/>
          </a:p>
        </p:txBody>
      </p:sp>
      <p:sp>
        <p:nvSpPr>
          <p:cNvPr id="4" name="正方形/長方形 3">
            <a:extLst>
              <a:ext uri="{FF2B5EF4-FFF2-40B4-BE49-F238E27FC236}">
                <a16:creationId xmlns:a16="http://schemas.microsoft.com/office/drawing/2014/main" id="{15013F03-710F-44FE-B661-029961BB5F3A}"/>
              </a:ext>
            </a:extLst>
          </p:cNvPr>
          <p:cNvSpPr/>
          <p:nvPr/>
        </p:nvSpPr>
        <p:spPr>
          <a:xfrm>
            <a:off x="6623154" y="1446153"/>
            <a:ext cx="2420911" cy="1200329"/>
          </a:xfrm>
          <a:prstGeom prst="rect">
            <a:avLst/>
          </a:prstGeom>
        </p:spPr>
        <p:txBody>
          <a:bodyPr wrap="square">
            <a:spAutoFit/>
          </a:bodyPr>
          <a:lstStyle/>
          <a:p>
            <a:r>
              <a:rPr lang="ja-JP" altLang="en-US" dirty="0">
                <a:latin typeface="MS UI Gothic" panose="020B0600070205080204" pitchFamily="50" charset="-128"/>
                <a:ea typeface="MS UI Gothic" panose="020B0600070205080204" pitchFamily="50" charset="-128"/>
              </a:rPr>
              <a:t>　∧</a:t>
            </a:r>
            <a:r>
              <a:rPr lang="en-US" altLang="ja-JP" dirty="0">
                <a:latin typeface="MS UI Gothic" panose="020B0600070205080204" pitchFamily="50" charset="-128"/>
                <a:ea typeface="MS UI Gothic" panose="020B0600070205080204" pitchFamily="50" charset="-128"/>
              </a:rPr>
              <a:t>_∧</a:t>
            </a:r>
            <a:r>
              <a:rPr lang="ja-JP" altLang="en-US" dirty="0">
                <a:latin typeface="MS UI Gothic" panose="020B0600070205080204" pitchFamily="50" charset="-128"/>
                <a:ea typeface="MS UI Gothic" panose="020B0600070205080204" pitchFamily="50" charset="-128"/>
              </a:rPr>
              <a:t>　ババババ</a:t>
            </a:r>
          </a:p>
          <a:p>
            <a:r>
              <a:rPr lang="ja-JP" altLang="en-US" dirty="0">
                <a:latin typeface="MS UI Gothic" panose="020B0600070205080204" pitchFamily="50" charset="-128"/>
                <a:ea typeface="MS UI Gothic" panose="020B0600070205080204" pitchFamily="50" charset="-128"/>
              </a:rPr>
              <a:t>（ ・</a:t>
            </a:r>
            <a:r>
              <a:rPr lang="en-US" altLang="ja-JP" dirty="0">
                <a:latin typeface="MS UI Gothic" panose="020B0600070205080204" pitchFamily="50" charset="-128"/>
                <a:ea typeface="MS UI Gothic" panose="020B0600070205080204" pitchFamily="50" charset="-128"/>
              </a:rPr>
              <a:t>ω</a:t>
            </a:r>
            <a:r>
              <a:rPr lang="ja-JP" altLang="en-US" dirty="0">
                <a:latin typeface="MS UI Gothic" panose="020B0600070205080204" pitchFamily="50" charset="-128"/>
                <a:ea typeface="MS UI Gothic" panose="020B0600070205080204" pitchFamily="50" charset="-128"/>
              </a:rPr>
              <a:t>・</a:t>
            </a:r>
            <a:r>
              <a:rPr lang="en-US" altLang="ja-JP" dirty="0">
                <a:latin typeface="MS UI Gothic" panose="020B0600070205080204" pitchFamily="50" charset="-128"/>
                <a:ea typeface="MS UI Gothic" panose="020B0600070205080204" pitchFamily="50" charset="-128"/>
              </a:rPr>
              <a:t>)=</a:t>
            </a:r>
            <a:r>
              <a:rPr lang="ja-JP" altLang="en-US" dirty="0">
                <a:latin typeface="MS UI Gothic" panose="020B0600070205080204" pitchFamily="50" charset="-128"/>
                <a:ea typeface="MS UI Gothic" panose="020B0600070205080204" pitchFamily="50" charset="-128"/>
              </a:rPr>
              <a:t>つ≡つ</a:t>
            </a:r>
          </a:p>
          <a:p>
            <a:r>
              <a:rPr lang="ja-JP" altLang="en-US" dirty="0">
                <a:latin typeface="MS UI Gothic" panose="020B0600070205080204" pitchFamily="50" charset="-128"/>
                <a:ea typeface="MS UI Gothic" panose="020B0600070205080204" pitchFamily="50" charset="-128"/>
              </a:rPr>
              <a:t>（っ ≡つ</a:t>
            </a:r>
            <a:r>
              <a:rPr lang="en-US" altLang="ja-JP" dirty="0">
                <a:latin typeface="MS UI Gothic" panose="020B0600070205080204" pitchFamily="50" charset="-128"/>
                <a:ea typeface="MS UI Gothic" panose="020B0600070205080204" pitchFamily="50" charset="-128"/>
              </a:rPr>
              <a:t>=</a:t>
            </a:r>
            <a:r>
              <a:rPr lang="ja-JP" altLang="en-US" dirty="0">
                <a:latin typeface="MS UI Gothic" panose="020B0600070205080204" pitchFamily="50" charset="-128"/>
                <a:ea typeface="MS UI Gothic" panose="020B0600070205080204" pitchFamily="50" charset="-128"/>
              </a:rPr>
              <a:t>つ</a:t>
            </a:r>
          </a:p>
          <a:p>
            <a:r>
              <a:rPr lang="en-US" altLang="ja-JP" dirty="0">
                <a:latin typeface="MS UI Gothic" panose="020B0600070205080204" pitchFamily="50" charset="-128"/>
                <a:ea typeface="MS UI Gothic" panose="020B0600070205080204" pitchFamily="50" charset="-128"/>
              </a:rPr>
              <a:t>`/</a:t>
            </a:r>
            <a:r>
              <a:rPr lang="ja-JP" altLang="en-US" dirty="0">
                <a:latin typeface="MS UI Gothic" panose="020B0600070205080204" pitchFamily="50" charset="-128"/>
                <a:ea typeface="MS UI Gothic" panose="020B0600070205080204" pitchFamily="50" charset="-128"/>
              </a:rPr>
              <a:t>　　</a:t>
            </a:r>
            <a:r>
              <a:rPr lang="en-US" altLang="ja-JP" dirty="0">
                <a:latin typeface="MS UI Gothic" panose="020B0600070205080204" pitchFamily="50" charset="-128"/>
                <a:ea typeface="MS UI Gothic" panose="020B0600070205080204" pitchFamily="50" charset="-128"/>
              </a:rPr>
              <a:t>)</a:t>
            </a:r>
            <a:endParaRPr lang="ja-JP" altLang="en-US"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98505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A:Fast Forwarding</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203459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64EFD-A1B6-4769-9C70-E6CF8B81673E}"/>
              </a:ext>
            </a:extLst>
          </p:cNvPr>
          <p:cNvSpPr>
            <a:spLocks noGrp="1"/>
          </p:cNvSpPr>
          <p:nvPr>
            <p:ph type="title"/>
          </p:nvPr>
        </p:nvSpPr>
        <p:spPr>
          <a:xfrm>
            <a:off x="822960" y="286604"/>
            <a:ext cx="7543800" cy="1450757"/>
          </a:xfrm>
        </p:spPr>
        <p:txBody>
          <a:bodyPr/>
          <a:lstStyle/>
          <a:p>
            <a:r>
              <a:rPr kumimoji="1" lang="en-US" altLang="ja-JP" dirty="0"/>
              <a:t>Example</a:t>
            </a:r>
            <a:endParaRPr kumimoji="1" lang="ja-JP" altLang="en-US" dirty="0"/>
          </a:p>
        </p:txBody>
      </p:sp>
      <p:sp>
        <p:nvSpPr>
          <p:cNvPr id="3" name="コンテンツ プレースホルダー 2">
            <a:extLst>
              <a:ext uri="{FF2B5EF4-FFF2-40B4-BE49-F238E27FC236}">
                <a16:creationId xmlns:a16="http://schemas.microsoft.com/office/drawing/2014/main" id="{F3B22756-8448-4DA4-A0B3-B5BA0673D691}"/>
              </a:ext>
            </a:extLst>
          </p:cNvPr>
          <p:cNvSpPr>
            <a:spLocks noGrp="1"/>
          </p:cNvSpPr>
          <p:nvPr>
            <p:ph idx="1"/>
          </p:nvPr>
        </p:nvSpPr>
        <p:spPr/>
        <p:txBody>
          <a:bodyPr/>
          <a:lstStyle/>
          <a:p>
            <a:r>
              <a:rPr lang="en-US" altLang="ja-JP" dirty="0"/>
              <a:t>Sample 1 (N=2)</a:t>
            </a:r>
            <a:endParaRPr kumimoji="1" lang="ja-JP" altLang="en-US" dirty="0"/>
          </a:p>
        </p:txBody>
      </p:sp>
      <p:sp>
        <p:nvSpPr>
          <p:cNvPr id="4" name="楕円 3">
            <a:extLst>
              <a:ext uri="{FF2B5EF4-FFF2-40B4-BE49-F238E27FC236}">
                <a16:creationId xmlns:a16="http://schemas.microsoft.com/office/drawing/2014/main" id="{F57222B0-5302-41C4-968C-283767659939}"/>
              </a:ext>
            </a:extLst>
          </p:cNvPr>
          <p:cNvSpPr/>
          <p:nvPr/>
        </p:nvSpPr>
        <p:spPr>
          <a:xfrm>
            <a:off x="2463384" y="2898099"/>
            <a:ext cx="599606" cy="5996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5" name="楕円 4">
            <a:extLst>
              <a:ext uri="{FF2B5EF4-FFF2-40B4-BE49-F238E27FC236}">
                <a16:creationId xmlns:a16="http://schemas.microsoft.com/office/drawing/2014/main" id="{EF387C6E-EE73-410B-AEAF-A835AD136731}"/>
              </a:ext>
            </a:extLst>
          </p:cNvPr>
          <p:cNvSpPr/>
          <p:nvPr/>
        </p:nvSpPr>
        <p:spPr>
          <a:xfrm>
            <a:off x="4514538"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6" name="楕円 5">
            <a:extLst>
              <a:ext uri="{FF2B5EF4-FFF2-40B4-BE49-F238E27FC236}">
                <a16:creationId xmlns:a16="http://schemas.microsoft.com/office/drawing/2014/main" id="{8563FFCA-EEED-4C39-A4AD-9E47E2A1C950}"/>
              </a:ext>
            </a:extLst>
          </p:cNvPr>
          <p:cNvSpPr/>
          <p:nvPr/>
        </p:nvSpPr>
        <p:spPr>
          <a:xfrm>
            <a:off x="6565692"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7" name="テキスト ボックス 6">
            <a:extLst>
              <a:ext uri="{FF2B5EF4-FFF2-40B4-BE49-F238E27FC236}">
                <a16:creationId xmlns:a16="http://schemas.microsoft.com/office/drawing/2014/main" id="{15376A3C-5C31-4805-B212-C2E3A2E81EFA}"/>
              </a:ext>
            </a:extLst>
          </p:cNvPr>
          <p:cNvSpPr txBox="1"/>
          <p:nvPr/>
        </p:nvSpPr>
        <p:spPr>
          <a:xfrm>
            <a:off x="3971016" y="4670354"/>
            <a:ext cx="962123" cy="1077218"/>
          </a:xfrm>
          <a:prstGeom prst="rect">
            <a:avLst/>
          </a:prstGeom>
          <a:noFill/>
        </p:spPr>
        <p:txBody>
          <a:bodyPr wrap="none" rtlCol="0">
            <a:spAutoFit/>
          </a:bodyPr>
          <a:lstStyle/>
          <a:p>
            <a:r>
              <a:rPr kumimoji="1" lang="en-US" altLang="ja-JP" sz="3200" dirty="0"/>
              <a:t>x = 0</a:t>
            </a:r>
          </a:p>
          <a:p>
            <a:r>
              <a:rPr kumimoji="1" lang="en-US" altLang="ja-JP" sz="3200" dirty="0" err="1"/>
              <a:t>i</a:t>
            </a:r>
            <a:r>
              <a:rPr kumimoji="1" lang="en-US" altLang="ja-JP" sz="3200" dirty="0"/>
              <a:t> = 1</a:t>
            </a:r>
            <a:endParaRPr kumimoji="1" lang="ja-JP" altLang="en-US" sz="3200" dirty="0"/>
          </a:p>
        </p:txBody>
      </p:sp>
      <p:cxnSp>
        <p:nvCxnSpPr>
          <p:cNvPr id="9" name="コネクタ: 曲線 8">
            <a:extLst>
              <a:ext uri="{FF2B5EF4-FFF2-40B4-BE49-F238E27FC236}">
                <a16:creationId xmlns:a16="http://schemas.microsoft.com/office/drawing/2014/main" id="{223A8FFC-9560-44EF-8F82-1EC1FEA25E85}"/>
              </a:ext>
            </a:extLst>
          </p:cNvPr>
          <p:cNvCxnSpPr>
            <a:cxnSpLocks/>
            <a:stCxn id="4" idx="0"/>
            <a:endCxn id="5" idx="0"/>
          </p:cNvCxnSpPr>
          <p:nvPr/>
        </p:nvCxnSpPr>
        <p:spPr>
          <a:xfrm rot="5400000" flipH="1" flipV="1">
            <a:off x="3788764"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コネクタ: 曲線 12">
            <a:extLst>
              <a:ext uri="{FF2B5EF4-FFF2-40B4-BE49-F238E27FC236}">
                <a16:creationId xmlns:a16="http://schemas.microsoft.com/office/drawing/2014/main" id="{E6566765-E7D2-4DEA-A4A1-D132E51257DA}"/>
              </a:ext>
            </a:extLst>
          </p:cNvPr>
          <p:cNvCxnSpPr>
            <a:cxnSpLocks/>
            <a:stCxn id="4" idx="3"/>
            <a:endCxn id="4" idx="5"/>
          </p:cNvCxnSpPr>
          <p:nvPr/>
        </p:nvCxnSpPr>
        <p:spPr>
          <a:xfrm rot="16200000" flipH="1">
            <a:off x="2763187"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コネクタ: 曲線 14">
            <a:extLst>
              <a:ext uri="{FF2B5EF4-FFF2-40B4-BE49-F238E27FC236}">
                <a16:creationId xmlns:a16="http://schemas.microsoft.com/office/drawing/2014/main" id="{1ECD5FD7-4BF3-45A3-B74C-5780B1610F1D}"/>
              </a:ext>
            </a:extLst>
          </p:cNvPr>
          <p:cNvCxnSpPr>
            <a:cxnSpLocks/>
            <a:stCxn id="5" idx="0"/>
            <a:endCxn id="6" idx="0"/>
          </p:cNvCxnSpPr>
          <p:nvPr/>
        </p:nvCxnSpPr>
        <p:spPr>
          <a:xfrm rot="5400000" flipH="1" flipV="1">
            <a:off x="5839918"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曲線 17">
            <a:extLst>
              <a:ext uri="{FF2B5EF4-FFF2-40B4-BE49-F238E27FC236}">
                <a16:creationId xmlns:a16="http://schemas.microsoft.com/office/drawing/2014/main" id="{3FB1150C-A3F2-4852-8FB3-D91B19DDFB4F}"/>
              </a:ext>
            </a:extLst>
          </p:cNvPr>
          <p:cNvCxnSpPr>
            <a:cxnSpLocks/>
            <a:stCxn id="5" idx="3"/>
            <a:endCxn id="5" idx="5"/>
          </p:cNvCxnSpPr>
          <p:nvPr/>
        </p:nvCxnSpPr>
        <p:spPr>
          <a:xfrm rot="16200000" flipH="1">
            <a:off x="4814341"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9470429-D72A-4C14-B8D8-9D81F3A7E06B}"/>
              </a:ext>
            </a:extLst>
          </p:cNvPr>
          <p:cNvSpPr txBox="1"/>
          <p:nvPr/>
        </p:nvSpPr>
        <p:spPr>
          <a:xfrm flipH="1">
            <a:off x="1677740" y="3013236"/>
            <a:ext cx="838700" cy="369332"/>
          </a:xfrm>
          <a:prstGeom prst="rect">
            <a:avLst/>
          </a:prstGeom>
          <a:noFill/>
        </p:spPr>
        <p:txBody>
          <a:bodyPr wrap="square" rtlCol="0">
            <a:spAutoFit/>
          </a:bodyPr>
          <a:lstStyle/>
          <a:p>
            <a:r>
              <a:rPr kumimoji="1" lang="en-US" altLang="ja-JP" dirty="0"/>
              <a:t>x is 5?</a:t>
            </a:r>
            <a:endParaRPr kumimoji="1" lang="ja-JP" altLang="en-US" dirty="0"/>
          </a:p>
        </p:txBody>
      </p:sp>
      <p:sp>
        <p:nvSpPr>
          <p:cNvPr id="22" name="テキスト ボックス 21">
            <a:extLst>
              <a:ext uri="{FF2B5EF4-FFF2-40B4-BE49-F238E27FC236}">
                <a16:creationId xmlns:a16="http://schemas.microsoft.com/office/drawing/2014/main" id="{DA2F0D08-F42C-475B-934D-D09E1387EC37}"/>
              </a:ext>
            </a:extLst>
          </p:cNvPr>
          <p:cNvSpPr txBox="1"/>
          <p:nvPr/>
        </p:nvSpPr>
        <p:spPr>
          <a:xfrm flipH="1">
            <a:off x="3375763" y="222357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3" name="テキスト ボックス 22">
            <a:extLst>
              <a:ext uri="{FF2B5EF4-FFF2-40B4-BE49-F238E27FC236}">
                <a16:creationId xmlns:a16="http://schemas.microsoft.com/office/drawing/2014/main" id="{86581780-E0FB-4FE4-9751-9297106DC5AA}"/>
              </a:ext>
            </a:extLst>
          </p:cNvPr>
          <p:cNvSpPr txBox="1"/>
          <p:nvPr/>
        </p:nvSpPr>
        <p:spPr>
          <a:xfrm flipH="1">
            <a:off x="2231379"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4" name="テキスト ボックス 23">
            <a:extLst>
              <a:ext uri="{FF2B5EF4-FFF2-40B4-BE49-F238E27FC236}">
                <a16:creationId xmlns:a16="http://schemas.microsoft.com/office/drawing/2014/main" id="{B9FC585D-E2B4-42E6-B078-B1149A2382EC}"/>
              </a:ext>
            </a:extLst>
          </p:cNvPr>
          <p:cNvSpPr txBox="1"/>
          <p:nvPr/>
        </p:nvSpPr>
        <p:spPr>
          <a:xfrm flipH="1">
            <a:off x="3675803" y="3016628"/>
            <a:ext cx="962123" cy="369332"/>
          </a:xfrm>
          <a:prstGeom prst="rect">
            <a:avLst/>
          </a:prstGeom>
          <a:noFill/>
        </p:spPr>
        <p:txBody>
          <a:bodyPr wrap="square" rtlCol="0">
            <a:spAutoFit/>
          </a:bodyPr>
          <a:lstStyle/>
          <a:p>
            <a:r>
              <a:rPr kumimoji="1" lang="en-US" altLang="ja-JP" dirty="0"/>
              <a:t>x is 10?</a:t>
            </a:r>
            <a:endParaRPr kumimoji="1" lang="ja-JP" altLang="en-US" dirty="0"/>
          </a:p>
        </p:txBody>
      </p:sp>
      <p:sp>
        <p:nvSpPr>
          <p:cNvPr id="25" name="テキスト ボックス 24">
            <a:extLst>
              <a:ext uri="{FF2B5EF4-FFF2-40B4-BE49-F238E27FC236}">
                <a16:creationId xmlns:a16="http://schemas.microsoft.com/office/drawing/2014/main" id="{889E48A2-7A51-4632-9E14-C43A7560C45E}"/>
              </a:ext>
            </a:extLst>
          </p:cNvPr>
          <p:cNvSpPr txBox="1"/>
          <p:nvPr/>
        </p:nvSpPr>
        <p:spPr>
          <a:xfrm flipH="1">
            <a:off x="4282533"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6" name="テキスト ボックス 25">
            <a:extLst>
              <a:ext uri="{FF2B5EF4-FFF2-40B4-BE49-F238E27FC236}">
                <a16:creationId xmlns:a16="http://schemas.microsoft.com/office/drawing/2014/main" id="{B19D3E02-DB3D-4327-8544-A14E01299563}"/>
              </a:ext>
            </a:extLst>
          </p:cNvPr>
          <p:cNvSpPr txBox="1"/>
          <p:nvPr/>
        </p:nvSpPr>
        <p:spPr>
          <a:xfrm flipH="1">
            <a:off x="5569324" y="2378353"/>
            <a:ext cx="1076315" cy="369332"/>
          </a:xfrm>
          <a:prstGeom prst="rect">
            <a:avLst/>
          </a:prstGeom>
          <a:noFill/>
        </p:spPr>
        <p:txBody>
          <a:bodyPr wrap="square" rtlCol="0">
            <a:spAutoFit/>
          </a:bodyPr>
          <a:lstStyle/>
          <a:p>
            <a:r>
              <a:rPr kumimoji="1" lang="en-US" altLang="ja-JP" dirty="0"/>
              <a:t>x = x + 2</a:t>
            </a:r>
            <a:endParaRPr kumimoji="1" lang="ja-JP" altLang="en-US" dirty="0"/>
          </a:p>
        </p:txBody>
      </p:sp>
      <p:cxnSp>
        <p:nvCxnSpPr>
          <p:cNvPr id="35" name="コネクタ: 曲線 34">
            <a:extLst>
              <a:ext uri="{FF2B5EF4-FFF2-40B4-BE49-F238E27FC236}">
                <a16:creationId xmlns:a16="http://schemas.microsoft.com/office/drawing/2014/main" id="{301B89B6-E12B-49ED-A47D-3E2C92B482D7}"/>
              </a:ext>
            </a:extLst>
          </p:cNvPr>
          <p:cNvCxnSpPr>
            <a:cxnSpLocks/>
          </p:cNvCxnSpPr>
          <p:nvPr/>
        </p:nvCxnSpPr>
        <p:spPr>
          <a:xfrm>
            <a:off x="5569324" y="4890646"/>
            <a:ext cx="941404" cy="1270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815C454-7CBD-42EE-8505-A7CD897B2907}"/>
              </a:ext>
            </a:extLst>
          </p:cNvPr>
          <p:cNvSpPr txBox="1"/>
          <p:nvPr/>
        </p:nvSpPr>
        <p:spPr>
          <a:xfrm>
            <a:off x="6649260" y="4718680"/>
            <a:ext cx="789483" cy="369332"/>
          </a:xfrm>
          <a:prstGeom prst="rect">
            <a:avLst/>
          </a:prstGeom>
          <a:noFill/>
        </p:spPr>
        <p:txBody>
          <a:bodyPr wrap="square" rtlCol="0">
            <a:spAutoFit/>
          </a:bodyPr>
          <a:lstStyle/>
          <a:p>
            <a:r>
              <a:rPr kumimoji="1" lang="en-US" altLang="ja-JP" dirty="0"/>
              <a:t>true </a:t>
            </a:r>
            <a:endParaRPr kumimoji="1" lang="ja-JP" altLang="en-US" dirty="0"/>
          </a:p>
        </p:txBody>
      </p:sp>
      <p:cxnSp>
        <p:nvCxnSpPr>
          <p:cNvPr id="38" name="コネクタ: 曲線 37">
            <a:extLst>
              <a:ext uri="{FF2B5EF4-FFF2-40B4-BE49-F238E27FC236}">
                <a16:creationId xmlns:a16="http://schemas.microsoft.com/office/drawing/2014/main" id="{6D5D8A5B-0EAE-433C-947E-F134AA8455E6}"/>
              </a:ext>
            </a:extLst>
          </p:cNvPr>
          <p:cNvCxnSpPr>
            <a:cxnSpLocks/>
          </p:cNvCxnSpPr>
          <p:nvPr/>
        </p:nvCxnSpPr>
        <p:spPr>
          <a:xfrm>
            <a:off x="5569324" y="5259978"/>
            <a:ext cx="941404" cy="12700"/>
          </a:xfrm>
          <a:prstGeom prst="curvedConnector3">
            <a:avLst>
              <a:gd name="adj1" fmla="val 50000"/>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AE83CA1-22E8-421D-93E8-C8165D6C5FEE}"/>
              </a:ext>
            </a:extLst>
          </p:cNvPr>
          <p:cNvSpPr txBox="1"/>
          <p:nvPr/>
        </p:nvSpPr>
        <p:spPr>
          <a:xfrm>
            <a:off x="6649260" y="5088012"/>
            <a:ext cx="789483" cy="369332"/>
          </a:xfrm>
          <a:prstGeom prst="rect">
            <a:avLst/>
          </a:prstGeom>
          <a:noFill/>
        </p:spPr>
        <p:txBody>
          <a:bodyPr wrap="square" rtlCol="0">
            <a:spAutoFit/>
          </a:bodyPr>
          <a:lstStyle/>
          <a:p>
            <a:r>
              <a:rPr kumimoji="1" lang="en-US" altLang="ja-JP" dirty="0"/>
              <a:t>false </a:t>
            </a:r>
            <a:endParaRPr kumimoji="1" lang="ja-JP" altLang="en-US" dirty="0"/>
          </a:p>
        </p:txBody>
      </p:sp>
      <p:sp>
        <p:nvSpPr>
          <p:cNvPr id="40" name="正方形/長方形 39">
            <a:extLst>
              <a:ext uri="{FF2B5EF4-FFF2-40B4-BE49-F238E27FC236}">
                <a16:creationId xmlns:a16="http://schemas.microsoft.com/office/drawing/2014/main" id="{A7518EF9-ABFB-4486-AB93-C4717BA10132}"/>
              </a:ext>
            </a:extLst>
          </p:cNvPr>
          <p:cNvSpPr/>
          <p:nvPr/>
        </p:nvSpPr>
        <p:spPr>
          <a:xfrm>
            <a:off x="5306518" y="4567003"/>
            <a:ext cx="2183567" cy="1077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1321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64EFD-A1B6-4769-9C70-E6CF8B81673E}"/>
              </a:ext>
            </a:extLst>
          </p:cNvPr>
          <p:cNvSpPr>
            <a:spLocks noGrp="1"/>
          </p:cNvSpPr>
          <p:nvPr>
            <p:ph type="title"/>
          </p:nvPr>
        </p:nvSpPr>
        <p:spPr>
          <a:xfrm>
            <a:off x="822960" y="286604"/>
            <a:ext cx="7543800" cy="1450757"/>
          </a:xfrm>
        </p:spPr>
        <p:txBody>
          <a:bodyPr/>
          <a:lstStyle/>
          <a:p>
            <a:r>
              <a:rPr kumimoji="1" lang="en-US" altLang="ja-JP" dirty="0"/>
              <a:t>Example</a:t>
            </a:r>
            <a:endParaRPr kumimoji="1" lang="ja-JP" altLang="en-US" dirty="0"/>
          </a:p>
        </p:txBody>
      </p:sp>
      <p:sp>
        <p:nvSpPr>
          <p:cNvPr id="3" name="コンテンツ プレースホルダー 2">
            <a:extLst>
              <a:ext uri="{FF2B5EF4-FFF2-40B4-BE49-F238E27FC236}">
                <a16:creationId xmlns:a16="http://schemas.microsoft.com/office/drawing/2014/main" id="{F3B22756-8448-4DA4-A0B3-B5BA0673D691}"/>
              </a:ext>
            </a:extLst>
          </p:cNvPr>
          <p:cNvSpPr>
            <a:spLocks noGrp="1"/>
          </p:cNvSpPr>
          <p:nvPr>
            <p:ph idx="1"/>
          </p:nvPr>
        </p:nvSpPr>
        <p:spPr/>
        <p:txBody>
          <a:bodyPr/>
          <a:lstStyle/>
          <a:p>
            <a:r>
              <a:rPr lang="en-US" altLang="ja-JP" dirty="0"/>
              <a:t>Sample 1 (N=2)</a:t>
            </a:r>
            <a:endParaRPr kumimoji="1" lang="ja-JP" altLang="en-US" dirty="0"/>
          </a:p>
        </p:txBody>
      </p:sp>
      <p:sp>
        <p:nvSpPr>
          <p:cNvPr id="4" name="楕円 3">
            <a:extLst>
              <a:ext uri="{FF2B5EF4-FFF2-40B4-BE49-F238E27FC236}">
                <a16:creationId xmlns:a16="http://schemas.microsoft.com/office/drawing/2014/main" id="{F57222B0-5302-41C4-968C-283767659939}"/>
              </a:ext>
            </a:extLst>
          </p:cNvPr>
          <p:cNvSpPr/>
          <p:nvPr/>
        </p:nvSpPr>
        <p:spPr>
          <a:xfrm>
            <a:off x="2463384" y="2898099"/>
            <a:ext cx="599606" cy="5996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5" name="楕円 4">
            <a:extLst>
              <a:ext uri="{FF2B5EF4-FFF2-40B4-BE49-F238E27FC236}">
                <a16:creationId xmlns:a16="http://schemas.microsoft.com/office/drawing/2014/main" id="{EF387C6E-EE73-410B-AEAF-A835AD136731}"/>
              </a:ext>
            </a:extLst>
          </p:cNvPr>
          <p:cNvSpPr/>
          <p:nvPr/>
        </p:nvSpPr>
        <p:spPr>
          <a:xfrm>
            <a:off x="4514538"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6" name="楕円 5">
            <a:extLst>
              <a:ext uri="{FF2B5EF4-FFF2-40B4-BE49-F238E27FC236}">
                <a16:creationId xmlns:a16="http://schemas.microsoft.com/office/drawing/2014/main" id="{8563FFCA-EEED-4C39-A4AD-9E47E2A1C950}"/>
              </a:ext>
            </a:extLst>
          </p:cNvPr>
          <p:cNvSpPr/>
          <p:nvPr/>
        </p:nvSpPr>
        <p:spPr>
          <a:xfrm>
            <a:off x="6565692"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7" name="テキスト ボックス 6">
            <a:extLst>
              <a:ext uri="{FF2B5EF4-FFF2-40B4-BE49-F238E27FC236}">
                <a16:creationId xmlns:a16="http://schemas.microsoft.com/office/drawing/2014/main" id="{15376A3C-5C31-4805-B212-C2E3A2E81EFA}"/>
              </a:ext>
            </a:extLst>
          </p:cNvPr>
          <p:cNvSpPr txBox="1"/>
          <p:nvPr/>
        </p:nvSpPr>
        <p:spPr>
          <a:xfrm>
            <a:off x="3971016" y="4670354"/>
            <a:ext cx="962123" cy="1077218"/>
          </a:xfrm>
          <a:prstGeom prst="rect">
            <a:avLst/>
          </a:prstGeom>
          <a:noFill/>
        </p:spPr>
        <p:txBody>
          <a:bodyPr wrap="none" rtlCol="0">
            <a:spAutoFit/>
          </a:bodyPr>
          <a:lstStyle/>
          <a:p>
            <a:r>
              <a:rPr kumimoji="1" lang="en-US" altLang="ja-JP" sz="3200" dirty="0"/>
              <a:t>x = </a:t>
            </a:r>
            <a:r>
              <a:rPr kumimoji="1" lang="en-US" altLang="ja-JP" sz="3200" dirty="0">
                <a:solidFill>
                  <a:srgbClr val="FF0000"/>
                </a:solidFill>
              </a:rPr>
              <a:t>1</a:t>
            </a:r>
          </a:p>
          <a:p>
            <a:r>
              <a:rPr kumimoji="1" lang="en-US" altLang="ja-JP" sz="3200" dirty="0" err="1"/>
              <a:t>i</a:t>
            </a:r>
            <a:r>
              <a:rPr kumimoji="1" lang="en-US" altLang="ja-JP" sz="3200" dirty="0"/>
              <a:t> = 1</a:t>
            </a:r>
            <a:endParaRPr kumimoji="1" lang="ja-JP" altLang="en-US" sz="3200" dirty="0"/>
          </a:p>
        </p:txBody>
      </p:sp>
      <p:cxnSp>
        <p:nvCxnSpPr>
          <p:cNvPr id="9" name="コネクタ: 曲線 8">
            <a:extLst>
              <a:ext uri="{FF2B5EF4-FFF2-40B4-BE49-F238E27FC236}">
                <a16:creationId xmlns:a16="http://schemas.microsoft.com/office/drawing/2014/main" id="{223A8FFC-9560-44EF-8F82-1EC1FEA25E85}"/>
              </a:ext>
            </a:extLst>
          </p:cNvPr>
          <p:cNvCxnSpPr>
            <a:cxnSpLocks/>
            <a:stCxn id="4" idx="0"/>
            <a:endCxn id="5" idx="0"/>
          </p:cNvCxnSpPr>
          <p:nvPr/>
        </p:nvCxnSpPr>
        <p:spPr>
          <a:xfrm rot="5400000" flipH="1" flipV="1">
            <a:off x="3788764"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コネクタ: 曲線 12">
            <a:extLst>
              <a:ext uri="{FF2B5EF4-FFF2-40B4-BE49-F238E27FC236}">
                <a16:creationId xmlns:a16="http://schemas.microsoft.com/office/drawing/2014/main" id="{E6566765-E7D2-4DEA-A4A1-D132E51257DA}"/>
              </a:ext>
            </a:extLst>
          </p:cNvPr>
          <p:cNvCxnSpPr>
            <a:cxnSpLocks/>
            <a:stCxn id="4" idx="3"/>
            <a:endCxn id="4" idx="5"/>
          </p:cNvCxnSpPr>
          <p:nvPr/>
        </p:nvCxnSpPr>
        <p:spPr>
          <a:xfrm rot="16200000" flipH="1">
            <a:off x="2763187"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コネクタ: 曲線 14">
            <a:extLst>
              <a:ext uri="{FF2B5EF4-FFF2-40B4-BE49-F238E27FC236}">
                <a16:creationId xmlns:a16="http://schemas.microsoft.com/office/drawing/2014/main" id="{1ECD5FD7-4BF3-45A3-B74C-5780B1610F1D}"/>
              </a:ext>
            </a:extLst>
          </p:cNvPr>
          <p:cNvCxnSpPr>
            <a:cxnSpLocks/>
            <a:stCxn id="5" idx="0"/>
            <a:endCxn id="6" idx="0"/>
          </p:cNvCxnSpPr>
          <p:nvPr/>
        </p:nvCxnSpPr>
        <p:spPr>
          <a:xfrm rot="5400000" flipH="1" flipV="1">
            <a:off x="5839918"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曲線 17">
            <a:extLst>
              <a:ext uri="{FF2B5EF4-FFF2-40B4-BE49-F238E27FC236}">
                <a16:creationId xmlns:a16="http://schemas.microsoft.com/office/drawing/2014/main" id="{3FB1150C-A3F2-4852-8FB3-D91B19DDFB4F}"/>
              </a:ext>
            </a:extLst>
          </p:cNvPr>
          <p:cNvCxnSpPr>
            <a:cxnSpLocks/>
            <a:stCxn id="5" idx="3"/>
            <a:endCxn id="5" idx="5"/>
          </p:cNvCxnSpPr>
          <p:nvPr/>
        </p:nvCxnSpPr>
        <p:spPr>
          <a:xfrm rot="16200000" flipH="1">
            <a:off x="4814341"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9470429-D72A-4C14-B8D8-9D81F3A7E06B}"/>
              </a:ext>
            </a:extLst>
          </p:cNvPr>
          <p:cNvSpPr txBox="1"/>
          <p:nvPr/>
        </p:nvSpPr>
        <p:spPr>
          <a:xfrm flipH="1">
            <a:off x="1677740" y="3013236"/>
            <a:ext cx="838700" cy="369332"/>
          </a:xfrm>
          <a:prstGeom prst="rect">
            <a:avLst/>
          </a:prstGeom>
          <a:noFill/>
        </p:spPr>
        <p:txBody>
          <a:bodyPr wrap="square" rtlCol="0">
            <a:spAutoFit/>
          </a:bodyPr>
          <a:lstStyle/>
          <a:p>
            <a:r>
              <a:rPr kumimoji="1" lang="en-US" altLang="ja-JP" dirty="0"/>
              <a:t>x is 5?</a:t>
            </a:r>
            <a:endParaRPr kumimoji="1" lang="ja-JP" altLang="en-US" dirty="0"/>
          </a:p>
        </p:txBody>
      </p:sp>
      <p:sp>
        <p:nvSpPr>
          <p:cNvPr id="22" name="テキスト ボックス 21">
            <a:extLst>
              <a:ext uri="{FF2B5EF4-FFF2-40B4-BE49-F238E27FC236}">
                <a16:creationId xmlns:a16="http://schemas.microsoft.com/office/drawing/2014/main" id="{DA2F0D08-F42C-475B-934D-D09E1387EC37}"/>
              </a:ext>
            </a:extLst>
          </p:cNvPr>
          <p:cNvSpPr txBox="1"/>
          <p:nvPr/>
        </p:nvSpPr>
        <p:spPr>
          <a:xfrm flipH="1">
            <a:off x="3375763" y="222357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3" name="テキスト ボックス 22">
            <a:extLst>
              <a:ext uri="{FF2B5EF4-FFF2-40B4-BE49-F238E27FC236}">
                <a16:creationId xmlns:a16="http://schemas.microsoft.com/office/drawing/2014/main" id="{86581780-E0FB-4FE4-9751-9297106DC5AA}"/>
              </a:ext>
            </a:extLst>
          </p:cNvPr>
          <p:cNvSpPr txBox="1"/>
          <p:nvPr/>
        </p:nvSpPr>
        <p:spPr>
          <a:xfrm flipH="1">
            <a:off x="2231379"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4" name="テキスト ボックス 23">
            <a:extLst>
              <a:ext uri="{FF2B5EF4-FFF2-40B4-BE49-F238E27FC236}">
                <a16:creationId xmlns:a16="http://schemas.microsoft.com/office/drawing/2014/main" id="{B9FC585D-E2B4-42E6-B078-B1149A2382EC}"/>
              </a:ext>
            </a:extLst>
          </p:cNvPr>
          <p:cNvSpPr txBox="1"/>
          <p:nvPr/>
        </p:nvSpPr>
        <p:spPr>
          <a:xfrm flipH="1">
            <a:off x="3675803" y="3016628"/>
            <a:ext cx="962123" cy="369332"/>
          </a:xfrm>
          <a:prstGeom prst="rect">
            <a:avLst/>
          </a:prstGeom>
          <a:noFill/>
        </p:spPr>
        <p:txBody>
          <a:bodyPr wrap="square" rtlCol="0">
            <a:spAutoFit/>
          </a:bodyPr>
          <a:lstStyle/>
          <a:p>
            <a:r>
              <a:rPr kumimoji="1" lang="en-US" altLang="ja-JP" dirty="0"/>
              <a:t>x is 10?</a:t>
            </a:r>
            <a:endParaRPr kumimoji="1" lang="ja-JP" altLang="en-US" dirty="0"/>
          </a:p>
        </p:txBody>
      </p:sp>
      <p:sp>
        <p:nvSpPr>
          <p:cNvPr id="25" name="テキスト ボックス 24">
            <a:extLst>
              <a:ext uri="{FF2B5EF4-FFF2-40B4-BE49-F238E27FC236}">
                <a16:creationId xmlns:a16="http://schemas.microsoft.com/office/drawing/2014/main" id="{889E48A2-7A51-4632-9E14-C43A7560C45E}"/>
              </a:ext>
            </a:extLst>
          </p:cNvPr>
          <p:cNvSpPr txBox="1"/>
          <p:nvPr/>
        </p:nvSpPr>
        <p:spPr>
          <a:xfrm flipH="1">
            <a:off x="4282533"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6" name="テキスト ボックス 25">
            <a:extLst>
              <a:ext uri="{FF2B5EF4-FFF2-40B4-BE49-F238E27FC236}">
                <a16:creationId xmlns:a16="http://schemas.microsoft.com/office/drawing/2014/main" id="{B19D3E02-DB3D-4327-8544-A14E01299563}"/>
              </a:ext>
            </a:extLst>
          </p:cNvPr>
          <p:cNvSpPr txBox="1"/>
          <p:nvPr/>
        </p:nvSpPr>
        <p:spPr>
          <a:xfrm flipH="1">
            <a:off x="5569324" y="2378353"/>
            <a:ext cx="1076315" cy="369332"/>
          </a:xfrm>
          <a:prstGeom prst="rect">
            <a:avLst/>
          </a:prstGeom>
          <a:noFill/>
        </p:spPr>
        <p:txBody>
          <a:bodyPr wrap="square" rtlCol="0">
            <a:spAutoFit/>
          </a:bodyPr>
          <a:lstStyle/>
          <a:p>
            <a:r>
              <a:rPr kumimoji="1" lang="en-US" altLang="ja-JP" dirty="0"/>
              <a:t>x = x + 2</a:t>
            </a:r>
            <a:endParaRPr kumimoji="1" lang="ja-JP" altLang="en-US" dirty="0"/>
          </a:p>
        </p:txBody>
      </p:sp>
      <p:cxnSp>
        <p:nvCxnSpPr>
          <p:cNvPr id="35" name="コネクタ: 曲線 34">
            <a:extLst>
              <a:ext uri="{FF2B5EF4-FFF2-40B4-BE49-F238E27FC236}">
                <a16:creationId xmlns:a16="http://schemas.microsoft.com/office/drawing/2014/main" id="{301B89B6-E12B-49ED-A47D-3E2C92B482D7}"/>
              </a:ext>
            </a:extLst>
          </p:cNvPr>
          <p:cNvCxnSpPr>
            <a:cxnSpLocks/>
          </p:cNvCxnSpPr>
          <p:nvPr/>
        </p:nvCxnSpPr>
        <p:spPr>
          <a:xfrm>
            <a:off x="5569324" y="4890646"/>
            <a:ext cx="941404" cy="1270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815C454-7CBD-42EE-8505-A7CD897B2907}"/>
              </a:ext>
            </a:extLst>
          </p:cNvPr>
          <p:cNvSpPr txBox="1"/>
          <p:nvPr/>
        </p:nvSpPr>
        <p:spPr>
          <a:xfrm>
            <a:off x="6649260" y="4718680"/>
            <a:ext cx="789483" cy="369332"/>
          </a:xfrm>
          <a:prstGeom prst="rect">
            <a:avLst/>
          </a:prstGeom>
          <a:noFill/>
        </p:spPr>
        <p:txBody>
          <a:bodyPr wrap="square" rtlCol="0">
            <a:spAutoFit/>
          </a:bodyPr>
          <a:lstStyle/>
          <a:p>
            <a:r>
              <a:rPr kumimoji="1" lang="en-US" altLang="ja-JP" dirty="0"/>
              <a:t>true </a:t>
            </a:r>
            <a:endParaRPr kumimoji="1" lang="ja-JP" altLang="en-US" dirty="0"/>
          </a:p>
        </p:txBody>
      </p:sp>
      <p:cxnSp>
        <p:nvCxnSpPr>
          <p:cNvPr id="38" name="コネクタ: 曲線 37">
            <a:extLst>
              <a:ext uri="{FF2B5EF4-FFF2-40B4-BE49-F238E27FC236}">
                <a16:creationId xmlns:a16="http://schemas.microsoft.com/office/drawing/2014/main" id="{6D5D8A5B-0EAE-433C-947E-F134AA8455E6}"/>
              </a:ext>
            </a:extLst>
          </p:cNvPr>
          <p:cNvCxnSpPr>
            <a:cxnSpLocks/>
          </p:cNvCxnSpPr>
          <p:nvPr/>
        </p:nvCxnSpPr>
        <p:spPr>
          <a:xfrm>
            <a:off x="5569324" y="5259978"/>
            <a:ext cx="941404" cy="12700"/>
          </a:xfrm>
          <a:prstGeom prst="curvedConnector3">
            <a:avLst>
              <a:gd name="adj1" fmla="val 50000"/>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AE83CA1-22E8-421D-93E8-C8165D6C5FEE}"/>
              </a:ext>
            </a:extLst>
          </p:cNvPr>
          <p:cNvSpPr txBox="1"/>
          <p:nvPr/>
        </p:nvSpPr>
        <p:spPr>
          <a:xfrm>
            <a:off x="6649260" y="5088012"/>
            <a:ext cx="789483" cy="369332"/>
          </a:xfrm>
          <a:prstGeom prst="rect">
            <a:avLst/>
          </a:prstGeom>
          <a:noFill/>
        </p:spPr>
        <p:txBody>
          <a:bodyPr wrap="square" rtlCol="0">
            <a:spAutoFit/>
          </a:bodyPr>
          <a:lstStyle/>
          <a:p>
            <a:r>
              <a:rPr kumimoji="1" lang="en-US" altLang="ja-JP" dirty="0"/>
              <a:t>false </a:t>
            </a:r>
            <a:endParaRPr kumimoji="1" lang="ja-JP" altLang="en-US" dirty="0"/>
          </a:p>
        </p:txBody>
      </p:sp>
      <p:sp>
        <p:nvSpPr>
          <p:cNvPr id="40" name="正方形/長方形 39">
            <a:extLst>
              <a:ext uri="{FF2B5EF4-FFF2-40B4-BE49-F238E27FC236}">
                <a16:creationId xmlns:a16="http://schemas.microsoft.com/office/drawing/2014/main" id="{A7518EF9-ABFB-4486-AB93-C4717BA10132}"/>
              </a:ext>
            </a:extLst>
          </p:cNvPr>
          <p:cNvSpPr/>
          <p:nvPr/>
        </p:nvSpPr>
        <p:spPr>
          <a:xfrm>
            <a:off x="5306518" y="4567003"/>
            <a:ext cx="2183567" cy="1077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5666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64EFD-A1B6-4769-9C70-E6CF8B81673E}"/>
              </a:ext>
            </a:extLst>
          </p:cNvPr>
          <p:cNvSpPr>
            <a:spLocks noGrp="1"/>
          </p:cNvSpPr>
          <p:nvPr>
            <p:ph type="title"/>
          </p:nvPr>
        </p:nvSpPr>
        <p:spPr>
          <a:xfrm>
            <a:off x="822960" y="286604"/>
            <a:ext cx="7543800" cy="1450757"/>
          </a:xfrm>
        </p:spPr>
        <p:txBody>
          <a:bodyPr/>
          <a:lstStyle/>
          <a:p>
            <a:r>
              <a:rPr kumimoji="1" lang="en-US" altLang="ja-JP" dirty="0"/>
              <a:t>Example</a:t>
            </a:r>
            <a:endParaRPr kumimoji="1" lang="ja-JP" altLang="en-US" dirty="0"/>
          </a:p>
        </p:txBody>
      </p:sp>
      <p:sp>
        <p:nvSpPr>
          <p:cNvPr id="3" name="コンテンツ プレースホルダー 2">
            <a:extLst>
              <a:ext uri="{FF2B5EF4-FFF2-40B4-BE49-F238E27FC236}">
                <a16:creationId xmlns:a16="http://schemas.microsoft.com/office/drawing/2014/main" id="{F3B22756-8448-4DA4-A0B3-B5BA0673D691}"/>
              </a:ext>
            </a:extLst>
          </p:cNvPr>
          <p:cNvSpPr>
            <a:spLocks noGrp="1"/>
          </p:cNvSpPr>
          <p:nvPr>
            <p:ph idx="1"/>
          </p:nvPr>
        </p:nvSpPr>
        <p:spPr/>
        <p:txBody>
          <a:bodyPr/>
          <a:lstStyle/>
          <a:p>
            <a:r>
              <a:rPr lang="en-US" altLang="ja-JP" dirty="0"/>
              <a:t>Sample 1 (N=2)</a:t>
            </a:r>
            <a:endParaRPr kumimoji="1" lang="ja-JP" altLang="en-US" dirty="0"/>
          </a:p>
        </p:txBody>
      </p:sp>
      <p:sp>
        <p:nvSpPr>
          <p:cNvPr id="4" name="楕円 3">
            <a:extLst>
              <a:ext uri="{FF2B5EF4-FFF2-40B4-BE49-F238E27FC236}">
                <a16:creationId xmlns:a16="http://schemas.microsoft.com/office/drawing/2014/main" id="{F57222B0-5302-41C4-968C-283767659939}"/>
              </a:ext>
            </a:extLst>
          </p:cNvPr>
          <p:cNvSpPr/>
          <p:nvPr/>
        </p:nvSpPr>
        <p:spPr>
          <a:xfrm>
            <a:off x="2463384" y="2898099"/>
            <a:ext cx="599606" cy="5996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5" name="楕円 4">
            <a:extLst>
              <a:ext uri="{FF2B5EF4-FFF2-40B4-BE49-F238E27FC236}">
                <a16:creationId xmlns:a16="http://schemas.microsoft.com/office/drawing/2014/main" id="{EF387C6E-EE73-410B-AEAF-A835AD136731}"/>
              </a:ext>
            </a:extLst>
          </p:cNvPr>
          <p:cNvSpPr/>
          <p:nvPr/>
        </p:nvSpPr>
        <p:spPr>
          <a:xfrm>
            <a:off x="4514538"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6" name="楕円 5">
            <a:extLst>
              <a:ext uri="{FF2B5EF4-FFF2-40B4-BE49-F238E27FC236}">
                <a16:creationId xmlns:a16="http://schemas.microsoft.com/office/drawing/2014/main" id="{8563FFCA-EEED-4C39-A4AD-9E47E2A1C950}"/>
              </a:ext>
            </a:extLst>
          </p:cNvPr>
          <p:cNvSpPr/>
          <p:nvPr/>
        </p:nvSpPr>
        <p:spPr>
          <a:xfrm>
            <a:off x="6565692"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7" name="テキスト ボックス 6">
            <a:extLst>
              <a:ext uri="{FF2B5EF4-FFF2-40B4-BE49-F238E27FC236}">
                <a16:creationId xmlns:a16="http://schemas.microsoft.com/office/drawing/2014/main" id="{15376A3C-5C31-4805-B212-C2E3A2E81EFA}"/>
              </a:ext>
            </a:extLst>
          </p:cNvPr>
          <p:cNvSpPr txBox="1"/>
          <p:nvPr/>
        </p:nvSpPr>
        <p:spPr>
          <a:xfrm>
            <a:off x="3971016" y="4670354"/>
            <a:ext cx="962123" cy="1077218"/>
          </a:xfrm>
          <a:prstGeom prst="rect">
            <a:avLst/>
          </a:prstGeom>
          <a:noFill/>
        </p:spPr>
        <p:txBody>
          <a:bodyPr wrap="none" rtlCol="0">
            <a:spAutoFit/>
          </a:bodyPr>
          <a:lstStyle/>
          <a:p>
            <a:r>
              <a:rPr kumimoji="1" lang="en-US" altLang="ja-JP" sz="3200" dirty="0"/>
              <a:t>x = </a:t>
            </a:r>
            <a:r>
              <a:rPr kumimoji="1" lang="en-US" altLang="ja-JP" sz="3200" dirty="0">
                <a:solidFill>
                  <a:srgbClr val="FF0000"/>
                </a:solidFill>
              </a:rPr>
              <a:t>5</a:t>
            </a:r>
          </a:p>
          <a:p>
            <a:r>
              <a:rPr kumimoji="1" lang="en-US" altLang="ja-JP" sz="3200" dirty="0" err="1"/>
              <a:t>i</a:t>
            </a:r>
            <a:r>
              <a:rPr kumimoji="1" lang="en-US" altLang="ja-JP" sz="3200" dirty="0"/>
              <a:t> = 1</a:t>
            </a:r>
            <a:endParaRPr kumimoji="1" lang="ja-JP" altLang="en-US" sz="3200" dirty="0"/>
          </a:p>
        </p:txBody>
      </p:sp>
      <p:cxnSp>
        <p:nvCxnSpPr>
          <p:cNvPr id="9" name="コネクタ: 曲線 8">
            <a:extLst>
              <a:ext uri="{FF2B5EF4-FFF2-40B4-BE49-F238E27FC236}">
                <a16:creationId xmlns:a16="http://schemas.microsoft.com/office/drawing/2014/main" id="{223A8FFC-9560-44EF-8F82-1EC1FEA25E85}"/>
              </a:ext>
            </a:extLst>
          </p:cNvPr>
          <p:cNvCxnSpPr>
            <a:cxnSpLocks/>
            <a:stCxn id="4" idx="0"/>
            <a:endCxn id="5" idx="0"/>
          </p:cNvCxnSpPr>
          <p:nvPr/>
        </p:nvCxnSpPr>
        <p:spPr>
          <a:xfrm rot="5400000" flipH="1" flipV="1">
            <a:off x="3788764"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コネクタ: 曲線 12">
            <a:extLst>
              <a:ext uri="{FF2B5EF4-FFF2-40B4-BE49-F238E27FC236}">
                <a16:creationId xmlns:a16="http://schemas.microsoft.com/office/drawing/2014/main" id="{E6566765-E7D2-4DEA-A4A1-D132E51257DA}"/>
              </a:ext>
            </a:extLst>
          </p:cNvPr>
          <p:cNvCxnSpPr>
            <a:cxnSpLocks/>
            <a:stCxn id="4" idx="3"/>
            <a:endCxn id="4" idx="5"/>
          </p:cNvCxnSpPr>
          <p:nvPr/>
        </p:nvCxnSpPr>
        <p:spPr>
          <a:xfrm rot="16200000" flipH="1">
            <a:off x="2763187"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コネクタ: 曲線 14">
            <a:extLst>
              <a:ext uri="{FF2B5EF4-FFF2-40B4-BE49-F238E27FC236}">
                <a16:creationId xmlns:a16="http://schemas.microsoft.com/office/drawing/2014/main" id="{1ECD5FD7-4BF3-45A3-B74C-5780B1610F1D}"/>
              </a:ext>
            </a:extLst>
          </p:cNvPr>
          <p:cNvCxnSpPr>
            <a:cxnSpLocks/>
            <a:stCxn id="5" idx="0"/>
            <a:endCxn id="6" idx="0"/>
          </p:cNvCxnSpPr>
          <p:nvPr/>
        </p:nvCxnSpPr>
        <p:spPr>
          <a:xfrm rot="5400000" flipH="1" flipV="1">
            <a:off x="5839918"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曲線 17">
            <a:extLst>
              <a:ext uri="{FF2B5EF4-FFF2-40B4-BE49-F238E27FC236}">
                <a16:creationId xmlns:a16="http://schemas.microsoft.com/office/drawing/2014/main" id="{3FB1150C-A3F2-4852-8FB3-D91B19DDFB4F}"/>
              </a:ext>
            </a:extLst>
          </p:cNvPr>
          <p:cNvCxnSpPr>
            <a:cxnSpLocks/>
            <a:stCxn id="5" idx="3"/>
            <a:endCxn id="5" idx="5"/>
          </p:cNvCxnSpPr>
          <p:nvPr/>
        </p:nvCxnSpPr>
        <p:spPr>
          <a:xfrm rot="16200000" flipH="1">
            <a:off x="4814341"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9470429-D72A-4C14-B8D8-9D81F3A7E06B}"/>
              </a:ext>
            </a:extLst>
          </p:cNvPr>
          <p:cNvSpPr txBox="1"/>
          <p:nvPr/>
        </p:nvSpPr>
        <p:spPr>
          <a:xfrm flipH="1">
            <a:off x="1677740" y="3013236"/>
            <a:ext cx="838700" cy="369332"/>
          </a:xfrm>
          <a:prstGeom prst="rect">
            <a:avLst/>
          </a:prstGeom>
          <a:noFill/>
        </p:spPr>
        <p:txBody>
          <a:bodyPr wrap="square" rtlCol="0">
            <a:spAutoFit/>
          </a:bodyPr>
          <a:lstStyle/>
          <a:p>
            <a:r>
              <a:rPr kumimoji="1" lang="en-US" altLang="ja-JP" dirty="0"/>
              <a:t>x is 5?</a:t>
            </a:r>
            <a:endParaRPr kumimoji="1" lang="ja-JP" altLang="en-US" dirty="0"/>
          </a:p>
        </p:txBody>
      </p:sp>
      <p:sp>
        <p:nvSpPr>
          <p:cNvPr id="22" name="テキスト ボックス 21">
            <a:extLst>
              <a:ext uri="{FF2B5EF4-FFF2-40B4-BE49-F238E27FC236}">
                <a16:creationId xmlns:a16="http://schemas.microsoft.com/office/drawing/2014/main" id="{DA2F0D08-F42C-475B-934D-D09E1387EC37}"/>
              </a:ext>
            </a:extLst>
          </p:cNvPr>
          <p:cNvSpPr txBox="1"/>
          <p:nvPr/>
        </p:nvSpPr>
        <p:spPr>
          <a:xfrm flipH="1">
            <a:off x="3375763" y="222357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3" name="テキスト ボックス 22">
            <a:extLst>
              <a:ext uri="{FF2B5EF4-FFF2-40B4-BE49-F238E27FC236}">
                <a16:creationId xmlns:a16="http://schemas.microsoft.com/office/drawing/2014/main" id="{86581780-E0FB-4FE4-9751-9297106DC5AA}"/>
              </a:ext>
            </a:extLst>
          </p:cNvPr>
          <p:cNvSpPr txBox="1"/>
          <p:nvPr/>
        </p:nvSpPr>
        <p:spPr>
          <a:xfrm flipH="1">
            <a:off x="2231379"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4" name="テキスト ボックス 23">
            <a:extLst>
              <a:ext uri="{FF2B5EF4-FFF2-40B4-BE49-F238E27FC236}">
                <a16:creationId xmlns:a16="http://schemas.microsoft.com/office/drawing/2014/main" id="{B9FC585D-E2B4-42E6-B078-B1149A2382EC}"/>
              </a:ext>
            </a:extLst>
          </p:cNvPr>
          <p:cNvSpPr txBox="1"/>
          <p:nvPr/>
        </p:nvSpPr>
        <p:spPr>
          <a:xfrm flipH="1">
            <a:off x="3675803" y="3016628"/>
            <a:ext cx="962123" cy="369332"/>
          </a:xfrm>
          <a:prstGeom prst="rect">
            <a:avLst/>
          </a:prstGeom>
          <a:noFill/>
        </p:spPr>
        <p:txBody>
          <a:bodyPr wrap="square" rtlCol="0">
            <a:spAutoFit/>
          </a:bodyPr>
          <a:lstStyle/>
          <a:p>
            <a:r>
              <a:rPr kumimoji="1" lang="en-US" altLang="ja-JP" dirty="0"/>
              <a:t>x is 10?</a:t>
            </a:r>
            <a:endParaRPr kumimoji="1" lang="ja-JP" altLang="en-US" dirty="0"/>
          </a:p>
        </p:txBody>
      </p:sp>
      <p:sp>
        <p:nvSpPr>
          <p:cNvPr id="25" name="テキスト ボックス 24">
            <a:extLst>
              <a:ext uri="{FF2B5EF4-FFF2-40B4-BE49-F238E27FC236}">
                <a16:creationId xmlns:a16="http://schemas.microsoft.com/office/drawing/2014/main" id="{889E48A2-7A51-4632-9E14-C43A7560C45E}"/>
              </a:ext>
            </a:extLst>
          </p:cNvPr>
          <p:cNvSpPr txBox="1"/>
          <p:nvPr/>
        </p:nvSpPr>
        <p:spPr>
          <a:xfrm flipH="1">
            <a:off x="4282533"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6" name="テキスト ボックス 25">
            <a:extLst>
              <a:ext uri="{FF2B5EF4-FFF2-40B4-BE49-F238E27FC236}">
                <a16:creationId xmlns:a16="http://schemas.microsoft.com/office/drawing/2014/main" id="{B19D3E02-DB3D-4327-8544-A14E01299563}"/>
              </a:ext>
            </a:extLst>
          </p:cNvPr>
          <p:cNvSpPr txBox="1"/>
          <p:nvPr/>
        </p:nvSpPr>
        <p:spPr>
          <a:xfrm flipH="1">
            <a:off x="5569324" y="2378353"/>
            <a:ext cx="1076315" cy="369332"/>
          </a:xfrm>
          <a:prstGeom prst="rect">
            <a:avLst/>
          </a:prstGeom>
          <a:noFill/>
        </p:spPr>
        <p:txBody>
          <a:bodyPr wrap="square" rtlCol="0">
            <a:spAutoFit/>
          </a:bodyPr>
          <a:lstStyle/>
          <a:p>
            <a:r>
              <a:rPr kumimoji="1" lang="en-US" altLang="ja-JP" dirty="0"/>
              <a:t>x = x + 2</a:t>
            </a:r>
            <a:endParaRPr kumimoji="1" lang="ja-JP" altLang="en-US" dirty="0"/>
          </a:p>
        </p:txBody>
      </p:sp>
      <p:cxnSp>
        <p:nvCxnSpPr>
          <p:cNvPr id="35" name="コネクタ: 曲線 34">
            <a:extLst>
              <a:ext uri="{FF2B5EF4-FFF2-40B4-BE49-F238E27FC236}">
                <a16:creationId xmlns:a16="http://schemas.microsoft.com/office/drawing/2014/main" id="{301B89B6-E12B-49ED-A47D-3E2C92B482D7}"/>
              </a:ext>
            </a:extLst>
          </p:cNvPr>
          <p:cNvCxnSpPr>
            <a:cxnSpLocks/>
          </p:cNvCxnSpPr>
          <p:nvPr/>
        </p:nvCxnSpPr>
        <p:spPr>
          <a:xfrm>
            <a:off x="5569324" y="4890646"/>
            <a:ext cx="941404" cy="1270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815C454-7CBD-42EE-8505-A7CD897B2907}"/>
              </a:ext>
            </a:extLst>
          </p:cNvPr>
          <p:cNvSpPr txBox="1"/>
          <p:nvPr/>
        </p:nvSpPr>
        <p:spPr>
          <a:xfrm>
            <a:off x="6649260" y="4718680"/>
            <a:ext cx="789483" cy="369332"/>
          </a:xfrm>
          <a:prstGeom prst="rect">
            <a:avLst/>
          </a:prstGeom>
          <a:noFill/>
        </p:spPr>
        <p:txBody>
          <a:bodyPr wrap="square" rtlCol="0">
            <a:spAutoFit/>
          </a:bodyPr>
          <a:lstStyle/>
          <a:p>
            <a:r>
              <a:rPr kumimoji="1" lang="en-US" altLang="ja-JP" dirty="0"/>
              <a:t>true </a:t>
            </a:r>
            <a:endParaRPr kumimoji="1" lang="ja-JP" altLang="en-US" dirty="0"/>
          </a:p>
        </p:txBody>
      </p:sp>
      <p:cxnSp>
        <p:nvCxnSpPr>
          <p:cNvPr id="38" name="コネクタ: 曲線 37">
            <a:extLst>
              <a:ext uri="{FF2B5EF4-FFF2-40B4-BE49-F238E27FC236}">
                <a16:creationId xmlns:a16="http://schemas.microsoft.com/office/drawing/2014/main" id="{6D5D8A5B-0EAE-433C-947E-F134AA8455E6}"/>
              </a:ext>
            </a:extLst>
          </p:cNvPr>
          <p:cNvCxnSpPr>
            <a:cxnSpLocks/>
          </p:cNvCxnSpPr>
          <p:nvPr/>
        </p:nvCxnSpPr>
        <p:spPr>
          <a:xfrm>
            <a:off x="5569324" y="5259978"/>
            <a:ext cx="941404" cy="12700"/>
          </a:xfrm>
          <a:prstGeom prst="curvedConnector3">
            <a:avLst>
              <a:gd name="adj1" fmla="val 50000"/>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AE83CA1-22E8-421D-93E8-C8165D6C5FEE}"/>
              </a:ext>
            </a:extLst>
          </p:cNvPr>
          <p:cNvSpPr txBox="1"/>
          <p:nvPr/>
        </p:nvSpPr>
        <p:spPr>
          <a:xfrm>
            <a:off x="6649260" y="5088012"/>
            <a:ext cx="789483" cy="369332"/>
          </a:xfrm>
          <a:prstGeom prst="rect">
            <a:avLst/>
          </a:prstGeom>
          <a:noFill/>
        </p:spPr>
        <p:txBody>
          <a:bodyPr wrap="square" rtlCol="0">
            <a:spAutoFit/>
          </a:bodyPr>
          <a:lstStyle/>
          <a:p>
            <a:r>
              <a:rPr kumimoji="1" lang="en-US" altLang="ja-JP" dirty="0"/>
              <a:t>false </a:t>
            </a:r>
            <a:endParaRPr kumimoji="1" lang="ja-JP" altLang="en-US" dirty="0"/>
          </a:p>
        </p:txBody>
      </p:sp>
      <p:sp>
        <p:nvSpPr>
          <p:cNvPr id="40" name="正方形/長方形 39">
            <a:extLst>
              <a:ext uri="{FF2B5EF4-FFF2-40B4-BE49-F238E27FC236}">
                <a16:creationId xmlns:a16="http://schemas.microsoft.com/office/drawing/2014/main" id="{A7518EF9-ABFB-4486-AB93-C4717BA10132}"/>
              </a:ext>
            </a:extLst>
          </p:cNvPr>
          <p:cNvSpPr/>
          <p:nvPr/>
        </p:nvSpPr>
        <p:spPr>
          <a:xfrm>
            <a:off x="5306518" y="4567003"/>
            <a:ext cx="2183567" cy="1077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3239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64EFD-A1B6-4769-9C70-E6CF8B81673E}"/>
              </a:ext>
            </a:extLst>
          </p:cNvPr>
          <p:cNvSpPr>
            <a:spLocks noGrp="1"/>
          </p:cNvSpPr>
          <p:nvPr>
            <p:ph type="title"/>
          </p:nvPr>
        </p:nvSpPr>
        <p:spPr>
          <a:xfrm>
            <a:off x="822960" y="286604"/>
            <a:ext cx="7543800" cy="1450757"/>
          </a:xfrm>
        </p:spPr>
        <p:txBody>
          <a:bodyPr/>
          <a:lstStyle/>
          <a:p>
            <a:r>
              <a:rPr kumimoji="1" lang="en-US" altLang="ja-JP" dirty="0"/>
              <a:t>Example</a:t>
            </a:r>
            <a:endParaRPr kumimoji="1" lang="ja-JP" altLang="en-US" dirty="0"/>
          </a:p>
        </p:txBody>
      </p:sp>
      <p:sp>
        <p:nvSpPr>
          <p:cNvPr id="3" name="コンテンツ プレースホルダー 2">
            <a:extLst>
              <a:ext uri="{FF2B5EF4-FFF2-40B4-BE49-F238E27FC236}">
                <a16:creationId xmlns:a16="http://schemas.microsoft.com/office/drawing/2014/main" id="{F3B22756-8448-4DA4-A0B3-B5BA0673D691}"/>
              </a:ext>
            </a:extLst>
          </p:cNvPr>
          <p:cNvSpPr>
            <a:spLocks noGrp="1"/>
          </p:cNvSpPr>
          <p:nvPr>
            <p:ph idx="1"/>
          </p:nvPr>
        </p:nvSpPr>
        <p:spPr/>
        <p:txBody>
          <a:bodyPr/>
          <a:lstStyle/>
          <a:p>
            <a:r>
              <a:rPr lang="en-US" altLang="ja-JP" dirty="0"/>
              <a:t>Sample 1 (N=2)</a:t>
            </a:r>
            <a:endParaRPr kumimoji="1" lang="ja-JP" altLang="en-US" dirty="0"/>
          </a:p>
        </p:txBody>
      </p:sp>
      <p:sp>
        <p:nvSpPr>
          <p:cNvPr id="4" name="楕円 3">
            <a:extLst>
              <a:ext uri="{FF2B5EF4-FFF2-40B4-BE49-F238E27FC236}">
                <a16:creationId xmlns:a16="http://schemas.microsoft.com/office/drawing/2014/main" id="{F57222B0-5302-41C4-968C-283767659939}"/>
              </a:ext>
            </a:extLst>
          </p:cNvPr>
          <p:cNvSpPr/>
          <p:nvPr/>
        </p:nvSpPr>
        <p:spPr>
          <a:xfrm>
            <a:off x="2463384"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5" name="楕円 4">
            <a:extLst>
              <a:ext uri="{FF2B5EF4-FFF2-40B4-BE49-F238E27FC236}">
                <a16:creationId xmlns:a16="http://schemas.microsoft.com/office/drawing/2014/main" id="{EF387C6E-EE73-410B-AEAF-A835AD136731}"/>
              </a:ext>
            </a:extLst>
          </p:cNvPr>
          <p:cNvSpPr/>
          <p:nvPr/>
        </p:nvSpPr>
        <p:spPr>
          <a:xfrm>
            <a:off x="4514538" y="2898099"/>
            <a:ext cx="599606" cy="5996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6" name="楕円 5">
            <a:extLst>
              <a:ext uri="{FF2B5EF4-FFF2-40B4-BE49-F238E27FC236}">
                <a16:creationId xmlns:a16="http://schemas.microsoft.com/office/drawing/2014/main" id="{8563FFCA-EEED-4C39-A4AD-9E47E2A1C950}"/>
              </a:ext>
            </a:extLst>
          </p:cNvPr>
          <p:cNvSpPr/>
          <p:nvPr/>
        </p:nvSpPr>
        <p:spPr>
          <a:xfrm>
            <a:off x="6565692"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7" name="テキスト ボックス 6">
            <a:extLst>
              <a:ext uri="{FF2B5EF4-FFF2-40B4-BE49-F238E27FC236}">
                <a16:creationId xmlns:a16="http://schemas.microsoft.com/office/drawing/2014/main" id="{15376A3C-5C31-4805-B212-C2E3A2E81EFA}"/>
              </a:ext>
            </a:extLst>
          </p:cNvPr>
          <p:cNvSpPr txBox="1"/>
          <p:nvPr/>
        </p:nvSpPr>
        <p:spPr>
          <a:xfrm>
            <a:off x="3971016" y="4670354"/>
            <a:ext cx="962123" cy="1077218"/>
          </a:xfrm>
          <a:prstGeom prst="rect">
            <a:avLst/>
          </a:prstGeom>
          <a:noFill/>
        </p:spPr>
        <p:txBody>
          <a:bodyPr wrap="none" rtlCol="0">
            <a:spAutoFit/>
          </a:bodyPr>
          <a:lstStyle/>
          <a:p>
            <a:r>
              <a:rPr kumimoji="1" lang="en-US" altLang="ja-JP" sz="3200" dirty="0"/>
              <a:t>x = </a:t>
            </a:r>
            <a:r>
              <a:rPr kumimoji="1" lang="en-US" altLang="ja-JP" sz="3200" dirty="0">
                <a:solidFill>
                  <a:srgbClr val="FF0000"/>
                </a:solidFill>
              </a:rPr>
              <a:t>6</a:t>
            </a:r>
          </a:p>
          <a:p>
            <a:r>
              <a:rPr kumimoji="1" lang="en-US" altLang="ja-JP" sz="3200" dirty="0" err="1"/>
              <a:t>i</a:t>
            </a:r>
            <a:r>
              <a:rPr kumimoji="1" lang="en-US" altLang="ja-JP" sz="3200" dirty="0"/>
              <a:t> = </a:t>
            </a:r>
            <a:r>
              <a:rPr kumimoji="1" lang="en-US" altLang="ja-JP" sz="3200" dirty="0">
                <a:solidFill>
                  <a:srgbClr val="FF0000"/>
                </a:solidFill>
              </a:rPr>
              <a:t>2</a:t>
            </a:r>
            <a:endParaRPr kumimoji="1" lang="ja-JP" altLang="en-US" sz="3200" dirty="0">
              <a:solidFill>
                <a:srgbClr val="FF0000"/>
              </a:solidFill>
            </a:endParaRPr>
          </a:p>
        </p:txBody>
      </p:sp>
      <p:cxnSp>
        <p:nvCxnSpPr>
          <p:cNvPr id="9" name="コネクタ: 曲線 8">
            <a:extLst>
              <a:ext uri="{FF2B5EF4-FFF2-40B4-BE49-F238E27FC236}">
                <a16:creationId xmlns:a16="http://schemas.microsoft.com/office/drawing/2014/main" id="{223A8FFC-9560-44EF-8F82-1EC1FEA25E85}"/>
              </a:ext>
            </a:extLst>
          </p:cNvPr>
          <p:cNvCxnSpPr>
            <a:cxnSpLocks/>
            <a:stCxn id="4" idx="0"/>
            <a:endCxn id="5" idx="0"/>
          </p:cNvCxnSpPr>
          <p:nvPr/>
        </p:nvCxnSpPr>
        <p:spPr>
          <a:xfrm rot="5400000" flipH="1" flipV="1">
            <a:off x="3788764"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コネクタ: 曲線 12">
            <a:extLst>
              <a:ext uri="{FF2B5EF4-FFF2-40B4-BE49-F238E27FC236}">
                <a16:creationId xmlns:a16="http://schemas.microsoft.com/office/drawing/2014/main" id="{E6566765-E7D2-4DEA-A4A1-D132E51257DA}"/>
              </a:ext>
            </a:extLst>
          </p:cNvPr>
          <p:cNvCxnSpPr>
            <a:cxnSpLocks/>
            <a:stCxn id="4" idx="3"/>
            <a:endCxn id="4" idx="5"/>
          </p:cNvCxnSpPr>
          <p:nvPr/>
        </p:nvCxnSpPr>
        <p:spPr>
          <a:xfrm rot="16200000" flipH="1">
            <a:off x="2763187"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コネクタ: 曲線 14">
            <a:extLst>
              <a:ext uri="{FF2B5EF4-FFF2-40B4-BE49-F238E27FC236}">
                <a16:creationId xmlns:a16="http://schemas.microsoft.com/office/drawing/2014/main" id="{1ECD5FD7-4BF3-45A3-B74C-5780B1610F1D}"/>
              </a:ext>
            </a:extLst>
          </p:cNvPr>
          <p:cNvCxnSpPr>
            <a:cxnSpLocks/>
            <a:stCxn id="5" idx="0"/>
            <a:endCxn id="6" idx="0"/>
          </p:cNvCxnSpPr>
          <p:nvPr/>
        </p:nvCxnSpPr>
        <p:spPr>
          <a:xfrm rot="5400000" flipH="1" flipV="1">
            <a:off x="5839918"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曲線 17">
            <a:extLst>
              <a:ext uri="{FF2B5EF4-FFF2-40B4-BE49-F238E27FC236}">
                <a16:creationId xmlns:a16="http://schemas.microsoft.com/office/drawing/2014/main" id="{3FB1150C-A3F2-4852-8FB3-D91B19DDFB4F}"/>
              </a:ext>
            </a:extLst>
          </p:cNvPr>
          <p:cNvCxnSpPr>
            <a:cxnSpLocks/>
            <a:stCxn id="5" idx="3"/>
            <a:endCxn id="5" idx="5"/>
          </p:cNvCxnSpPr>
          <p:nvPr/>
        </p:nvCxnSpPr>
        <p:spPr>
          <a:xfrm rot="16200000" flipH="1">
            <a:off x="4814341"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9470429-D72A-4C14-B8D8-9D81F3A7E06B}"/>
              </a:ext>
            </a:extLst>
          </p:cNvPr>
          <p:cNvSpPr txBox="1"/>
          <p:nvPr/>
        </p:nvSpPr>
        <p:spPr>
          <a:xfrm flipH="1">
            <a:off x="1677740" y="3013236"/>
            <a:ext cx="838700" cy="369332"/>
          </a:xfrm>
          <a:prstGeom prst="rect">
            <a:avLst/>
          </a:prstGeom>
          <a:noFill/>
        </p:spPr>
        <p:txBody>
          <a:bodyPr wrap="square" rtlCol="0">
            <a:spAutoFit/>
          </a:bodyPr>
          <a:lstStyle/>
          <a:p>
            <a:r>
              <a:rPr kumimoji="1" lang="en-US" altLang="ja-JP" dirty="0"/>
              <a:t>x is 5?</a:t>
            </a:r>
            <a:endParaRPr kumimoji="1" lang="ja-JP" altLang="en-US" dirty="0"/>
          </a:p>
        </p:txBody>
      </p:sp>
      <p:sp>
        <p:nvSpPr>
          <p:cNvPr id="22" name="テキスト ボックス 21">
            <a:extLst>
              <a:ext uri="{FF2B5EF4-FFF2-40B4-BE49-F238E27FC236}">
                <a16:creationId xmlns:a16="http://schemas.microsoft.com/office/drawing/2014/main" id="{DA2F0D08-F42C-475B-934D-D09E1387EC37}"/>
              </a:ext>
            </a:extLst>
          </p:cNvPr>
          <p:cNvSpPr txBox="1"/>
          <p:nvPr/>
        </p:nvSpPr>
        <p:spPr>
          <a:xfrm flipH="1">
            <a:off x="3375763" y="222357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3" name="テキスト ボックス 22">
            <a:extLst>
              <a:ext uri="{FF2B5EF4-FFF2-40B4-BE49-F238E27FC236}">
                <a16:creationId xmlns:a16="http://schemas.microsoft.com/office/drawing/2014/main" id="{86581780-E0FB-4FE4-9751-9297106DC5AA}"/>
              </a:ext>
            </a:extLst>
          </p:cNvPr>
          <p:cNvSpPr txBox="1"/>
          <p:nvPr/>
        </p:nvSpPr>
        <p:spPr>
          <a:xfrm flipH="1">
            <a:off x="2231379"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4" name="テキスト ボックス 23">
            <a:extLst>
              <a:ext uri="{FF2B5EF4-FFF2-40B4-BE49-F238E27FC236}">
                <a16:creationId xmlns:a16="http://schemas.microsoft.com/office/drawing/2014/main" id="{B9FC585D-E2B4-42E6-B078-B1149A2382EC}"/>
              </a:ext>
            </a:extLst>
          </p:cNvPr>
          <p:cNvSpPr txBox="1"/>
          <p:nvPr/>
        </p:nvSpPr>
        <p:spPr>
          <a:xfrm flipH="1">
            <a:off x="3675803" y="3016628"/>
            <a:ext cx="962123" cy="369332"/>
          </a:xfrm>
          <a:prstGeom prst="rect">
            <a:avLst/>
          </a:prstGeom>
          <a:noFill/>
        </p:spPr>
        <p:txBody>
          <a:bodyPr wrap="square" rtlCol="0">
            <a:spAutoFit/>
          </a:bodyPr>
          <a:lstStyle/>
          <a:p>
            <a:r>
              <a:rPr kumimoji="1" lang="en-US" altLang="ja-JP" dirty="0"/>
              <a:t>x is 10?</a:t>
            </a:r>
            <a:endParaRPr kumimoji="1" lang="ja-JP" altLang="en-US" dirty="0"/>
          </a:p>
        </p:txBody>
      </p:sp>
      <p:sp>
        <p:nvSpPr>
          <p:cNvPr id="25" name="テキスト ボックス 24">
            <a:extLst>
              <a:ext uri="{FF2B5EF4-FFF2-40B4-BE49-F238E27FC236}">
                <a16:creationId xmlns:a16="http://schemas.microsoft.com/office/drawing/2014/main" id="{889E48A2-7A51-4632-9E14-C43A7560C45E}"/>
              </a:ext>
            </a:extLst>
          </p:cNvPr>
          <p:cNvSpPr txBox="1"/>
          <p:nvPr/>
        </p:nvSpPr>
        <p:spPr>
          <a:xfrm flipH="1">
            <a:off x="4282533"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6" name="テキスト ボックス 25">
            <a:extLst>
              <a:ext uri="{FF2B5EF4-FFF2-40B4-BE49-F238E27FC236}">
                <a16:creationId xmlns:a16="http://schemas.microsoft.com/office/drawing/2014/main" id="{B19D3E02-DB3D-4327-8544-A14E01299563}"/>
              </a:ext>
            </a:extLst>
          </p:cNvPr>
          <p:cNvSpPr txBox="1"/>
          <p:nvPr/>
        </p:nvSpPr>
        <p:spPr>
          <a:xfrm flipH="1">
            <a:off x="5569324" y="2378353"/>
            <a:ext cx="1076315" cy="369332"/>
          </a:xfrm>
          <a:prstGeom prst="rect">
            <a:avLst/>
          </a:prstGeom>
          <a:noFill/>
        </p:spPr>
        <p:txBody>
          <a:bodyPr wrap="square" rtlCol="0">
            <a:spAutoFit/>
          </a:bodyPr>
          <a:lstStyle/>
          <a:p>
            <a:r>
              <a:rPr kumimoji="1" lang="en-US" altLang="ja-JP" dirty="0"/>
              <a:t>x = x + 2</a:t>
            </a:r>
            <a:endParaRPr kumimoji="1" lang="ja-JP" altLang="en-US" dirty="0"/>
          </a:p>
        </p:txBody>
      </p:sp>
      <p:cxnSp>
        <p:nvCxnSpPr>
          <p:cNvPr id="35" name="コネクタ: 曲線 34">
            <a:extLst>
              <a:ext uri="{FF2B5EF4-FFF2-40B4-BE49-F238E27FC236}">
                <a16:creationId xmlns:a16="http://schemas.microsoft.com/office/drawing/2014/main" id="{301B89B6-E12B-49ED-A47D-3E2C92B482D7}"/>
              </a:ext>
            </a:extLst>
          </p:cNvPr>
          <p:cNvCxnSpPr>
            <a:cxnSpLocks/>
          </p:cNvCxnSpPr>
          <p:nvPr/>
        </p:nvCxnSpPr>
        <p:spPr>
          <a:xfrm>
            <a:off x="5569324" y="4890646"/>
            <a:ext cx="941404" cy="1270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815C454-7CBD-42EE-8505-A7CD897B2907}"/>
              </a:ext>
            </a:extLst>
          </p:cNvPr>
          <p:cNvSpPr txBox="1"/>
          <p:nvPr/>
        </p:nvSpPr>
        <p:spPr>
          <a:xfrm>
            <a:off x="6649260" y="4718680"/>
            <a:ext cx="789483" cy="369332"/>
          </a:xfrm>
          <a:prstGeom prst="rect">
            <a:avLst/>
          </a:prstGeom>
          <a:noFill/>
        </p:spPr>
        <p:txBody>
          <a:bodyPr wrap="square" rtlCol="0">
            <a:spAutoFit/>
          </a:bodyPr>
          <a:lstStyle/>
          <a:p>
            <a:r>
              <a:rPr kumimoji="1" lang="en-US" altLang="ja-JP" dirty="0"/>
              <a:t>true </a:t>
            </a:r>
            <a:endParaRPr kumimoji="1" lang="ja-JP" altLang="en-US" dirty="0"/>
          </a:p>
        </p:txBody>
      </p:sp>
      <p:cxnSp>
        <p:nvCxnSpPr>
          <p:cNvPr id="38" name="コネクタ: 曲線 37">
            <a:extLst>
              <a:ext uri="{FF2B5EF4-FFF2-40B4-BE49-F238E27FC236}">
                <a16:creationId xmlns:a16="http://schemas.microsoft.com/office/drawing/2014/main" id="{6D5D8A5B-0EAE-433C-947E-F134AA8455E6}"/>
              </a:ext>
            </a:extLst>
          </p:cNvPr>
          <p:cNvCxnSpPr>
            <a:cxnSpLocks/>
          </p:cNvCxnSpPr>
          <p:nvPr/>
        </p:nvCxnSpPr>
        <p:spPr>
          <a:xfrm>
            <a:off x="5569324" y="5259978"/>
            <a:ext cx="941404" cy="12700"/>
          </a:xfrm>
          <a:prstGeom prst="curvedConnector3">
            <a:avLst>
              <a:gd name="adj1" fmla="val 50000"/>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AE83CA1-22E8-421D-93E8-C8165D6C5FEE}"/>
              </a:ext>
            </a:extLst>
          </p:cNvPr>
          <p:cNvSpPr txBox="1"/>
          <p:nvPr/>
        </p:nvSpPr>
        <p:spPr>
          <a:xfrm>
            <a:off x="6649260" y="5088012"/>
            <a:ext cx="789483" cy="369332"/>
          </a:xfrm>
          <a:prstGeom prst="rect">
            <a:avLst/>
          </a:prstGeom>
          <a:noFill/>
        </p:spPr>
        <p:txBody>
          <a:bodyPr wrap="square" rtlCol="0">
            <a:spAutoFit/>
          </a:bodyPr>
          <a:lstStyle/>
          <a:p>
            <a:r>
              <a:rPr kumimoji="1" lang="en-US" altLang="ja-JP" dirty="0"/>
              <a:t>false </a:t>
            </a:r>
            <a:endParaRPr kumimoji="1" lang="ja-JP" altLang="en-US" dirty="0"/>
          </a:p>
        </p:txBody>
      </p:sp>
      <p:sp>
        <p:nvSpPr>
          <p:cNvPr id="40" name="正方形/長方形 39">
            <a:extLst>
              <a:ext uri="{FF2B5EF4-FFF2-40B4-BE49-F238E27FC236}">
                <a16:creationId xmlns:a16="http://schemas.microsoft.com/office/drawing/2014/main" id="{A7518EF9-ABFB-4486-AB93-C4717BA10132}"/>
              </a:ext>
            </a:extLst>
          </p:cNvPr>
          <p:cNvSpPr/>
          <p:nvPr/>
        </p:nvSpPr>
        <p:spPr>
          <a:xfrm>
            <a:off x="5306518" y="4567003"/>
            <a:ext cx="2183567" cy="1077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2395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64EFD-A1B6-4769-9C70-E6CF8B81673E}"/>
              </a:ext>
            </a:extLst>
          </p:cNvPr>
          <p:cNvSpPr>
            <a:spLocks noGrp="1"/>
          </p:cNvSpPr>
          <p:nvPr>
            <p:ph type="title"/>
          </p:nvPr>
        </p:nvSpPr>
        <p:spPr>
          <a:xfrm>
            <a:off x="822960" y="286604"/>
            <a:ext cx="7543800" cy="1450757"/>
          </a:xfrm>
        </p:spPr>
        <p:txBody>
          <a:bodyPr/>
          <a:lstStyle/>
          <a:p>
            <a:r>
              <a:rPr kumimoji="1" lang="en-US" altLang="ja-JP" dirty="0"/>
              <a:t>Example</a:t>
            </a:r>
            <a:endParaRPr kumimoji="1" lang="ja-JP" altLang="en-US" dirty="0"/>
          </a:p>
        </p:txBody>
      </p:sp>
      <p:sp>
        <p:nvSpPr>
          <p:cNvPr id="3" name="コンテンツ プレースホルダー 2">
            <a:extLst>
              <a:ext uri="{FF2B5EF4-FFF2-40B4-BE49-F238E27FC236}">
                <a16:creationId xmlns:a16="http://schemas.microsoft.com/office/drawing/2014/main" id="{F3B22756-8448-4DA4-A0B3-B5BA0673D691}"/>
              </a:ext>
            </a:extLst>
          </p:cNvPr>
          <p:cNvSpPr>
            <a:spLocks noGrp="1"/>
          </p:cNvSpPr>
          <p:nvPr>
            <p:ph idx="1"/>
          </p:nvPr>
        </p:nvSpPr>
        <p:spPr/>
        <p:txBody>
          <a:bodyPr/>
          <a:lstStyle/>
          <a:p>
            <a:r>
              <a:rPr lang="en-US" altLang="ja-JP" dirty="0"/>
              <a:t>Sample 1 (N=2)</a:t>
            </a:r>
            <a:endParaRPr kumimoji="1" lang="ja-JP" altLang="en-US" dirty="0"/>
          </a:p>
        </p:txBody>
      </p:sp>
      <p:sp>
        <p:nvSpPr>
          <p:cNvPr id="4" name="楕円 3">
            <a:extLst>
              <a:ext uri="{FF2B5EF4-FFF2-40B4-BE49-F238E27FC236}">
                <a16:creationId xmlns:a16="http://schemas.microsoft.com/office/drawing/2014/main" id="{F57222B0-5302-41C4-968C-283767659939}"/>
              </a:ext>
            </a:extLst>
          </p:cNvPr>
          <p:cNvSpPr/>
          <p:nvPr/>
        </p:nvSpPr>
        <p:spPr>
          <a:xfrm>
            <a:off x="2463384"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1</a:t>
            </a:r>
            <a:endParaRPr kumimoji="1" lang="ja-JP" altLang="en-US" dirty="0"/>
          </a:p>
        </p:txBody>
      </p:sp>
      <p:sp>
        <p:nvSpPr>
          <p:cNvPr id="5" name="楕円 4">
            <a:extLst>
              <a:ext uri="{FF2B5EF4-FFF2-40B4-BE49-F238E27FC236}">
                <a16:creationId xmlns:a16="http://schemas.microsoft.com/office/drawing/2014/main" id="{EF387C6E-EE73-410B-AEAF-A835AD136731}"/>
              </a:ext>
            </a:extLst>
          </p:cNvPr>
          <p:cNvSpPr/>
          <p:nvPr/>
        </p:nvSpPr>
        <p:spPr>
          <a:xfrm>
            <a:off x="4514538" y="289809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2</a:t>
            </a:r>
            <a:endParaRPr kumimoji="1" lang="ja-JP" altLang="en-US" dirty="0"/>
          </a:p>
        </p:txBody>
      </p:sp>
      <p:sp>
        <p:nvSpPr>
          <p:cNvPr id="6" name="楕円 5">
            <a:extLst>
              <a:ext uri="{FF2B5EF4-FFF2-40B4-BE49-F238E27FC236}">
                <a16:creationId xmlns:a16="http://schemas.microsoft.com/office/drawing/2014/main" id="{8563FFCA-EEED-4C39-A4AD-9E47E2A1C950}"/>
              </a:ext>
            </a:extLst>
          </p:cNvPr>
          <p:cNvSpPr/>
          <p:nvPr/>
        </p:nvSpPr>
        <p:spPr>
          <a:xfrm>
            <a:off x="6565692" y="2898099"/>
            <a:ext cx="599606" cy="5996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3</a:t>
            </a:r>
            <a:endParaRPr kumimoji="1" lang="ja-JP" altLang="en-US" dirty="0"/>
          </a:p>
        </p:txBody>
      </p:sp>
      <p:sp>
        <p:nvSpPr>
          <p:cNvPr id="7" name="テキスト ボックス 6">
            <a:extLst>
              <a:ext uri="{FF2B5EF4-FFF2-40B4-BE49-F238E27FC236}">
                <a16:creationId xmlns:a16="http://schemas.microsoft.com/office/drawing/2014/main" id="{15376A3C-5C31-4805-B212-C2E3A2E81EFA}"/>
              </a:ext>
            </a:extLst>
          </p:cNvPr>
          <p:cNvSpPr txBox="1"/>
          <p:nvPr/>
        </p:nvSpPr>
        <p:spPr>
          <a:xfrm>
            <a:off x="3971016" y="4670354"/>
            <a:ext cx="1170513" cy="1077218"/>
          </a:xfrm>
          <a:prstGeom prst="rect">
            <a:avLst/>
          </a:prstGeom>
          <a:noFill/>
        </p:spPr>
        <p:txBody>
          <a:bodyPr wrap="none" rtlCol="0">
            <a:spAutoFit/>
          </a:bodyPr>
          <a:lstStyle/>
          <a:p>
            <a:r>
              <a:rPr kumimoji="1" lang="en-US" altLang="ja-JP" sz="3200" dirty="0"/>
              <a:t>x = </a:t>
            </a:r>
            <a:r>
              <a:rPr kumimoji="1" lang="en-US" altLang="ja-JP" sz="3200" dirty="0">
                <a:solidFill>
                  <a:srgbClr val="FF0000"/>
                </a:solidFill>
              </a:rPr>
              <a:t>12</a:t>
            </a:r>
          </a:p>
          <a:p>
            <a:r>
              <a:rPr kumimoji="1" lang="en-US" altLang="ja-JP" sz="3200" dirty="0" err="1"/>
              <a:t>i</a:t>
            </a:r>
            <a:r>
              <a:rPr kumimoji="1" lang="en-US" altLang="ja-JP" sz="3200" dirty="0"/>
              <a:t> = </a:t>
            </a:r>
            <a:r>
              <a:rPr kumimoji="1" lang="en-US" altLang="ja-JP" sz="3200" dirty="0">
                <a:solidFill>
                  <a:srgbClr val="FF0000"/>
                </a:solidFill>
              </a:rPr>
              <a:t>3</a:t>
            </a:r>
            <a:endParaRPr kumimoji="1" lang="ja-JP" altLang="en-US" sz="3200" dirty="0">
              <a:solidFill>
                <a:srgbClr val="FF0000"/>
              </a:solidFill>
            </a:endParaRPr>
          </a:p>
        </p:txBody>
      </p:sp>
      <p:cxnSp>
        <p:nvCxnSpPr>
          <p:cNvPr id="9" name="コネクタ: 曲線 8">
            <a:extLst>
              <a:ext uri="{FF2B5EF4-FFF2-40B4-BE49-F238E27FC236}">
                <a16:creationId xmlns:a16="http://schemas.microsoft.com/office/drawing/2014/main" id="{223A8FFC-9560-44EF-8F82-1EC1FEA25E85}"/>
              </a:ext>
            </a:extLst>
          </p:cNvPr>
          <p:cNvCxnSpPr>
            <a:cxnSpLocks/>
            <a:stCxn id="4" idx="0"/>
            <a:endCxn id="5" idx="0"/>
          </p:cNvCxnSpPr>
          <p:nvPr/>
        </p:nvCxnSpPr>
        <p:spPr>
          <a:xfrm rot="5400000" flipH="1" flipV="1">
            <a:off x="3788764"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コネクタ: 曲線 12">
            <a:extLst>
              <a:ext uri="{FF2B5EF4-FFF2-40B4-BE49-F238E27FC236}">
                <a16:creationId xmlns:a16="http://schemas.microsoft.com/office/drawing/2014/main" id="{E6566765-E7D2-4DEA-A4A1-D132E51257DA}"/>
              </a:ext>
            </a:extLst>
          </p:cNvPr>
          <p:cNvCxnSpPr>
            <a:cxnSpLocks/>
            <a:stCxn id="4" idx="3"/>
            <a:endCxn id="4" idx="5"/>
          </p:cNvCxnSpPr>
          <p:nvPr/>
        </p:nvCxnSpPr>
        <p:spPr>
          <a:xfrm rot="16200000" flipH="1">
            <a:off x="2763187"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コネクタ: 曲線 14">
            <a:extLst>
              <a:ext uri="{FF2B5EF4-FFF2-40B4-BE49-F238E27FC236}">
                <a16:creationId xmlns:a16="http://schemas.microsoft.com/office/drawing/2014/main" id="{1ECD5FD7-4BF3-45A3-B74C-5780B1610F1D}"/>
              </a:ext>
            </a:extLst>
          </p:cNvPr>
          <p:cNvCxnSpPr>
            <a:cxnSpLocks/>
            <a:stCxn id="5" idx="0"/>
            <a:endCxn id="6" idx="0"/>
          </p:cNvCxnSpPr>
          <p:nvPr/>
        </p:nvCxnSpPr>
        <p:spPr>
          <a:xfrm rot="5400000" flipH="1" flipV="1">
            <a:off x="5839918" y="1872522"/>
            <a:ext cx="12700" cy="2051154"/>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曲線 17">
            <a:extLst>
              <a:ext uri="{FF2B5EF4-FFF2-40B4-BE49-F238E27FC236}">
                <a16:creationId xmlns:a16="http://schemas.microsoft.com/office/drawing/2014/main" id="{3FB1150C-A3F2-4852-8FB3-D91B19DDFB4F}"/>
              </a:ext>
            </a:extLst>
          </p:cNvPr>
          <p:cNvCxnSpPr>
            <a:cxnSpLocks/>
            <a:stCxn id="5" idx="3"/>
            <a:endCxn id="5" idx="5"/>
          </p:cNvCxnSpPr>
          <p:nvPr/>
        </p:nvCxnSpPr>
        <p:spPr>
          <a:xfrm rot="16200000" flipH="1">
            <a:off x="4814341" y="3197902"/>
            <a:ext cx="12700" cy="423986"/>
          </a:xfrm>
          <a:prstGeom prst="curvedConnector3">
            <a:avLst>
              <a:gd name="adj1" fmla="val 2491417"/>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9470429-D72A-4C14-B8D8-9D81F3A7E06B}"/>
              </a:ext>
            </a:extLst>
          </p:cNvPr>
          <p:cNvSpPr txBox="1"/>
          <p:nvPr/>
        </p:nvSpPr>
        <p:spPr>
          <a:xfrm flipH="1">
            <a:off x="1677740" y="3013236"/>
            <a:ext cx="838700" cy="369332"/>
          </a:xfrm>
          <a:prstGeom prst="rect">
            <a:avLst/>
          </a:prstGeom>
          <a:noFill/>
        </p:spPr>
        <p:txBody>
          <a:bodyPr wrap="square" rtlCol="0">
            <a:spAutoFit/>
          </a:bodyPr>
          <a:lstStyle/>
          <a:p>
            <a:r>
              <a:rPr kumimoji="1" lang="en-US" altLang="ja-JP" dirty="0"/>
              <a:t>x is 5?</a:t>
            </a:r>
            <a:endParaRPr kumimoji="1" lang="ja-JP" altLang="en-US" dirty="0"/>
          </a:p>
        </p:txBody>
      </p:sp>
      <p:sp>
        <p:nvSpPr>
          <p:cNvPr id="22" name="テキスト ボックス 21">
            <a:extLst>
              <a:ext uri="{FF2B5EF4-FFF2-40B4-BE49-F238E27FC236}">
                <a16:creationId xmlns:a16="http://schemas.microsoft.com/office/drawing/2014/main" id="{DA2F0D08-F42C-475B-934D-D09E1387EC37}"/>
              </a:ext>
            </a:extLst>
          </p:cNvPr>
          <p:cNvSpPr txBox="1"/>
          <p:nvPr/>
        </p:nvSpPr>
        <p:spPr>
          <a:xfrm flipH="1">
            <a:off x="3375763" y="222357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3" name="テキスト ボックス 22">
            <a:extLst>
              <a:ext uri="{FF2B5EF4-FFF2-40B4-BE49-F238E27FC236}">
                <a16:creationId xmlns:a16="http://schemas.microsoft.com/office/drawing/2014/main" id="{86581780-E0FB-4FE4-9751-9297106DC5AA}"/>
              </a:ext>
            </a:extLst>
          </p:cNvPr>
          <p:cNvSpPr txBox="1"/>
          <p:nvPr/>
        </p:nvSpPr>
        <p:spPr>
          <a:xfrm flipH="1">
            <a:off x="2231379"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4" name="テキスト ボックス 23">
            <a:extLst>
              <a:ext uri="{FF2B5EF4-FFF2-40B4-BE49-F238E27FC236}">
                <a16:creationId xmlns:a16="http://schemas.microsoft.com/office/drawing/2014/main" id="{B9FC585D-E2B4-42E6-B078-B1149A2382EC}"/>
              </a:ext>
            </a:extLst>
          </p:cNvPr>
          <p:cNvSpPr txBox="1"/>
          <p:nvPr/>
        </p:nvSpPr>
        <p:spPr>
          <a:xfrm flipH="1">
            <a:off x="3675803" y="3016628"/>
            <a:ext cx="962123" cy="369332"/>
          </a:xfrm>
          <a:prstGeom prst="rect">
            <a:avLst/>
          </a:prstGeom>
          <a:noFill/>
        </p:spPr>
        <p:txBody>
          <a:bodyPr wrap="square" rtlCol="0">
            <a:spAutoFit/>
          </a:bodyPr>
          <a:lstStyle/>
          <a:p>
            <a:r>
              <a:rPr kumimoji="1" lang="en-US" altLang="ja-JP" dirty="0"/>
              <a:t>x is 10?</a:t>
            </a:r>
            <a:endParaRPr kumimoji="1" lang="ja-JP" altLang="en-US" dirty="0"/>
          </a:p>
        </p:txBody>
      </p:sp>
      <p:sp>
        <p:nvSpPr>
          <p:cNvPr id="25" name="テキスト ボックス 24">
            <a:extLst>
              <a:ext uri="{FF2B5EF4-FFF2-40B4-BE49-F238E27FC236}">
                <a16:creationId xmlns:a16="http://schemas.microsoft.com/office/drawing/2014/main" id="{889E48A2-7A51-4632-9E14-C43A7560C45E}"/>
              </a:ext>
            </a:extLst>
          </p:cNvPr>
          <p:cNvSpPr txBox="1"/>
          <p:nvPr/>
        </p:nvSpPr>
        <p:spPr>
          <a:xfrm flipH="1">
            <a:off x="4282533" y="3737024"/>
            <a:ext cx="1076315" cy="369332"/>
          </a:xfrm>
          <a:prstGeom prst="rect">
            <a:avLst/>
          </a:prstGeom>
          <a:noFill/>
        </p:spPr>
        <p:txBody>
          <a:bodyPr wrap="square" rtlCol="0">
            <a:spAutoFit/>
          </a:bodyPr>
          <a:lstStyle/>
          <a:p>
            <a:r>
              <a:rPr kumimoji="1" lang="en-US" altLang="ja-JP" dirty="0"/>
              <a:t>x = x + 1</a:t>
            </a:r>
            <a:endParaRPr kumimoji="1" lang="ja-JP" altLang="en-US" dirty="0"/>
          </a:p>
        </p:txBody>
      </p:sp>
      <p:sp>
        <p:nvSpPr>
          <p:cNvPr id="26" name="テキスト ボックス 25">
            <a:extLst>
              <a:ext uri="{FF2B5EF4-FFF2-40B4-BE49-F238E27FC236}">
                <a16:creationId xmlns:a16="http://schemas.microsoft.com/office/drawing/2014/main" id="{B19D3E02-DB3D-4327-8544-A14E01299563}"/>
              </a:ext>
            </a:extLst>
          </p:cNvPr>
          <p:cNvSpPr txBox="1"/>
          <p:nvPr/>
        </p:nvSpPr>
        <p:spPr>
          <a:xfrm flipH="1">
            <a:off x="5494372" y="2203468"/>
            <a:ext cx="1076315" cy="369332"/>
          </a:xfrm>
          <a:prstGeom prst="rect">
            <a:avLst/>
          </a:prstGeom>
          <a:noFill/>
        </p:spPr>
        <p:txBody>
          <a:bodyPr wrap="square" rtlCol="0">
            <a:spAutoFit/>
          </a:bodyPr>
          <a:lstStyle/>
          <a:p>
            <a:r>
              <a:rPr kumimoji="1" lang="en-US" altLang="ja-JP" dirty="0"/>
              <a:t>x = x + 2</a:t>
            </a:r>
            <a:endParaRPr kumimoji="1" lang="ja-JP" altLang="en-US" dirty="0"/>
          </a:p>
        </p:txBody>
      </p:sp>
      <p:cxnSp>
        <p:nvCxnSpPr>
          <p:cNvPr id="35" name="コネクタ: 曲線 34">
            <a:extLst>
              <a:ext uri="{FF2B5EF4-FFF2-40B4-BE49-F238E27FC236}">
                <a16:creationId xmlns:a16="http://schemas.microsoft.com/office/drawing/2014/main" id="{301B89B6-E12B-49ED-A47D-3E2C92B482D7}"/>
              </a:ext>
            </a:extLst>
          </p:cNvPr>
          <p:cNvCxnSpPr>
            <a:cxnSpLocks/>
          </p:cNvCxnSpPr>
          <p:nvPr/>
        </p:nvCxnSpPr>
        <p:spPr>
          <a:xfrm>
            <a:off x="5569324" y="4890646"/>
            <a:ext cx="941404" cy="12700"/>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815C454-7CBD-42EE-8505-A7CD897B2907}"/>
              </a:ext>
            </a:extLst>
          </p:cNvPr>
          <p:cNvSpPr txBox="1"/>
          <p:nvPr/>
        </p:nvSpPr>
        <p:spPr>
          <a:xfrm>
            <a:off x="6649260" y="4718680"/>
            <a:ext cx="789483" cy="369332"/>
          </a:xfrm>
          <a:prstGeom prst="rect">
            <a:avLst/>
          </a:prstGeom>
          <a:noFill/>
        </p:spPr>
        <p:txBody>
          <a:bodyPr wrap="square" rtlCol="0">
            <a:spAutoFit/>
          </a:bodyPr>
          <a:lstStyle/>
          <a:p>
            <a:r>
              <a:rPr kumimoji="1" lang="en-US" altLang="ja-JP" dirty="0"/>
              <a:t>true </a:t>
            </a:r>
            <a:endParaRPr kumimoji="1" lang="ja-JP" altLang="en-US" dirty="0"/>
          </a:p>
        </p:txBody>
      </p:sp>
      <p:cxnSp>
        <p:nvCxnSpPr>
          <p:cNvPr id="38" name="コネクタ: 曲線 37">
            <a:extLst>
              <a:ext uri="{FF2B5EF4-FFF2-40B4-BE49-F238E27FC236}">
                <a16:creationId xmlns:a16="http://schemas.microsoft.com/office/drawing/2014/main" id="{6D5D8A5B-0EAE-433C-947E-F134AA8455E6}"/>
              </a:ext>
            </a:extLst>
          </p:cNvPr>
          <p:cNvCxnSpPr>
            <a:cxnSpLocks/>
          </p:cNvCxnSpPr>
          <p:nvPr/>
        </p:nvCxnSpPr>
        <p:spPr>
          <a:xfrm>
            <a:off x="5569324" y="5259978"/>
            <a:ext cx="941404" cy="12700"/>
          </a:xfrm>
          <a:prstGeom prst="curvedConnector3">
            <a:avLst>
              <a:gd name="adj1" fmla="val 50000"/>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8AE83CA1-22E8-421D-93E8-C8165D6C5FEE}"/>
              </a:ext>
            </a:extLst>
          </p:cNvPr>
          <p:cNvSpPr txBox="1"/>
          <p:nvPr/>
        </p:nvSpPr>
        <p:spPr>
          <a:xfrm>
            <a:off x="6649260" y="5088012"/>
            <a:ext cx="789483" cy="369332"/>
          </a:xfrm>
          <a:prstGeom prst="rect">
            <a:avLst/>
          </a:prstGeom>
          <a:noFill/>
        </p:spPr>
        <p:txBody>
          <a:bodyPr wrap="square" rtlCol="0">
            <a:spAutoFit/>
          </a:bodyPr>
          <a:lstStyle/>
          <a:p>
            <a:r>
              <a:rPr kumimoji="1" lang="en-US" altLang="ja-JP" dirty="0"/>
              <a:t>false </a:t>
            </a:r>
            <a:endParaRPr kumimoji="1" lang="ja-JP" altLang="en-US" dirty="0"/>
          </a:p>
        </p:txBody>
      </p:sp>
      <p:sp>
        <p:nvSpPr>
          <p:cNvPr id="40" name="正方形/長方形 39">
            <a:extLst>
              <a:ext uri="{FF2B5EF4-FFF2-40B4-BE49-F238E27FC236}">
                <a16:creationId xmlns:a16="http://schemas.microsoft.com/office/drawing/2014/main" id="{A7518EF9-ABFB-4486-AB93-C4717BA10132}"/>
              </a:ext>
            </a:extLst>
          </p:cNvPr>
          <p:cNvSpPr/>
          <p:nvPr/>
        </p:nvSpPr>
        <p:spPr>
          <a:xfrm>
            <a:off x="5306518" y="4567003"/>
            <a:ext cx="2183567" cy="1077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D4DE444-94BF-4A49-972C-215E59FBB1E2}"/>
              </a:ext>
            </a:extLst>
          </p:cNvPr>
          <p:cNvSpPr txBox="1"/>
          <p:nvPr/>
        </p:nvSpPr>
        <p:spPr>
          <a:xfrm flipH="1">
            <a:off x="975110" y="4798313"/>
            <a:ext cx="2747448" cy="923330"/>
          </a:xfrm>
          <a:prstGeom prst="rect">
            <a:avLst/>
          </a:prstGeom>
          <a:noFill/>
        </p:spPr>
        <p:txBody>
          <a:bodyPr wrap="square" rtlCol="0">
            <a:spAutoFit/>
          </a:bodyPr>
          <a:lstStyle/>
          <a:p>
            <a:r>
              <a:rPr kumimoji="1" lang="en-US" altLang="ja-JP" dirty="0"/>
              <a:t>The program halts!</a:t>
            </a:r>
          </a:p>
          <a:p>
            <a:r>
              <a:rPr kumimoji="1" lang="en-US" altLang="ja-JP" dirty="0"/>
              <a:t>The number of executed steps is 9. </a:t>
            </a:r>
            <a:endParaRPr kumimoji="1" lang="ja-JP" altLang="en-US" dirty="0"/>
          </a:p>
        </p:txBody>
      </p:sp>
    </p:spTree>
    <p:extLst>
      <p:ext uri="{BB962C8B-B14F-4D97-AF65-F5344CB8AC3E}">
        <p14:creationId xmlns:p14="http://schemas.microsoft.com/office/powerpoint/2010/main" val="418186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2290A-26E9-4CE1-9373-59B04C0B8186}"/>
              </a:ext>
            </a:extLst>
          </p:cNvPr>
          <p:cNvSpPr>
            <a:spLocks noGrp="1"/>
          </p:cNvSpPr>
          <p:nvPr>
            <p:ph type="title"/>
          </p:nvPr>
        </p:nvSpPr>
        <p:spPr/>
        <p:txBody>
          <a:bodyPr/>
          <a:lstStyle/>
          <a:p>
            <a:r>
              <a:rPr lang="en-US" dirty="0"/>
              <a:t>Solution (Graph)</a:t>
            </a:r>
          </a:p>
        </p:txBody>
      </p:sp>
      <p:sp>
        <p:nvSpPr>
          <p:cNvPr id="3" name="コンテンツ プレースホルダー 2">
            <a:extLst>
              <a:ext uri="{FF2B5EF4-FFF2-40B4-BE49-F238E27FC236}">
                <a16:creationId xmlns:a16="http://schemas.microsoft.com/office/drawing/2014/main" id="{9E8E3C4D-486A-4B7C-A0BA-3228986B2935}"/>
              </a:ext>
            </a:extLst>
          </p:cNvPr>
          <p:cNvSpPr>
            <a:spLocks noGrp="1"/>
          </p:cNvSpPr>
          <p:nvPr>
            <p:ph idx="1"/>
          </p:nvPr>
        </p:nvSpPr>
        <p:spPr/>
        <p:txBody>
          <a:bodyPr/>
          <a:lstStyle/>
          <a:p>
            <a:pPr>
              <a:buFont typeface="Wingdings" panose="05000000000000000000" pitchFamily="2" charset="2"/>
              <a:buChar char="Ø"/>
            </a:pPr>
            <a:r>
              <a:rPr lang="en-US" dirty="0"/>
              <a:t>Make a graph</a:t>
            </a:r>
          </a:p>
          <a:p>
            <a:pPr lvl="1">
              <a:buFont typeface="Wingdings" panose="05000000000000000000" pitchFamily="2" charset="2"/>
              <a:buChar char="Ø"/>
            </a:pPr>
            <a:r>
              <a:rPr lang="en-US" dirty="0"/>
              <a:t>vertex = state </a:t>
            </a:r>
            <a:r>
              <a:rPr lang="en-US" dirty="0" err="1"/>
              <a:t>i</a:t>
            </a:r>
            <a:r>
              <a:rPr lang="en-US" dirty="0"/>
              <a:t> (1, 2, 3, …, N+1)</a:t>
            </a:r>
          </a:p>
          <a:p>
            <a:pPr lvl="1">
              <a:buFont typeface="Wingdings" panose="05000000000000000000" pitchFamily="2" charset="2"/>
              <a:buChar char="Ø"/>
            </a:pPr>
            <a:r>
              <a:rPr lang="en-US" dirty="0"/>
              <a:t>edge = false part</a:t>
            </a:r>
          </a:p>
          <a:p>
            <a:pPr lvl="1">
              <a:buFont typeface="Wingdings" panose="05000000000000000000" pitchFamily="2" charset="2"/>
              <a:buChar char="Ø"/>
            </a:pPr>
            <a:endParaRPr lang="en-US" dirty="0"/>
          </a:p>
          <a:p>
            <a:pPr>
              <a:buFont typeface="Wingdings" panose="05000000000000000000" pitchFamily="2" charset="2"/>
              <a:buChar char="Ø"/>
            </a:pPr>
            <a:r>
              <a:rPr lang="en-US" dirty="0"/>
              <a:t>This graph has at most one loop</a:t>
            </a:r>
            <a:br>
              <a:rPr lang="en-US" dirty="0"/>
            </a:br>
            <a:r>
              <a:rPr lang="en-US" dirty="0"/>
              <a:t>in each connected component. </a:t>
            </a:r>
          </a:p>
          <a:p>
            <a:pPr lvl="1">
              <a:buFont typeface="Wingdings" panose="05000000000000000000" pitchFamily="2" charset="2"/>
              <a:buChar char="Ø"/>
            </a:pPr>
            <a:r>
              <a:rPr lang="en-US" dirty="0"/>
              <a:t>outdegree = 1 for every vertices</a:t>
            </a:r>
          </a:p>
        </p:txBody>
      </p:sp>
      <p:sp>
        <p:nvSpPr>
          <p:cNvPr id="4" name="楕円 3">
            <a:extLst>
              <a:ext uri="{FF2B5EF4-FFF2-40B4-BE49-F238E27FC236}">
                <a16:creationId xmlns:a16="http://schemas.microsoft.com/office/drawing/2014/main" id="{731C5219-DAA9-4C6C-9AE0-5B92FE52B13D}"/>
              </a:ext>
            </a:extLst>
          </p:cNvPr>
          <p:cNvSpPr/>
          <p:nvPr/>
        </p:nvSpPr>
        <p:spPr>
          <a:xfrm>
            <a:off x="7160302" y="221984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楕円 4">
            <a:extLst>
              <a:ext uri="{FF2B5EF4-FFF2-40B4-BE49-F238E27FC236}">
                <a16:creationId xmlns:a16="http://schemas.microsoft.com/office/drawing/2014/main" id="{A8135AA4-AA62-4F99-8055-0A1C588DF5B8}"/>
              </a:ext>
            </a:extLst>
          </p:cNvPr>
          <p:cNvSpPr/>
          <p:nvPr/>
        </p:nvSpPr>
        <p:spPr>
          <a:xfrm>
            <a:off x="8164643" y="3429000"/>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楕円 5">
            <a:extLst>
              <a:ext uri="{FF2B5EF4-FFF2-40B4-BE49-F238E27FC236}">
                <a16:creationId xmlns:a16="http://schemas.microsoft.com/office/drawing/2014/main" id="{A35360A2-B523-454D-81DB-19F25701120B}"/>
              </a:ext>
            </a:extLst>
          </p:cNvPr>
          <p:cNvSpPr/>
          <p:nvPr/>
        </p:nvSpPr>
        <p:spPr>
          <a:xfrm>
            <a:off x="7644984" y="5018012"/>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81EBE411-F9C3-4114-9126-14FA5C29F6ED}"/>
              </a:ext>
            </a:extLst>
          </p:cNvPr>
          <p:cNvSpPr/>
          <p:nvPr/>
        </p:nvSpPr>
        <p:spPr>
          <a:xfrm>
            <a:off x="6235909" y="5440680"/>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1ED7F767-6F32-4760-A2EB-A41C4834BABD}"/>
              </a:ext>
            </a:extLst>
          </p:cNvPr>
          <p:cNvSpPr/>
          <p:nvPr/>
        </p:nvSpPr>
        <p:spPr>
          <a:xfrm>
            <a:off x="5701260" y="4238524"/>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0D0FC022-8629-4C2F-A936-9771A9DE8798}"/>
              </a:ext>
            </a:extLst>
          </p:cNvPr>
          <p:cNvSpPr/>
          <p:nvPr/>
        </p:nvSpPr>
        <p:spPr>
          <a:xfrm>
            <a:off x="4234972" y="4478367"/>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871EC931-F9DD-469A-B002-1CCF21871BB7}"/>
              </a:ext>
            </a:extLst>
          </p:cNvPr>
          <p:cNvSpPr/>
          <p:nvPr/>
        </p:nvSpPr>
        <p:spPr>
          <a:xfrm>
            <a:off x="6091003" y="3129197"/>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5" name="直線矢印コネクタ 14">
            <a:extLst>
              <a:ext uri="{FF2B5EF4-FFF2-40B4-BE49-F238E27FC236}">
                <a16:creationId xmlns:a16="http://schemas.microsoft.com/office/drawing/2014/main" id="{FCBF2975-5519-4197-ACC8-E89EFA1930B0}"/>
              </a:ext>
            </a:extLst>
          </p:cNvPr>
          <p:cNvCxnSpPr>
            <a:stCxn id="9" idx="6"/>
            <a:endCxn id="8" idx="2"/>
          </p:cNvCxnSpPr>
          <p:nvPr/>
        </p:nvCxnSpPr>
        <p:spPr>
          <a:xfrm flipV="1">
            <a:off x="4834578" y="4538327"/>
            <a:ext cx="866682" cy="2398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73EA270-C44D-444E-8CFF-ED28AE3AC8A2}"/>
              </a:ext>
            </a:extLst>
          </p:cNvPr>
          <p:cNvCxnSpPr>
            <a:cxnSpLocks/>
            <a:stCxn id="8" idx="0"/>
            <a:endCxn id="10" idx="3"/>
          </p:cNvCxnSpPr>
          <p:nvPr/>
        </p:nvCxnSpPr>
        <p:spPr>
          <a:xfrm flipV="1">
            <a:off x="6001063" y="3640993"/>
            <a:ext cx="177750" cy="59753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FABD572C-4597-4A5E-BB79-F31209432EDC}"/>
              </a:ext>
            </a:extLst>
          </p:cNvPr>
          <p:cNvCxnSpPr>
            <a:cxnSpLocks/>
            <a:stCxn id="10" idx="6"/>
            <a:endCxn id="6" idx="1"/>
          </p:cNvCxnSpPr>
          <p:nvPr/>
        </p:nvCxnSpPr>
        <p:spPr>
          <a:xfrm>
            <a:off x="6690609" y="3429000"/>
            <a:ext cx="1042185" cy="167682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27520650-4512-4143-95AC-E1389EE3312D}"/>
              </a:ext>
            </a:extLst>
          </p:cNvPr>
          <p:cNvCxnSpPr>
            <a:cxnSpLocks/>
            <a:stCxn id="5" idx="4"/>
            <a:endCxn id="6" idx="0"/>
          </p:cNvCxnSpPr>
          <p:nvPr/>
        </p:nvCxnSpPr>
        <p:spPr>
          <a:xfrm flipH="1">
            <a:off x="7944787" y="4028606"/>
            <a:ext cx="519659" cy="98940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77073542-2CFA-4804-BDE0-551F8FA20DB9}"/>
              </a:ext>
            </a:extLst>
          </p:cNvPr>
          <p:cNvCxnSpPr>
            <a:cxnSpLocks/>
            <a:stCxn id="7" idx="0"/>
            <a:endCxn id="8" idx="4"/>
          </p:cNvCxnSpPr>
          <p:nvPr/>
        </p:nvCxnSpPr>
        <p:spPr>
          <a:xfrm flipH="1" flipV="1">
            <a:off x="6001063" y="4838130"/>
            <a:ext cx="534649" cy="60255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50C20AF9-281F-4544-ADF6-5E9533EC2247}"/>
              </a:ext>
            </a:extLst>
          </p:cNvPr>
          <p:cNvCxnSpPr>
            <a:cxnSpLocks/>
            <a:stCxn id="6" idx="2"/>
            <a:endCxn id="7" idx="6"/>
          </p:cNvCxnSpPr>
          <p:nvPr/>
        </p:nvCxnSpPr>
        <p:spPr>
          <a:xfrm flipH="1">
            <a:off x="6835515" y="5317815"/>
            <a:ext cx="809469" cy="42266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15F9CAAF-2B63-4A72-8526-E15AC548878F}"/>
              </a:ext>
            </a:extLst>
          </p:cNvPr>
          <p:cNvCxnSpPr>
            <a:cxnSpLocks/>
            <a:stCxn id="4" idx="5"/>
            <a:endCxn id="5" idx="1"/>
          </p:cNvCxnSpPr>
          <p:nvPr/>
        </p:nvCxnSpPr>
        <p:spPr>
          <a:xfrm>
            <a:off x="7672098" y="2731645"/>
            <a:ext cx="580355" cy="78516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88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C44A7F-00A6-42D4-A0B6-542EB2672916}"/>
              </a:ext>
            </a:extLst>
          </p:cNvPr>
          <p:cNvSpPr>
            <a:spLocks noGrp="1"/>
          </p:cNvSpPr>
          <p:nvPr>
            <p:ph type="title"/>
          </p:nvPr>
        </p:nvSpPr>
        <p:spPr/>
        <p:txBody>
          <a:bodyPr/>
          <a:lstStyle/>
          <a:p>
            <a:r>
              <a:rPr kumimoji="1" lang="en-US" altLang="ja-JP" dirty="0"/>
              <a:t>Solution (query)</a:t>
            </a:r>
            <a:endParaRPr kumimoji="1" lang="ja-JP" altLang="en-US" dirty="0"/>
          </a:p>
        </p:txBody>
      </p:sp>
      <p:sp>
        <p:nvSpPr>
          <p:cNvPr id="3" name="コンテンツ プレースホルダー 2">
            <a:extLst>
              <a:ext uri="{FF2B5EF4-FFF2-40B4-BE49-F238E27FC236}">
                <a16:creationId xmlns:a16="http://schemas.microsoft.com/office/drawing/2014/main" id="{C5B01148-DB14-4E48-A96E-87F43ED49DA5}"/>
              </a:ext>
            </a:extLst>
          </p:cNvPr>
          <p:cNvSpPr>
            <a:spLocks noGrp="1"/>
          </p:cNvSpPr>
          <p:nvPr>
            <p:ph idx="1"/>
          </p:nvPr>
        </p:nvSpPr>
        <p:spPr/>
        <p:txBody>
          <a:bodyPr>
            <a:normAutofit/>
          </a:bodyPr>
          <a:lstStyle/>
          <a:p>
            <a:pPr>
              <a:buFont typeface="Wingdings" panose="05000000000000000000" pitchFamily="2" charset="2"/>
              <a:buChar char="Ø"/>
            </a:pPr>
            <a:r>
              <a:rPr kumimoji="1" lang="en-US" altLang="ja-JP" dirty="0"/>
              <a:t>(query) given (x, </a:t>
            </a:r>
            <a:r>
              <a:rPr kumimoji="1" lang="en-US" altLang="ja-JP" dirty="0" err="1"/>
              <a:t>i</a:t>
            </a:r>
            <a:r>
              <a:rPr kumimoji="1" lang="en-US" altLang="ja-JP" dirty="0"/>
              <a:t>), find the nearest vertex</a:t>
            </a:r>
            <a:br>
              <a:rPr kumimoji="1" lang="en-US" altLang="ja-JP" dirty="0"/>
            </a:br>
            <a:r>
              <a:rPr kumimoji="1" lang="en-US" altLang="ja-JP" dirty="0"/>
              <a:t>where the condition is</a:t>
            </a:r>
            <a:r>
              <a:rPr lang="en-US" altLang="ja-JP" dirty="0"/>
              <a:t> true.</a:t>
            </a:r>
            <a:r>
              <a:rPr kumimoji="1" lang="en-US" altLang="ja-JP" dirty="0"/>
              <a:t> </a:t>
            </a:r>
          </a:p>
          <a:p>
            <a:pPr lvl="1">
              <a:buFont typeface="Wingdings" panose="05000000000000000000" pitchFamily="2" charset="2"/>
              <a:buChar char="Ø"/>
            </a:pPr>
            <a:r>
              <a:rPr lang="en-US" altLang="ja-JP" dirty="0"/>
              <a:t>If the same condition becomes true twice,</a:t>
            </a:r>
            <a:br>
              <a:rPr lang="en-US" altLang="ja-JP" dirty="0"/>
            </a:br>
            <a:r>
              <a:rPr lang="en-US" altLang="ja-JP" dirty="0"/>
              <a:t>the program does not halt.</a:t>
            </a:r>
          </a:p>
          <a:p>
            <a:pPr>
              <a:buFont typeface="Wingdings" panose="05000000000000000000" pitchFamily="2" charset="2"/>
              <a:buChar char="Ø"/>
            </a:pPr>
            <a:r>
              <a:rPr lang="en-US" altLang="ja-JP" dirty="0"/>
              <a:t>Remove one edge in the loop.</a:t>
            </a:r>
          </a:p>
          <a:p>
            <a:pPr lvl="1">
              <a:buFont typeface="Wingdings" panose="05000000000000000000" pitchFamily="2" charset="2"/>
              <a:buChar char="Ø"/>
            </a:pPr>
            <a:r>
              <a:rPr lang="en-US" altLang="ja-JP" dirty="0"/>
              <a:t>one tree + one loop</a:t>
            </a:r>
          </a:p>
          <a:p>
            <a:pPr>
              <a:buFont typeface="Wingdings" panose="05000000000000000000" pitchFamily="2" charset="2"/>
              <a:buChar char="Ø"/>
            </a:pPr>
            <a:endParaRPr lang="en-US" altLang="ja-JP" dirty="0"/>
          </a:p>
          <a:p>
            <a:pPr>
              <a:buFont typeface="Wingdings" panose="05000000000000000000" pitchFamily="2" charset="2"/>
              <a:buChar char="Ø"/>
            </a:pPr>
            <a:r>
              <a:rPr kumimoji="1" lang="en-US" altLang="ja-JP" dirty="0"/>
              <a:t>Divide into two problems</a:t>
            </a:r>
          </a:p>
          <a:p>
            <a:pPr lvl="1">
              <a:buFont typeface="Wingdings" panose="05000000000000000000" pitchFamily="2" charset="2"/>
              <a:buChar char="Ø"/>
            </a:pPr>
            <a:r>
              <a:rPr lang="en-US" altLang="ja-JP" dirty="0"/>
              <a:t>i</a:t>
            </a:r>
            <a:r>
              <a:rPr kumimoji="1" lang="en-US" altLang="ja-JP" dirty="0"/>
              <a:t>n the tree</a:t>
            </a:r>
          </a:p>
          <a:p>
            <a:pPr lvl="1">
              <a:buFont typeface="Wingdings" panose="05000000000000000000" pitchFamily="2" charset="2"/>
              <a:buChar char="Ø"/>
            </a:pPr>
            <a:r>
              <a:rPr lang="en-US" altLang="ja-JP" dirty="0"/>
              <a:t>in the loop</a:t>
            </a:r>
          </a:p>
        </p:txBody>
      </p:sp>
      <p:sp>
        <p:nvSpPr>
          <p:cNvPr id="4" name="楕円 3">
            <a:extLst>
              <a:ext uri="{FF2B5EF4-FFF2-40B4-BE49-F238E27FC236}">
                <a16:creationId xmlns:a16="http://schemas.microsoft.com/office/drawing/2014/main" id="{322C1AAA-6AC4-435C-9CF3-9BCF84403DAF}"/>
              </a:ext>
            </a:extLst>
          </p:cNvPr>
          <p:cNvSpPr/>
          <p:nvPr/>
        </p:nvSpPr>
        <p:spPr>
          <a:xfrm>
            <a:off x="7165298" y="2069949"/>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楕円 4">
            <a:extLst>
              <a:ext uri="{FF2B5EF4-FFF2-40B4-BE49-F238E27FC236}">
                <a16:creationId xmlns:a16="http://schemas.microsoft.com/office/drawing/2014/main" id="{53740E8B-938E-48D2-9D6A-202803878C32}"/>
              </a:ext>
            </a:extLst>
          </p:cNvPr>
          <p:cNvSpPr/>
          <p:nvPr/>
        </p:nvSpPr>
        <p:spPr>
          <a:xfrm>
            <a:off x="8169639" y="3279100"/>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楕円 5">
            <a:extLst>
              <a:ext uri="{FF2B5EF4-FFF2-40B4-BE49-F238E27FC236}">
                <a16:creationId xmlns:a16="http://schemas.microsoft.com/office/drawing/2014/main" id="{1A2C9562-A29C-469F-9080-3411472B631A}"/>
              </a:ext>
            </a:extLst>
          </p:cNvPr>
          <p:cNvSpPr/>
          <p:nvPr/>
        </p:nvSpPr>
        <p:spPr>
          <a:xfrm>
            <a:off x="7649980" y="4868112"/>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E1629AE2-F18B-4C58-9904-C2D634D582E0}"/>
              </a:ext>
            </a:extLst>
          </p:cNvPr>
          <p:cNvSpPr/>
          <p:nvPr/>
        </p:nvSpPr>
        <p:spPr>
          <a:xfrm>
            <a:off x="6240905" y="5290780"/>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3673B7B1-3449-4C45-8EB9-671D68762D11}"/>
              </a:ext>
            </a:extLst>
          </p:cNvPr>
          <p:cNvSpPr/>
          <p:nvPr/>
        </p:nvSpPr>
        <p:spPr>
          <a:xfrm>
            <a:off x="5706256" y="4088624"/>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F8C42B98-0D7B-4D01-AEF1-7B89832D3D94}"/>
              </a:ext>
            </a:extLst>
          </p:cNvPr>
          <p:cNvSpPr/>
          <p:nvPr/>
        </p:nvSpPr>
        <p:spPr>
          <a:xfrm>
            <a:off x="4239968" y="4328467"/>
            <a:ext cx="599606" cy="59960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3626E4F7-8F19-4349-9B2E-DBD21530F981}"/>
              </a:ext>
            </a:extLst>
          </p:cNvPr>
          <p:cNvSpPr/>
          <p:nvPr/>
        </p:nvSpPr>
        <p:spPr>
          <a:xfrm>
            <a:off x="6095999" y="2979297"/>
            <a:ext cx="599606" cy="59960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 name="直線矢印コネクタ 10">
            <a:extLst>
              <a:ext uri="{FF2B5EF4-FFF2-40B4-BE49-F238E27FC236}">
                <a16:creationId xmlns:a16="http://schemas.microsoft.com/office/drawing/2014/main" id="{143DE729-3622-4958-B295-A6C3062D31AE}"/>
              </a:ext>
            </a:extLst>
          </p:cNvPr>
          <p:cNvCxnSpPr>
            <a:stCxn id="9" idx="6"/>
            <a:endCxn id="8" idx="2"/>
          </p:cNvCxnSpPr>
          <p:nvPr/>
        </p:nvCxnSpPr>
        <p:spPr>
          <a:xfrm flipV="1">
            <a:off x="4839574" y="4388427"/>
            <a:ext cx="866682" cy="2398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7DC9F0D9-AA64-48C1-B4A4-2F936DA5F940}"/>
              </a:ext>
            </a:extLst>
          </p:cNvPr>
          <p:cNvCxnSpPr>
            <a:cxnSpLocks/>
            <a:stCxn id="8" idx="0"/>
            <a:endCxn id="10" idx="3"/>
          </p:cNvCxnSpPr>
          <p:nvPr/>
        </p:nvCxnSpPr>
        <p:spPr>
          <a:xfrm flipV="1">
            <a:off x="6006059" y="3491093"/>
            <a:ext cx="177750" cy="59753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B3AB77F-F933-4752-BED3-FE618A5516FF}"/>
              </a:ext>
            </a:extLst>
          </p:cNvPr>
          <p:cNvCxnSpPr>
            <a:cxnSpLocks/>
            <a:stCxn id="10" idx="6"/>
            <a:endCxn id="6" idx="1"/>
          </p:cNvCxnSpPr>
          <p:nvPr/>
        </p:nvCxnSpPr>
        <p:spPr>
          <a:xfrm>
            <a:off x="6695605" y="3279100"/>
            <a:ext cx="1042185" cy="167682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0DCF1A43-33B2-4FD2-9218-894A4D618ED2}"/>
              </a:ext>
            </a:extLst>
          </p:cNvPr>
          <p:cNvCxnSpPr>
            <a:cxnSpLocks/>
            <a:stCxn id="5" idx="4"/>
            <a:endCxn id="6" idx="0"/>
          </p:cNvCxnSpPr>
          <p:nvPr/>
        </p:nvCxnSpPr>
        <p:spPr>
          <a:xfrm flipH="1">
            <a:off x="7949783" y="3878706"/>
            <a:ext cx="519659" cy="98940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084E7387-CDA3-42B9-B6A6-1ACD5246DE31}"/>
              </a:ext>
            </a:extLst>
          </p:cNvPr>
          <p:cNvCxnSpPr>
            <a:cxnSpLocks/>
            <a:stCxn id="7" idx="0"/>
            <a:endCxn id="8" idx="4"/>
          </p:cNvCxnSpPr>
          <p:nvPr/>
        </p:nvCxnSpPr>
        <p:spPr>
          <a:xfrm flipH="1" flipV="1">
            <a:off x="6006059" y="4688230"/>
            <a:ext cx="534649" cy="60255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303F220-4159-4551-A494-2E0628ED25F6}"/>
              </a:ext>
            </a:extLst>
          </p:cNvPr>
          <p:cNvCxnSpPr>
            <a:cxnSpLocks/>
            <a:stCxn id="6" idx="2"/>
            <a:endCxn id="7" idx="6"/>
          </p:cNvCxnSpPr>
          <p:nvPr/>
        </p:nvCxnSpPr>
        <p:spPr>
          <a:xfrm flipH="1">
            <a:off x="6840511" y="5167915"/>
            <a:ext cx="809469" cy="42266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8E72EA19-BB87-41BA-838A-9909E2E7E822}"/>
              </a:ext>
            </a:extLst>
          </p:cNvPr>
          <p:cNvCxnSpPr>
            <a:cxnSpLocks/>
            <a:stCxn id="4" idx="5"/>
            <a:endCxn id="5" idx="1"/>
          </p:cNvCxnSpPr>
          <p:nvPr/>
        </p:nvCxnSpPr>
        <p:spPr>
          <a:xfrm>
            <a:off x="7677094" y="2581745"/>
            <a:ext cx="580355" cy="785165"/>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ACC429D-2C32-407D-B972-2005D8E0F82C}"/>
              </a:ext>
            </a:extLst>
          </p:cNvPr>
          <p:cNvCxnSpPr>
            <a:stCxn id="7" idx="2"/>
          </p:cNvCxnSpPr>
          <p:nvPr/>
        </p:nvCxnSpPr>
        <p:spPr>
          <a:xfrm flipH="1">
            <a:off x="5156616" y="5590583"/>
            <a:ext cx="1084289" cy="20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2250C33-0F8F-455B-9178-A6A88DA0D19B}"/>
              </a:ext>
            </a:extLst>
          </p:cNvPr>
          <p:cNvSpPr txBox="1"/>
          <p:nvPr/>
        </p:nvSpPr>
        <p:spPr>
          <a:xfrm>
            <a:off x="5449846" y="5234725"/>
            <a:ext cx="579005" cy="369332"/>
          </a:xfrm>
          <a:prstGeom prst="rect">
            <a:avLst/>
          </a:prstGeom>
          <a:noFill/>
        </p:spPr>
        <p:txBody>
          <a:bodyPr wrap="none" rtlCol="0">
            <a:spAutoFit/>
          </a:bodyPr>
          <a:lstStyle/>
          <a:p>
            <a:r>
              <a:rPr kumimoji="1" lang="en-US" altLang="ja-JP" dirty="0"/>
              <a:t>true</a:t>
            </a:r>
            <a:endParaRPr kumimoji="1" lang="ja-JP" altLang="en-US" dirty="0"/>
          </a:p>
        </p:txBody>
      </p:sp>
      <p:sp>
        <p:nvSpPr>
          <p:cNvPr id="29" name="テキスト ボックス 28">
            <a:extLst>
              <a:ext uri="{FF2B5EF4-FFF2-40B4-BE49-F238E27FC236}">
                <a16:creationId xmlns:a16="http://schemas.microsoft.com/office/drawing/2014/main" id="{5CA4F1F3-2DF7-4596-B59A-58E193B1CD77}"/>
              </a:ext>
            </a:extLst>
          </p:cNvPr>
          <p:cNvSpPr txBox="1"/>
          <p:nvPr/>
        </p:nvSpPr>
        <p:spPr>
          <a:xfrm flipH="1">
            <a:off x="4209092" y="4879350"/>
            <a:ext cx="756505" cy="369332"/>
          </a:xfrm>
          <a:prstGeom prst="rect">
            <a:avLst/>
          </a:prstGeom>
          <a:noFill/>
        </p:spPr>
        <p:txBody>
          <a:bodyPr wrap="square" rtlCol="0">
            <a:spAutoFit/>
          </a:bodyPr>
          <a:lstStyle/>
          <a:p>
            <a:r>
              <a:rPr kumimoji="1" lang="en-US" altLang="ja-JP" dirty="0"/>
              <a:t>now</a:t>
            </a:r>
            <a:endParaRPr kumimoji="1" lang="ja-JP" altLang="en-US" dirty="0"/>
          </a:p>
        </p:txBody>
      </p:sp>
      <p:sp>
        <p:nvSpPr>
          <p:cNvPr id="30" name="テキスト ボックス 29">
            <a:extLst>
              <a:ext uri="{FF2B5EF4-FFF2-40B4-BE49-F238E27FC236}">
                <a16:creationId xmlns:a16="http://schemas.microsoft.com/office/drawing/2014/main" id="{25A3CB0F-85B5-4BDE-A9C5-420527F3F9C4}"/>
              </a:ext>
            </a:extLst>
          </p:cNvPr>
          <p:cNvSpPr txBox="1"/>
          <p:nvPr/>
        </p:nvSpPr>
        <p:spPr>
          <a:xfrm flipH="1">
            <a:off x="6053835" y="5911611"/>
            <a:ext cx="1084290" cy="369332"/>
          </a:xfrm>
          <a:prstGeom prst="rect">
            <a:avLst/>
          </a:prstGeom>
          <a:noFill/>
        </p:spPr>
        <p:txBody>
          <a:bodyPr wrap="square" rtlCol="0">
            <a:spAutoFit/>
          </a:bodyPr>
          <a:lstStyle/>
          <a:p>
            <a:r>
              <a:rPr kumimoji="1" lang="en-US" altLang="ja-JP" dirty="0"/>
              <a:t>find here </a:t>
            </a:r>
            <a:endParaRPr kumimoji="1" lang="ja-JP" altLang="en-US" dirty="0"/>
          </a:p>
        </p:txBody>
      </p:sp>
    </p:spTree>
    <p:extLst>
      <p:ext uri="{BB962C8B-B14F-4D97-AF65-F5344CB8AC3E}">
        <p14:creationId xmlns:p14="http://schemas.microsoft.com/office/powerpoint/2010/main" val="20896395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CCD211-155F-4793-AF43-73E95D6BBAB4}"/>
              </a:ext>
            </a:extLst>
          </p:cNvPr>
          <p:cNvSpPr>
            <a:spLocks noGrp="1"/>
          </p:cNvSpPr>
          <p:nvPr>
            <p:ph type="title"/>
          </p:nvPr>
        </p:nvSpPr>
        <p:spPr/>
        <p:txBody>
          <a:bodyPr/>
          <a:lstStyle/>
          <a:p>
            <a:r>
              <a:rPr kumimoji="1" lang="en-US" altLang="ja-JP" dirty="0"/>
              <a:t>Solution (Loop part)</a:t>
            </a:r>
            <a:endParaRPr kumimoji="1" lang="ja-JP" altLang="en-US" dirty="0"/>
          </a:p>
        </p:txBody>
      </p:sp>
      <p:sp>
        <p:nvSpPr>
          <p:cNvPr id="3" name="コンテンツ プレースホルダー 2">
            <a:extLst>
              <a:ext uri="{FF2B5EF4-FFF2-40B4-BE49-F238E27FC236}">
                <a16:creationId xmlns:a16="http://schemas.microsoft.com/office/drawing/2014/main" id="{AA95C6E2-CFD8-4C0B-83F4-916D3BF5FFDC}"/>
              </a:ext>
            </a:extLst>
          </p:cNvPr>
          <p:cNvSpPr>
            <a:spLocks noGrp="1"/>
          </p:cNvSpPr>
          <p:nvPr>
            <p:ph idx="1"/>
          </p:nvPr>
        </p:nvSpPr>
        <p:spPr>
          <a:xfrm>
            <a:off x="822959" y="1870717"/>
            <a:ext cx="7543801" cy="4023360"/>
          </a:xfrm>
        </p:spPr>
        <p:txBody>
          <a:bodyPr>
            <a:normAutofit lnSpcReduction="10000"/>
          </a:bodyPr>
          <a:lstStyle/>
          <a:p>
            <a:pPr>
              <a:buFont typeface="Wingdings" panose="05000000000000000000" pitchFamily="2" charset="2"/>
              <a:buChar char="Ø"/>
            </a:pPr>
            <a:r>
              <a:rPr kumimoji="1" lang="en-US" altLang="ja-JP" dirty="0"/>
              <a:t>Fix a vertex v</a:t>
            </a:r>
            <a:r>
              <a:rPr kumimoji="1" lang="en-US" altLang="ja-JP" baseline="-25000" dirty="0"/>
              <a:t>0</a:t>
            </a:r>
            <a:r>
              <a:rPr kumimoji="1" lang="en-US" altLang="ja-JP" dirty="0"/>
              <a:t>(e.g. the root of the tree).</a:t>
            </a:r>
          </a:p>
          <a:p>
            <a:pPr>
              <a:buFont typeface="Wingdings" panose="05000000000000000000" pitchFamily="2" charset="2"/>
              <a:buChar char="Ø"/>
            </a:pPr>
            <a:r>
              <a:rPr lang="en-US" altLang="ja-JP" dirty="0"/>
              <a:t>x become x + L after one loop.</a:t>
            </a:r>
            <a:endParaRPr kumimoji="1" lang="en-US" altLang="ja-JP" dirty="0"/>
          </a:p>
          <a:p>
            <a:pPr>
              <a:buFont typeface="Wingdings" panose="05000000000000000000" pitchFamily="2" charset="2"/>
              <a:buChar char="Ø"/>
            </a:pPr>
            <a:endParaRPr lang="en-US" altLang="ja-JP" dirty="0"/>
          </a:p>
          <a:p>
            <a:pPr>
              <a:buFont typeface="Wingdings" panose="05000000000000000000" pitchFamily="2" charset="2"/>
              <a:buChar char="Ø"/>
            </a:pPr>
            <a:r>
              <a:rPr kumimoji="1" lang="en-US" altLang="ja-JP" dirty="0"/>
              <a:t>Reduction to v</a:t>
            </a:r>
            <a:r>
              <a:rPr kumimoji="1" lang="en-US" altLang="ja-JP" baseline="-25000" dirty="0"/>
              <a:t>0</a:t>
            </a:r>
          </a:p>
          <a:p>
            <a:pPr lvl="1">
              <a:buFont typeface="Wingdings" panose="05000000000000000000" pitchFamily="2" charset="2"/>
              <a:buChar char="Ø"/>
            </a:pPr>
            <a:r>
              <a:rPr lang="en-US" altLang="ja-JP" dirty="0"/>
              <a:t>The condition x == a</a:t>
            </a:r>
            <a:r>
              <a:rPr lang="en-US" altLang="ja-JP" baseline="-25000" dirty="0"/>
              <a:t>u</a:t>
            </a:r>
            <a:r>
              <a:rPr lang="en-US" altLang="ja-JP" dirty="0"/>
              <a:t> at u</a:t>
            </a:r>
          </a:p>
          <a:p>
            <a:pPr lvl="1">
              <a:buFont typeface="Wingdings" panose="05000000000000000000" pitchFamily="2" charset="2"/>
              <a:buChar char="Ø"/>
            </a:pPr>
            <a:r>
              <a:rPr lang="ja-JP" altLang="en-US" dirty="0"/>
              <a:t>⇔ </a:t>
            </a:r>
            <a:r>
              <a:rPr lang="en-US" altLang="ja-JP" dirty="0"/>
              <a:t>x == </a:t>
            </a:r>
            <a:r>
              <a:rPr lang="en-US" altLang="ja-JP" dirty="0" err="1"/>
              <a:t>a’</a:t>
            </a:r>
            <a:r>
              <a:rPr lang="en-US" altLang="ja-JP" baseline="-25000" dirty="0" err="1"/>
              <a:t>u</a:t>
            </a:r>
            <a:r>
              <a:rPr lang="en-US" altLang="ja-JP" dirty="0"/>
              <a:t> at v</a:t>
            </a:r>
            <a:r>
              <a:rPr lang="en-US" altLang="ja-JP" baseline="-25000" dirty="0"/>
              <a:t>0</a:t>
            </a:r>
          </a:p>
          <a:p>
            <a:pPr lvl="1">
              <a:buFont typeface="Wingdings" panose="05000000000000000000" pitchFamily="2" charset="2"/>
              <a:buChar char="Ø"/>
            </a:pPr>
            <a:r>
              <a:rPr lang="en-US" altLang="ja-JP" dirty="0"/>
              <a:t>(i</a:t>
            </a:r>
            <a:r>
              <a:rPr kumimoji="1" lang="en-US" altLang="ja-JP" dirty="0"/>
              <a:t>n one loop)</a:t>
            </a:r>
          </a:p>
          <a:p>
            <a:pPr lvl="1">
              <a:buFont typeface="Wingdings" panose="05000000000000000000" pitchFamily="2" charset="2"/>
              <a:buChar char="Ø"/>
            </a:pPr>
            <a:endParaRPr lang="en-US" altLang="ja-JP" dirty="0"/>
          </a:p>
          <a:p>
            <a:pPr>
              <a:buFont typeface="Wingdings" panose="05000000000000000000" pitchFamily="2" charset="2"/>
              <a:buChar char="Ø"/>
            </a:pPr>
            <a:r>
              <a:rPr kumimoji="1" lang="en-US" altLang="ja-JP" dirty="0"/>
              <a:t>Make a table and do </a:t>
            </a:r>
            <a:r>
              <a:rPr lang="en-US" altLang="ja-JP" dirty="0"/>
              <a:t>binary search here.</a:t>
            </a:r>
            <a:endParaRPr kumimoji="1" lang="en-US" altLang="ja-JP" dirty="0"/>
          </a:p>
          <a:p>
            <a:pPr lvl="1">
              <a:buFont typeface="Wingdings" panose="05000000000000000000" pitchFamily="2" charset="2"/>
              <a:buChar char="Ø"/>
            </a:pPr>
            <a:r>
              <a:rPr lang="en-US" altLang="ja-JP" dirty="0"/>
              <a:t>Table[</a:t>
            </a:r>
            <a:r>
              <a:rPr lang="en-US" altLang="ja-JP" dirty="0" err="1"/>
              <a:t>a’</a:t>
            </a:r>
            <a:r>
              <a:rPr lang="en-US" altLang="ja-JP" baseline="-25000" dirty="0" err="1"/>
              <a:t>u</a:t>
            </a:r>
            <a:r>
              <a:rPr lang="en-US" altLang="ja-JP" baseline="-25000" dirty="0"/>
              <a:t> </a:t>
            </a:r>
            <a:r>
              <a:rPr lang="en-US" altLang="ja-JP" dirty="0"/>
              <a:t>mod L] := {</a:t>
            </a:r>
            <a:r>
              <a:rPr lang="en-US" altLang="ja-JP" dirty="0" err="1"/>
              <a:t>a’</a:t>
            </a:r>
            <a:r>
              <a:rPr lang="en-US" altLang="ja-JP" baseline="-25000" dirty="0" err="1"/>
              <a:t>u</a:t>
            </a:r>
            <a:r>
              <a:rPr lang="en-US" altLang="ja-JP" dirty="0"/>
              <a:t>: u is a vertex in the loop}</a:t>
            </a:r>
          </a:p>
          <a:p>
            <a:pPr lvl="1">
              <a:buFont typeface="Wingdings" panose="05000000000000000000" pitchFamily="2" charset="2"/>
              <a:buChar char="Ø"/>
            </a:pPr>
            <a:r>
              <a:rPr kumimoji="1" lang="en-US" altLang="ja-JP" dirty="0"/>
              <a:t>O(log(N)) for each query</a:t>
            </a:r>
          </a:p>
          <a:p>
            <a:pPr lvl="1">
              <a:buFont typeface="Wingdings" panose="05000000000000000000" pitchFamily="2" charset="2"/>
              <a:buChar char="Ø"/>
            </a:pPr>
            <a:endParaRPr kumimoji="1" lang="en-US" altLang="ja-JP" dirty="0"/>
          </a:p>
          <a:p>
            <a:pPr>
              <a:buFont typeface="Wingdings" panose="05000000000000000000" pitchFamily="2" charset="2"/>
              <a:buChar char="Ø"/>
            </a:pPr>
            <a:endParaRPr lang="en-US" altLang="ja-JP" dirty="0"/>
          </a:p>
          <a:p>
            <a:pPr>
              <a:buFont typeface="Wingdings" panose="05000000000000000000" pitchFamily="2" charset="2"/>
              <a:buChar char="Ø"/>
            </a:pPr>
            <a:endParaRPr kumimoji="1" lang="ja-JP" altLang="en-US" dirty="0"/>
          </a:p>
        </p:txBody>
      </p:sp>
      <p:sp>
        <p:nvSpPr>
          <p:cNvPr id="16" name="楕円 15">
            <a:extLst>
              <a:ext uri="{FF2B5EF4-FFF2-40B4-BE49-F238E27FC236}">
                <a16:creationId xmlns:a16="http://schemas.microsoft.com/office/drawing/2014/main" id="{5AA6F153-7459-4950-B3E8-5A383F3F396E}"/>
              </a:ext>
            </a:extLst>
          </p:cNvPr>
          <p:cNvSpPr/>
          <p:nvPr/>
        </p:nvSpPr>
        <p:spPr>
          <a:xfrm>
            <a:off x="6547567" y="2631325"/>
            <a:ext cx="354768" cy="3547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 name="直線矢印コネクタ 16">
            <a:extLst>
              <a:ext uri="{FF2B5EF4-FFF2-40B4-BE49-F238E27FC236}">
                <a16:creationId xmlns:a16="http://schemas.microsoft.com/office/drawing/2014/main" id="{D492041D-1D19-4C4A-BEA6-85710226BCA5}"/>
              </a:ext>
            </a:extLst>
          </p:cNvPr>
          <p:cNvCxnSpPr>
            <a:cxnSpLocks/>
            <a:endCxn id="16" idx="3"/>
          </p:cNvCxnSpPr>
          <p:nvPr/>
        </p:nvCxnSpPr>
        <p:spPr>
          <a:xfrm flipV="1">
            <a:off x="6055391" y="2934138"/>
            <a:ext cx="544131" cy="51505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0E79D2E1-47EB-4B1C-B4C3-4A29DEFCCB8A}"/>
              </a:ext>
            </a:extLst>
          </p:cNvPr>
          <p:cNvCxnSpPr>
            <a:cxnSpLocks/>
            <a:stCxn id="29" idx="0"/>
            <a:endCxn id="28" idx="3"/>
          </p:cNvCxnSpPr>
          <p:nvPr/>
        </p:nvCxnSpPr>
        <p:spPr>
          <a:xfrm flipV="1">
            <a:off x="5828675" y="3548305"/>
            <a:ext cx="91418" cy="64832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DA2C99EA-B64F-41D1-9100-55E0E6765927}"/>
              </a:ext>
            </a:extLst>
          </p:cNvPr>
          <p:cNvCxnSpPr>
            <a:cxnSpLocks/>
            <a:stCxn id="30" idx="1"/>
            <a:endCxn id="29" idx="5"/>
          </p:cNvCxnSpPr>
          <p:nvPr/>
        </p:nvCxnSpPr>
        <p:spPr>
          <a:xfrm flipH="1" flipV="1">
            <a:off x="5954104" y="4499440"/>
            <a:ext cx="583594" cy="36566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楕円 27">
            <a:extLst>
              <a:ext uri="{FF2B5EF4-FFF2-40B4-BE49-F238E27FC236}">
                <a16:creationId xmlns:a16="http://schemas.microsoft.com/office/drawing/2014/main" id="{C4823A68-5B87-4E85-9A38-8B1F664CBD2F}"/>
              </a:ext>
            </a:extLst>
          </p:cNvPr>
          <p:cNvSpPr/>
          <p:nvPr/>
        </p:nvSpPr>
        <p:spPr>
          <a:xfrm>
            <a:off x="5868138" y="3245492"/>
            <a:ext cx="354768" cy="3547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楕円 28">
            <a:extLst>
              <a:ext uri="{FF2B5EF4-FFF2-40B4-BE49-F238E27FC236}">
                <a16:creationId xmlns:a16="http://schemas.microsoft.com/office/drawing/2014/main" id="{2100209E-6D24-4266-BA93-20A1BBE19A56}"/>
              </a:ext>
            </a:extLst>
          </p:cNvPr>
          <p:cNvSpPr/>
          <p:nvPr/>
        </p:nvSpPr>
        <p:spPr>
          <a:xfrm>
            <a:off x="5651291" y="4196627"/>
            <a:ext cx="354768" cy="3547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8C3A8A0D-AB72-4DB1-8FF5-F2CA93AB013E}"/>
              </a:ext>
            </a:extLst>
          </p:cNvPr>
          <p:cNvSpPr/>
          <p:nvPr/>
        </p:nvSpPr>
        <p:spPr>
          <a:xfrm>
            <a:off x="6485743" y="4813147"/>
            <a:ext cx="354768" cy="35476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952A3C1F-357E-483D-A57E-1305229A2BC0}"/>
              </a:ext>
            </a:extLst>
          </p:cNvPr>
          <p:cNvSpPr/>
          <p:nvPr/>
        </p:nvSpPr>
        <p:spPr>
          <a:xfrm>
            <a:off x="7615003" y="4688230"/>
            <a:ext cx="354768" cy="3547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楕円 31">
            <a:extLst>
              <a:ext uri="{FF2B5EF4-FFF2-40B4-BE49-F238E27FC236}">
                <a16:creationId xmlns:a16="http://schemas.microsoft.com/office/drawing/2014/main" id="{555552F4-20C4-4C65-86AE-65E57FD7B39E}"/>
              </a:ext>
            </a:extLst>
          </p:cNvPr>
          <p:cNvSpPr/>
          <p:nvPr/>
        </p:nvSpPr>
        <p:spPr>
          <a:xfrm>
            <a:off x="8064707" y="3841859"/>
            <a:ext cx="354768" cy="3547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6487D7D5-5512-429E-A1FD-C609F79C55A7}"/>
              </a:ext>
            </a:extLst>
          </p:cNvPr>
          <p:cNvSpPr/>
          <p:nvPr/>
        </p:nvSpPr>
        <p:spPr>
          <a:xfrm>
            <a:off x="7560039" y="2928876"/>
            <a:ext cx="354768" cy="3547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8" name="直線矢印コネクタ 37">
            <a:extLst>
              <a:ext uri="{FF2B5EF4-FFF2-40B4-BE49-F238E27FC236}">
                <a16:creationId xmlns:a16="http://schemas.microsoft.com/office/drawing/2014/main" id="{287452AD-CDB8-42AF-9653-34EC88FA4938}"/>
              </a:ext>
            </a:extLst>
          </p:cNvPr>
          <p:cNvCxnSpPr>
            <a:cxnSpLocks/>
            <a:stCxn id="31" idx="2"/>
            <a:endCxn id="30" idx="6"/>
          </p:cNvCxnSpPr>
          <p:nvPr/>
        </p:nvCxnSpPr>
        <p:spPr>
          <a:xfrm flipH="1">
            <a:off x="6840511" y="4865614"/>
            <a:ext cx="774492" cy="124917"/>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12CDE84B-F5C3-4860-BCD2-6873BF14A173}"/>
              </a:ext>
            </a:extLst>
          </p:cNvPr>
          <p:cNvCxnSpPr>
            <a:cxnSpLocks/>
            <a:stCxn id="32" idx="3"/>
            <a:endCxn id="31" idx="0"/>
          </p:cNvCxnSpPr>
          <p:nvPr/>
        </p:nvCxnSpPr>
        <p:spPr>
          <a:xfrm flipH="1">
            <a:off x="7792387" y="4144672"/>
            <a:ext cx="324275" cy="5435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54FC8B6A-5A21-41EC-BE10-BC883C563DB5}"/>
              </a:ext>
            </a:extLst>
          </p:cNvPr>
          <p:cNvCxnSpPr>
            <a:cxnSpLocks/>
            <a:stCxn id="33" idx="5"/>
            <a:endCxn id="32" idx="0"/>
          </p:cNvCxnSpPr>
          <p:nvPr/>
        </p:nvCxnSpPr>
        <p:spPr>
          <a:xfrm>
            <a:off x="7862852" y="3231689"/>
            <a:ext cx="379239" cy="61017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17B1EA84-7D07-4542-8D5B-D70FE5A1A0A3}"/>
              </a:ext>
            </a:extLst>
          </p:cNvPr>
          <p:cNvCxnSpPr>
            <a:cxnSpLocks/>
            <a:stCxn id="16" idx="6"/>
            <a:endCxn id="33" idx="1"/>
          </p:cNvCxnSpPr>
          <p:nvPr/>
        </p:nvCxnSpPr>
        <p:spPr>
          <a:xfrm>
            <a:off x="6902335" y="2808709"/>
            <a:ext cx="709659" cy="17212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408B3860-4BD9-4C30-BCF6-A9D0ECF54F9D}"/>
              </a:ext>
            </a:extLst>
          </p:cNvPr>
          <p:cNvSpPr txBox="1"/>
          <p:nvPr/>
        </p:nvSpPr>
        <p:spPr>
          <a:xfrm>
            <a:off x="6497600" y="5144045"/>
            <a:ext cx="454702" cy="369332"/>
          </a:xfrm>
          <a:prstGeom prst="rect">
            <a:avLst/>
          </a:prstGeom>
          <a:noFill/>
        </p:spPr>
        <p:txBody>
          <a:bodyPr wrap="square" rtlCol="0">
            <a:spAutoFit/>
          </a:bodyPr>
          <a:lstStyle/>
          <a:p>
            <a:r>
              <a:rPr kumimoji="1" lang="en-US" altLang="ja-JP" dirty="0"/>
              <a:t>v</a:t>
            </a:r>
            <a:r>
              <a:rPr kumimoji="1" lang="en-US" altLang="ja-JP" baseline="-25000" dirty="0"/>
              <a:t>0</a:t>
            </a:r>
            <a:endParaRPr kumimoji="1" lang="ja-JP" altLang="en-US" baseline="-25000" dirty="0"/>
          </a:p>
        </p:txBody>
      </p:sp>
      <p:cxnSp>
        <p:nvCxnSpPr>
          <p:cNvPr id="59" name="直線矢印コネクタ 58">
            <a:extLst>
              <a:ext uri="{FF2B5EF4-FFF2-40B4-BE49-F238E27FC236}">
                <a16:creationId xmlns:a16="http://schemas.microsoft.com/office/drawing/2014/main" id="{A3916B90-B6AF-4DDF-95A5-7330FAED45E8}"/>
              </a:ext>
            </a:extLst>
          </p:cNvPr>
          <p:cNvCxnSpPr>
            <a:stCxn id="16" idx="0"/>
          </p:cNvCxnSpPr>
          <p:nvPr/>
        </p:nvCxnSpPr>
        <p:spPr>
          <a:xfrm flipH="1" flipV="1">
            <a:off x="6663127" y="2144409"/>
            <a:ext cx="61824" cy="486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2A27D800-AE10-4361-9ED2-DC10F36DF23D}"/>
              </a:ext>
            </a:extLst>
          </p:cNvPr>
          <p:cNvSpPr txBox="1"/>
          <p:nvPr/>
        </p:nvSpPr>
        <p:spPr>
          <a:xfrm>
            <a:off x="6840511" y="2117700"/>
            <a:ext cx="837462" cy="369332"/>
          </a:xfrm>
          <a:prstGeom prst="rect">
            <a:avLst/>
          </a:prstGeom>
          <a:noFill/>
        </p:spPr>
        <p:txBody>
          <a:bodyPr wrap="square" rtlCol="0">
            <a:spAutoFit/>
          </a:bodyPr>
          <a:lstStyle/>
          <a:p>
            <a:r>
              <a:rPr kumimoji="1" lang="en-US" altLang="ja-JP" dirty="0"/>
              <a:t>x is a</a:t>
            </a:r>
            <a:r>
              <a:rPr kumimoji="1" lang="en-US" altLang="ja-JP" baseline="-25000" dirty="0"/>
              <a:t>u</a:t>
            </a:r>
            <a:r>
              <a:rPr kumimoji="1" lang="en-US" altLang="ja-JP" dirty="0"/>
              <a:t>?</a:t>
            </a:r>
            <a:endParaRPr kumimoji="1" lang="ja-JP" altLang="en-US" dirty="0"/>
          </a:p>
        </p:txBody>
      </p:sp>
      <p:sp>
        <p:nvSpPr>
          <p:cNvPr id="62" name="テキスト ボックス 61">
            <a:extLst>
              <a:ext uri="{FF2B5EF4-FFF2-40B4-BE49-F238E27FC236}">
                <a16:creationId xmlns:a16="http://schemas.microsoft.com/office/drawing/2014/main" id="{E780F81B-BC80-4BC0-B300-DC296B384D05}"/>
              </a:ext>
            </a:extLst>
          </p:cNvPr>
          <p:cNvSpPr txBox="1"/>
          <p:nvPr/>
        </p:nvSpPr>
        <p:spPr>
          <a:xfrm>
            <a:off x="6663127" y="2977649"/>
            <a:ext cx="487544" cy="369332"/>
          </a:xfrm>
          <a:prstGeom prst="rect">
            <a:avLst/>
          </a:prstGeom>
          <a:noFill/>
        </p:spPr>
        <p:txBody>
          <a:bodyPr wrap="square" rtlCol="0">
            <a:spAutoFit/>
          </a:bodyPr>
          <a:lstStyle/>
          <a:p>
            <a:r>
              <a:rPr kumimoji="1" lang="en-US" altLang="ja-JP" dirty="0"/>
              <a:t>u</a:t>
            </a:r>
            <a:endParaRPr kumimoji="1" lang="ja-JP" altLang="en-US" dirty="0"/>
          </a:p>
        </p:txBody>
      </p:sp>
      <p:cxnSp>
        <p:nvCxnSpPr>
          <p:cNvPr id="64" name="直線矢印コネクタ 63">
            <a:extLst>
              <a:ext uri="{FF2B5EF4-FFF2-40B4-BE49-F238E27FC236}">
                <a16:creationId xmlns:a16="http://schemas.microsoft.com/office/drawing/2014/main" id="{931383C2-3BED-4A3B-B81A-60E7AFD9F2B6}"/>
              </a:ext>
            </a:extLst>
          </p:cNvPr>
          <p:cNvCxnSpPr>
            <a:cxnSpLocks/>
            <a:stCxn id="30" idx="0"/>
          </p:cNvCxnSpPr>
          <p:nvPr/>
        </p:nvCxnSpPr>
        <p:spPr>
          <a:xfrm flipH="1" flipV="1">
            <a:off x="6547567" y="2144409"/>
            <a:ext cx="115560" cy="2668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EEF1C035-5CED-43F8-988B-C2847762F038}"/>
              </a:ext>
            </a:extLst>
          </p:cNvPr>
          <p:cNvSpPr txBox="1"/>
          <p:nvPr/>
        </p:nvSpPr>
        <p:spPr>
          <a:xfrm>
            <a:off x="6674052" y="4314086"/>
            <a:ext cx="1065620" cy="369332"/>
          </a:xfrm>
          <a:prstGeom prst="rect">
            <a:avLst/>
          </a:prstGeom>
          <a:noFill/>
        </p:spPr>
        <p:txBody>
          <a:bodyPr wrap="square" rtlCol="0">
            <a:spAutoFit/>
          </a:bodyPr>
          <a:lstStyle/>
          <a:p>
            <a:r>
              <a:rPr kumimoji="1" lang="en-US" altLang="ja-JP" dirty="0"/>
              <a:t>x is </a:t>
            </a:r>
            <a:r>
              <a:rPr kumimoji="1" lang="en-US" altLang="ja-JP" dirty="0" err="1"/>
              <a:t>a’</a:t>
            </a:r>
            <a:r>
              <a:rPr kumimoji="1" lang="en-US" altLang="ja-JP" baseline="-25000" dirty="0" err="1"/>
              <a:t>u</a:t>
            </a:r>
            <a:r>
              <a:rPr kumimoji="1" lang="en-US" altLang="ja-JP" dirty="0"/>
              <a:t>?</a:t>
            </a:r>
            <a:endParaRPr kumimoji="1" lang="ja-JP" altLang="en-US" dirty="0"/>
          </a:p>
        </p:txBody>
      </p:sp>
    </p:spTree>
    <p:extLst>
      <p:ext uri="{BB962C8B-B14F-4D97-AF65-F5344CB8AC3E}">
        <p14:creationId xmlns:p14="http://schemas.microsoft.com/office/powerpoint/2010/main" val="2002171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776136-AA13-45FB-9E98-9E7AF1A55E6E}"/>
              </a:ext>
            </a:extLst>
          </p:cNvPr>
          <p:cNvSpPr>
            <a:spLocks noGrp="1"/>
          </p:cNvSpPr>
          <p:nvPr>
            <p:ph type="title"/>
          </p:nvPr>
        </p:nvSpPr>
        <p:spPr/>
        <p:txBody>
          <a:bodyPr/>
          <a:lstStyle/>
          <a:p>
            <a:r>
              <a:rPr kumimoji="1" lang="en-US" altLang="ja-JP" dirty="0"/>
              <a:t>Solution (Tree part)</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FEE3490E-CDFA-4D4E-8217-775FFF0A0E6C}"/>
                  </a:ext>
                </a:extLst>
              </p:cNvPr>
              <p:cNvSpPr>
                <a:spLocks noGrp="1"/>
              </p:cNvSpPr>
              <p:nvPr>
                <p:ph idx="1"/>
              </p:nvPr>
            </p:nvSpPr>
            <p:spPr/>
            <p:txBody>
              <a:bodyPr/>
              <a:lstStyle/>
              <a:p>
                <a:pPr>
                  <a:buFont typeface="Wingdings" panose="05000000000000000000" pitchFamily="2" charset="2"/>
                  <a:buChar char="Ø"/>
                </a:pPr>
                <a:r>
                  <a:rPr kumimoji="1" lang="en-US" altLang="ja-JP" dirty="0"/>
                  <a:t>The idea is the same as the loop part.</a:t>
                </a:r>
              </a:p>
              <a:p>
                <a:pPr>
                  <a:buFont typeface="Wingdings" panose="05000000000000000000" pitchFamily="2" charset="2"/>
                  <a:buChar char="Ø"/>
                </a:pPr>
                <a:r>
                  <a:rPr lang="en-US" altLang="ja-JP" dirty="0"/>
                  <a:t>There are two solutions of O(</a:t>
                </a:r>
                <a:r>
                  <a:rPr lang="en-US" altLang="ja-JP" dirty="0" err="1"/>
                  <a:t>Nlog</a:t>
                </a:r>
                <a:r>
                  <a:rPr lang="en-US" altLang="ja-JP" dirty="0"/>
                  <a:t>(N)):</a:t>
                </a:r>
              </a:p>
              <a:p>
                <a:pPr>
                  <a:buFont typeface="Wingdings" panose="05000000000000000000" pitchFamily="2" charset="2"/>
                  <a:buChar char="Ø"/>
                </a:pPr>
                <a:endParaRPr lang="en-US" altLang="ja-JP" dirty="0"/>
              </a:p>
              <a:p>
                <a:pPr marL="457200" indent="-457200">
                  <a:buFont typeface="+mj-lt"/>
                  <a:buAutoNum type="arabicPeriod"/>
                </a:pPr>
                <a:r>
                  <a:rPr lang="en-US" altLang="ja-JP" dirty="0"/>
                  <a:t>Use persistent binary search tree</a:t>
                </a:r>
              </a:p>
              <a:p>
                <a:pPr marL="578358" lvl="1" indent="-285750">
                  <a:buFont typeface="Wingdings" panose="05000000000000000000" pitchFamily="2" charset="2"/>
                  <a:buChar char="Ø"/>
                </a:pPr>
                <a:r>
                  <a:rPr lang="en-US" altLang="ja-JP" dirty="0"/>
                  <a:t>Not difficult because the insertion operation is static in this problem.</a:t>
                </a:r>
              </a:p>
              <a:p>
                <a:pPr marL="578358" lvl="1" indent="-285750">
                  <a:buFont typeface="Wingdings" panose="05000000000000000000" pitchFamily="2" charset="2"/>
                  <a:buChar char="Ø"/>
                </a:pPr>
                <a:r>
                  <a:rPr lang="en-US" altLang="ja-JP" dirty="0"/>
                  <a:t>O(log(N)) for each query</a:t>
                </a:r>
              </a:p>
              <a:p>
                <a:pPr marL="457200" indent="-457200">
                  <a:buFont typeface="+mj-lt"/>
                  <a:buAutoNum type="arabicPeriod"/>
                </a:pPr>
                <a:r>
                  <a:rPr lang="en-US" altLang="ja-JP" dirty="0"/>
                  <a:t>Encode the tree to an array (like LCA </a:t>
                </a:r>
                <a14:m>
                  <m:oMath xmlns:m="http://schemas.openxmlformats.org/officeDocument/2006/math">
                    <m:r>
                      <a:rPr lang="en-US" altLang="ja-JP" i="1" smtClean="0">
                        <a:latin typeface="Cambria Math" panose="02040503050406030204" pitchFamily="18" charset="0"/>
                        <a:ea typeface="Cambria Math" panose="02040503050406030204" pitchFamily="18" charset="0"/>
                      </a:rPr>
                      <m:t>↔</m:t>
                    </m:r>
                  </m:oMath>
                </a14:m>
                <a:r>
                  <a:rPr lang="ja-JP" altLang="en-US" dirty="0"/>
                  <a:t> </a:t>
                </a:r>
                <a:r>
                  <a:rPr lang="en-US" altLang="ja-JP" dirty="0"/>
                  <a:t>RMQ)</a:t>
                </a:r>
              </a:p>
              <a:p>
                <a:pPr marL="578358" lvl="1" indent="-285750">
                  <a:buFont typeface="Wingdings" panose="05000000000000000000" pitchFamily="2" charset="2"/>
                  <a:buChar char="Ø"/>
                </a:pPr>
                <a:r>
                  <a:rPr lang="en-US" altLang="ja-JP" dirty="0"/>
                  <a:t>Binary search on the array.</a:t>
                </a:r>
              </a:p>
              <a:p>
                <a:pPr marL="578358" lvl="1" indent="-285750">
                  <a:buFont typeface="Wingdings" panose="05000000000000000000" pitchFamily="2" charset="2"/>
                  <a:buChar char="Ø"/>
                </a:pPr>
                <a:r>
                  <a:rPr lang="en-US" altLang="ja-JP" dirty="0"/>
                  <a:t>O(log(N)) for each query</a:t>
                </a:r>
              </a:p>
              <a:p>
                <a:pPr marL="457200" indent="-457200">
                  <a:buFont typeface="+mj-lt"/>
                  <a:buAutoNum type="arabicPeriod"/>
                </a:pPr>
                <a:endParaRPr lang="en-US" altLang="ja-JP" dirty="0"/>
              </a:p>
            </p:txBody>
          </p:sp>
        </mc:Choice>
        <mc:Fallback xmlns="">
          <p:sp>
            <p:nvSpPr>
              <p:cNvPr id="3" name="コンテンツ プレースホルダー 2">
                <a:extLst>
                  <a:ext uri="{FF2B5EF4-FFF2-40B4-BE49-F238E27FC236}">
                    <a16:creationId xmlns:a16="http://schemas.microsoft.com/office/drawing/2014/main" id="{FEE3490E-CDFA-4D4E-8217-775FFF0A0E6C}"/>
                  </a:ext>
                </a:extLst>
              </p:cNvPr>
              <p:cNvSpPr>
                <a:spLocks noGrp="1" noRot="1" noChangeAspect="1" noMove="1" noResize="1" noEditPoints="1" noAdjustHandles="1" noChangeArrowheads="1" noChangeShapeType="1" noTextEdit="1"/>
              </p:cNvSpPr>
              <p:nvPr>
                <p:ph idx="1"/>
              </p:nvPr>
            </p:nvSpPr>
            <p:spPr>
              <a:blipFill>
                <a:blip r:embed="rId2"/>
                <a:stretch>
                  <a:fillRect l="-2100" t="-1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01678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K: Draw in Straight Lines</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610417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4BB5C-8B27-48B4-9915-39EEAFD767B7}"/>
              </a:ext>
            </a:extLst>
          </p:cNvPr>
          <p:cNvSpPr>
            <a:spLocks noGrp="1"/>
          </p:cNvSpPr>
          <p:nvPr>
            <p:ph type="title"/>
          </p:nvPr>
        </p:nvSpPr>
        <p:spPr/>
        <p:txBody>
          <a:bodyPr/>
          <a:lstStyle/>
          <a:p>
            <a:r>
              <a:rPr lang="en-US" dirty="0"/>
              <a:t>Story</a:t>
            </a:r>
          </a:p>
        </p:txBody>
      </p:sp>
      <p:sp>
        <p:nvSpPr>
          <p:cNvPr id="3" name="コンテンツ プレースホルダー 2">
            <a:extLst>
              <a:ext uri="{FF2B5EF4-FFF2-40B4-BE49-F238E27FC236}">
                <a16:creationId xmlns:a16="http://schemas.microsoft.com/office/drawing/2014/main" id="{C5FED131-83CD-4C1C-BD21-31668B00E0E0}"/>
              </a:ext>
            </a:extLst>
          </p:cNvPr>
          <p:cNvSpPr>
            <a:spLocks noGrp="1"/>
          </p:cNvSpPr>
          <p:nvPr>
            <p:ph idx="1"/>
          </p:nvPr>
        </p:nvSpPr>
        <p:spPr>
          <a:xfrm>
            <a:off x="2939632" y="2099733"/>
            <a:ext cx="5857240" cy="618066"/>
          </a:xfrm>
        </p:spPr>
        <p:txBody>
          <a:bodyPr>
            <a:normAutofit/>
          </a:bodyPr>
          <a:lstStyle/>
          <a:p>
            <a:pPr marL="0" indent="0">
              <a:buNone/>
            </a:pPr>
            <a:r>
              <a:rPr lang="en-US" sz="3600" dirty="0"/>
              <a:t>triples the video playing speed.</a:t>
            </a:r>
          </a:p>
        </p:txBody>
      </p:sp>
      <p:sp>
        <p:nvSpPr>
          <p:cNvPr id="4" name="四角形: 角度付き 3">
            <a:extLst>
              <a:ext uri="{FF2B5EF4-FFF2-40B4-BE49-F238E27FC236}">
                <a16:creationId xmlns:a16="http://schemas.microsoft.com/office/drawing/2014/main" id="{A746A9B9-463B-442A-B07D-0AE90C6D138E}"/>
              </a:ext>
            </a:extLst>
          </p:cNvPr>
          <p:cNvSpPr/>
          <p:nvPr/>
        </p:nvSpPr>
        <p:spPr>
          <a:xfrm>
            <a:off x="626533" y="1906479"/>
            <a:ext cx="2221255" cy="969308"/>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0" dirty="0"/>
              <a:t>3x</a:t>
            </a:r>
            <a:endParaRPr kumimoji="1" lang="ja-JP" altLang="en-US" sz="6000" dirty="0"/>
          </a:p>
        </p:txBody>
      </p:sp>
      <p:sp>
        <p:nvSpPr>
          <p:cNvPr id="5" name="四角形: 角度付き 4">
            <a:extLst>
              <a:ext uri="{FF2B5EF4-FFF2-40B4-BE49-F238E27FC236}">
                <a16:creationId xmlns:a16="http://schemas.microsoft.com/office/drawing/2014/main" id="{2C7656D1-F371-4A5B-94DF-5951D3BE5508}"/>
              </a:ext>
            </a:extLst>
          </p:cNvPr>
          <p:cNvSpPr/>
          <p:nvPr/>
        </p:nvSpPr>
        <p:spPr>
          <a:xfrm>
            <a:off x="626533" y="2967031"/>
            <a:ext cx="2221255" cy="969308"/>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0" dirty="0"/>
              <a:t>1/3x</a:t>
            </a:r>
            <a:endParaRPr kumimoji="1" lang="ja-JP" altLang="en-US" sz="6000" dirty="0"/>
          </a:p>
        </p:txBody>
      </p:sp>
      <p:sp>
        <p:nvSpPr>
          <p:cNvPr id="6" name="コンテンツ プレースホルダー 2">
            <a:extLst>
              <a:ext uri="{FF2B5EF4-FFF2-40B4-BE49-F238E27FC236}">
                <a16:creationId xmlns:a16="http://schemas.microsoft.com/office/drawing/2014/main" id="{44EAE122-E83C-4E4C-90D3-558901C16FD0}"/>
              </a:ext>
            </a:extLst>
          </p:cNvPr>
          <p:cNvSpPr txBox="1">
            <a:spLocks/>
          </p:cNvSpPr>
          <p:nvPr/>
        </p:nvSpPr>
        <p:spPr>
          <a:xfrm>
            <a:off x="2931165" y="3166536"/>
            <a:ext cx="5857240" cy="6180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3600" dirty="0"/>
              <a:t>reduces the speed to one-third.</a:t>
            </a:r>
          </a:p>
        </p:txBody>
      </p:sp>
      <p:sp>
        <p:nvSpPr>
          <p:cNvPr id="8" name="テキスト ボックス 7">
            <a:extLst>
              <a:ext uri="{FF2B5EF4-FFF2-40B4-BE49-F238E27FC236}">
                <a16:creationId xmlns:a16="http://schemas.microsoft.com/office/drawing/2014/main" id="{2E23CEFD-11A0-419C-BE04-7FC960569237}"/>
              </a:ext>
            </a:extLst>
          </p:cNvPr>
          <p:cNvSpPr txBox="1"/>
          <p:nvPr/>
        </p:nvSpPr>
        <p:spPr>
          <a:xfrm>
            <a:off x="822960" y="4973420"/>
            <a:ext cx="7940882" cy="1200329"/>
          </a:xfrm>
          <a:prstGeom prst="rect">
            <a:avLst/>
          </a:prstGeom>
          <a:noFill/>
        </p:spPr>
        <p:txBody>
          <a:bodyPr wrap="square" rtlCol="0">
            <a:spAutoFit/>
          </a:bodyPr>
          <a:lstStyle/>
          <a:p>
            <a:r>
              <a:rPr lang="en-US" altLang="ja-JP" sz="3600" b="1" i="1" dirty="0"/>
              <a:t>How quick can you fast-forward the video to the start of your favorite scene?</a:t>
            </a:r>
          </a:p>
        </p:txBody>
      </p:sp>
      <p:pic>
        <p:nvPicPr>
          <p:cNvPr id="10" name="グラフィックス 9" descr="ビデオ カメラ">
            <a:extLst>
              <a:ext uri="{FF2B5EF4-FFF2-40B4-BE49-F238E27FC236}">
                <a16:creationId xmlns:a16="http://schemas.microsoft.com/office/drawing/2014/main" id="{BBBD5654-B79B-4FFC-A50F-0700BAE7E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1933" y="232505"/>
            <a:ext cx="1778001" cy="1778001"/>
          </a:xfrm>
          <a:prstGeom prst="rect">
            <a:avLst/>
          </a:prstGeom>
        </p:spPr>
      </p:pic>
      <p:sp>
        <p:nvSpPr>
          <p:cNvPr id="11" name="テキスト ボックス 10">
            <a:extLst>
              <a:ext uri="{FF2B5EF4-FFF2-40B4-BE49-F238E27FC236}">
                <a16:creationId xmlns:a16="http://schemas.microsoft.com/office/drawing/2014/main" id="{9B8CCB7D-60E3-4943-BD2B-695A83D37936}"/>
              </a:ext>
            </a:extLst>
          </p:cNvPr>
          <p:cNvSpPr txBox="1"/>
          <p:nvPr/>
        </p:nvSpPr>
        <p:spPr>
          <a:xfrm>
            <a:off x="1558717" y="3919335"/>
            <a:ext cx="7365150" cy="646331"/>
          </a:xfrm>
          <a:prstGeom prst="rect">
            <a:avLst/>
          </a:prstGeom>
          <a:noFill/>
        </p:spPr>
        <p:txBody>
          <a:bodyPr wrap="square" rtlCol="0">
            <a:spAutoFit/>
          </a:bodyPr>
          <a:lstStyle/>
          <a:p>
            <a:r>
              <a:rPr lang="en-US" altLang="ja-JP" sz="3600" dirty="0"/>
              <a:t>Button state is checked each 1 second.</a:t>
            </a:r>
            <a:endParaRPr lang="en-US" altLang="ja-JP" sz="3600" i="1" dirty="0"/>
          </a:p>
        </p:txBody>
      </p:sp>
    </p:spTree>
    <p:extLst>
      <p:ext uri="{BB962C8B-B14F-4D97-AF65-F5344CB8AC3E}">
        <p14:creationId xmlns:p14="http://schemas.microsoft.com/office/powerpoint/2010/main" val="419225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630742" y="2373037"/>
          <a:ext cx="3600000" cy="36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gridCol w="900000">
                  <a:extLst>
                    <a:ext uri="{9D8B030D-6E8A-4147-A177-3AD203B41FA5}">
                      <a16:colId xmlns:a16="http://schemas.microsoft.com/office/drawing/2014/main" val="2395823368"/>
                    </a:ext>
                  </a:extLst>
                </a:gridCol>
              </a:tblGrid>
              <a:tr h="900000">
                <a:tc>
                  <a:txBody>
                    <a:bodyPr/>
                    <a:lstStyle/>
                    <a:p>
                      <a:endParaRPr kumimoji="1" lang="ja-JP" altLang="en-US" dirty="0"/>
                    </a:p>
                  </a:txBody>
                  <a:tcPr/>
                </a:tc>
                <a:tc>
                  <a:txBody>
                    <a:bodyPr/>
                    <a:lstStyle/>
                    <a:p>
                      <a:endParaRPr kumimoji="1" lang="ja-JP" altLang="en-US" dirty="0"/>
                    </a:p>
                  </a:txBody>
                  <a:tcPr>
                    <a:no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770719446"/>
                  </a:ext>
                </a:extLst>
              </a:tr>
              <a:tr h="900000">
                <a:tc>
                  <a:txBody>
                    <a:bodyPr/>
                    <a:lstStyle/>
                    <a:p>
                      <a:endParaRPr kumimoji="1" lang="ja-JP" altLang="en-US" dirty="0"/>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no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520920589"/>
                  </a:ext>
                </a:extLst>
              </a:tr>
              <a:tr h="900000">
                <a:tc>
                  <a:txBody>
                    <a:bodyPr/>
                    <a:lstStyle/>
                    <a:p>
                      <a:endParaRPr kumimoji="1" lang="ja-JP" altLang="en-US"/>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34884007"/>
                  </a:ext>
                </a:extLst>
              </a:tr>
            </a:tbl>
          </a:graphicData>
        </a:graphic>
      </p:graphicFrame>
      <p:sp>
        <p:nvSpPr>
          <p:cNvPr id="5" name="テキスト ボックス 4"/>
          <p:cNvSpPr txBox="1"/>
          <p:nvPr/>
        </p:nvSpPr>
        <p:spPr>
          <a:xfrm>
            <a:off x="1839875" y="1494064"/>
            <a:ext cx="1181734" cy="646331"/>
          </a:xfrm>
          <a:prstGeom prst="rect">
            <a:avLst/>
          </a:prstGeom>
          <a:noFill/>
        </p:spPr>
        <p:txBody>
          <a:bodyPr wrap="none" rtlCol="0">
            <a:spAutoFit/>
          </a:bodyPr>
          <a:lstStyle/>
          <a:p>
            <a:r>
              <a:rPr kumimoji="1" lang="en-US" altLang="ja-JP" sz="3600" dirty="0"/>
              <a:t>Input</a:t>
            </a:r>
            <a:endParaRPr kumimoji="1" lang="ja-JP" altLang="en-US" sz="3600" dirty="0"/>
          </a:p>
        </p:txBody>
      </p:sp>
      <p:sp>
        <p:nvSpPr>
          <p:cNvPr id="9" name="テキスト ボックス 8"/>
          <p:cNvSpPr txBox="1"/>
          <p:nvPr/>
        </p:nvSpPr>
        <p:spPr>
          <a:xfrm>
            <a:off x="5930551" y="1494063"/>
            <a:ext cx="1733167" cy="646331"/>
          </a:xfrm>
          <a:prstGeom prst="rect">
            <a:avLst/>
          </a:prstGeom>
          <a:noFill/>
        </p:spPr>
        <p:txBody>
          <a:bodyPr wrap="none" rtlCol="0">
            <a:spAutoFit/>
          </a:bodyPr>
          <a:lstStyle/>
          <a:p>
            <a:r>
              <a:rPr kumimoji="1" lang="en-US" altLang="ja-JP" sz="3600" dirty="0"/>
              <a:t>Solution</a:t>
            </a:r>
            <a:endParaRPr kumimoji="1" lang="ja-JP" altLang="en-US" sz="3600" dirty="0"/>
          </a:p>
        </p:txBody>
      </p:sp>
      <p:sp>
        <p:nvSpPr>
          <p:cNvPr id="10" name="テキスト ボックス 9"/>
          <p:cNvSpPr txBox="1"/>
          <p:nvPr/>
        </p:nvSpPr>
        <p:spPr>
          <a:xfrm>
            <a:off x="1768780" y="485880"/>
            <a:ext cx="5441874" cy="707886"/>
          </a:xfrm>
          <a:prstGeom prst="rect">
            <a:avLst/>
          </a:prstGeom>
          <a:noFill/>
        </p:spPr>
        <p:txBody>
          <a:bodyPr wrap="none" rtlCol="0">
            <a:spAutoFit/>
          </a:bodyPr>
          <a:lstStyle/>
          <a:p>
            <a:r>
              <a:rPr kumimoji="1" lang="en-US" altLang="ja-JP" sz="4000" dirty="0"/>
              <a:t>Draw the specified image</a:t>
            </a:r>
            <a:endParaRPr kumimoji="1" lang="ja-JP" altLang="en-US" sz="4000" dirty="0"/>
          </a:p>
        </p:txBody>
      </p:sp>
      <p:graphicFrame>
        <p:nvGraphicFramePr>
          <p:cNvPr id="11" name="表 10"/>
          <p:cNvGraphicFramePr>
            <a:graphicFrameLocks noGrp="1"/>
          </p:cNvGraphicFramePr>
          <p:nvPr/>
        </p:nvGraphicFramePr>
        <p:xfrm>
          <a:off x="4997135" y="2373037"/>
          <a:ext cx="3600000" cy="36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gridCol w="900000">
                  <a:extLst>
                    <a:ext uri="{9D8B030D-6E8A-4147-A177-3AD203B41FA5}">
                      <a16:colId xmlns:a16="http://schemas.microsoft.com/office/drawing/2014/main" val="2395823368"/>
                    </a:ext>
                  </a:extLst>
                </a:gridCol>
              </a:tblGrid>
              <a:tr h="900000">
                <a:tc>
                  <a:txBody>
                    <a:bodyPr/>
                    <a:lstStyle/>
                    <a:p>
                      <a:endParaRPr kumimoji="1" lang="ja-JP" altLang="en-US" dirty="0"/>
                    </a:p>
                  </a:txBody>
                  <a:tcPr/>
                </a:tc>
                <a:tc>
                  <a:txBody>
                    <a:bodyPr/>
                    <a:lstStyle/>
                    <a:p>
                      <a:endParaRPr kumimoji="1" lang="ja-JP" altLang="en-US" dirty="0"/>
                    </a:p>
                  </a:txBody>
                  <a:tcPr>
                    <a:no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770719446"/>
                  </a:ext>
                </a:extLst>
              </a:tr>
              <a:tr h="900000">
                <a:tc>
                  <a:txBody>
                    <a:bodyPr/>
                    <a:lstStyle/>
                    <a:p>
                      <a:endParaRPr kumimoji="1" lang="ja-JP" altLang="en-US" dirty="0"/>
                    </a:p>
                  </a:txBody>
                  <a:tcPr/>
                </a:tc>
                <a:tc>
                  <a:txBody>
                    <a:bodyPr/>
                    <a:lstStyle/>
                    <a:p>
                      <a:endParaRPr kumimoji="1" lang="ja-JP" altLang="en-US" dirty="0"/>
                    </a:p>
                  </a:txBody>
                  <a:tcPr>
                    <a:noFill/>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bg1"/>
                    </a:solidFill>
                  </a:tcPr>
                </a:tc>
                <a:tc>
                  <a:txBody>
                    <a:bodyPr/>
                    <a:lstStyle/>
                    <a:p>
                      <a:endParaRPr kumimoji="1" lang="ja-JP" altLang="en-US" dirty="0"/>
                    </a:p>
                  </a:txBody>
                  <a:tcPr>
                    <a:no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520920589"/>
                  </a:ext>
                </a:extLst>
              </a:tr>
              <a:tr h="900000">
                <a:tc>
                  <a:txBody>
                    <a:bodyPr/>
                    <a:lstStyle/>
                    <a:p>
                      <a:endParaRPr kumimoji="1" lang="ja-JP" altLang="en-US"/>
                    </a:p>
                  </a:txBody>
                  <a:tcPr/>
                </a:tc>
                <a:tc>
                  <a:txBody>
                    <a:bodyPr/>
                    <a:lstStyle/>
                    <a:p>
                      <a:endParaRPr kumimoji="1" lang="ja-JP" altLang="en-US" dirty="0"/>
                    </a:p>
                  </a:txBody>
                  <a:tcPr>
                    <a:no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34884007"/>
                  </a:ext>
                </a:extLst>
              </a:tr>
            </a:tbl>
          </a:graphicData>
        </a:graphic>
      </p:graphicFrame>
    </p:spTree>
    <p:extLst>
      <p:ext uri="{BB962C8B-B14F-4D97-AF65-F5344CB8AC3E}">
        <p14:creationId xmlns:p14="http://schemas.microsoft.com/office/powerpoint/2010/main" val="2542727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630742" y="2373037"/>
          <a:ext cx="3600000" cy="36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gridCol w="900000">
                  <a:extLst>
                    <a:ext uri="{9D8B030D-6E8A-4147-A177-3AD203B41FA5}">
                      <a16:colId xmlns:a16="http://schemas.microsoft.com/office/drawing/2014/main" val="2395823368"/>
                    </a:ext>
                  </a:extLst>
                </a:gridCol>
              </a:tblGrid>
              <a:tr h="900000">
                <a:tc>
                  <a:txBody>
                    <a:bodyPr/>
                    <a:lstStyle/>
                    <a:p>
                      <a:endParaRPr kumimoji="1" lang="ja-JP" altLang="en-US" dirty="0"/>
                    </a:p>
                  </a:txBody>
                  <a:tcPr/>
                </a:tc>
                <a:tc>
                  <a:txBody>
                    <a:bodyPr/>
                    <a:lstStyle/>
                    <a:p>
                      <a:endParaRPr kumimoji="1" lang="ja-JP" altLang="en-US" dirty="0"/>
                    </a:p>
                  </a:txBody>
                  <a:tcPr>
                    <a:no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770719446"/>
                  </a:ext>
                </a:extLst>
              </a:tr>
              <a:tr h="900000">
                <a:tc>
                  <a:txBody>
                    <a:bodyPr/>
                    <a:lstStyle/>
                    <a:p>
                      <a:endParaRPr kumimoji="1" lang="ja-JP" altLang="en-US" dirty="0"/>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no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520920589"/>
                  </a:ext>
                </a:extLst>
              </a:tr>
              <a:tr h="900000">
                <a:tc>
                  <a:txBody>
                    <a:bodyPr/>
                    <a:lstStyle/>
                    <a:p>
                      <a:endParaRPr kumimoji="1" lang="ja-JP" altLang="en-US" dirty="0"/>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34884007"/>
                  </a:ext>
                </a:extLst>
              </a:tr>
            </a:tbl>
          </a:graphicData>
        </a:graphic>
      </p:graphicFrame>
      <p:sp>
        <p:nvSpPr>
          <p:cNvPr id="5" name="テキスト ボックス 4"/>
          <p:cNvSpPr txBox="1"/>
          <p:nvPr/>
        </p:nvSpPr>
        <p:spPr>
          <a:xfrm>
            <a:off x="1839875" y="1494064"/>
            <a:ext cx="1181734" cy="646331"/>
          </a:xfrm>
          <a:prstGeom prst="rect">
            <a:avLst/>
          </a:prstGeom>
          <a:noFill/>
        </p:spPr>
        <p:txBody>
          <a:bodyPr wrap="none" rtlCol="0">
            <a:spAutoFit/>
          </a:bodyPr>
          <a:lstStyle/>
          <a:p>
            <a:r>
              <a:rPr kumimoji="1" lang="en-US" altLang="ja-JP" sz="3600" dirty="0"/>
              <a:t>Input</a:t>
            </a:r>
            <a:endParaRPr kumimoji="1" lang="ja-JP" altLang="en-US" sz="3600" dirty="0"/>
          </a:p>
        </p:txBody>
      </p:sp>
      <p:sp>
        <p:nvSpPr>
          <p:cNvPr id="9" name="テキスト ボックス 8"/>
          <p:cNvSpPr txBox="1"/>
          <p:nvPr/>
        </p:nvSpPr>
        <p:spPr>
          <a:xfrm>
            <a:off x="5930551" y="1494063"/>
            <a:ext cx="1733167" cy="646331"/>
          </a:xfrm>
          <a:prstGeom prst="rect">
            <a:avLst/>
          </a:prstGeom>
          <a:noFill/>
        </p:spPr>
        <p:txBody>
          <a:bodyPr wrap="none" rtlCol="0">
            <a:spAutoFit/>
          </a:bodyPr>
          <a:lstStyle/>
          <a:p>
            <a:r>
              <a:rPr kumimoji="1" lang="en-US" altLang="ja-JP" sz="3600" dirty="0"/>
              <a:t>Solution</a:t>
            </a:r>
            <a:endParaRPr kumimoji="1" lang="ja-JP" altLang="en-US" sz="3600" dirty="0"/>
          </a:p>
        </p:txBody>
      </p:sp>
      <p:sp>
        <p:nvSpPr>
          <p:cNvPr id="10" name="テキスト ボックス 9"/>
          <p:cNvSpPr txBox="1"/>
          <p:nvPr/>
        </p:nvSpPr>
        <p:spPr>
          <a:xfrm>
            <a:off x="1768780" y="485880"/>
            <a:ext cx="5441874" cy="707886"/>
          </a:xfrm>
          <a:prstGeom prst="rect">
            <a:avLst/>
          </a:prstGeom>
          <a:noFill/>
        </p:spPr>
        <p:txBody>
          <a:bodyPr wrap="none" rtlCol="0">
            <a:spAutoFit/>
          </a:bodyPr>
          <a:lstStyle/>
          <a:p>
            <a:r>
              <a:rPr kumimoji="1" lang="en-US" altLang="ja-JP" sz="4000" dirty="0"/>
              <a:t>Draw the specified image</a:t>
            </a:r>
            <a:endParaRPr kumimoji="1" lang="ja-JP" altLang="en-US" sz="4000" dirty="0"/>
          </a:p>
        </p:txBody>
      </p:sp>
      <p:graphicFrame>
        <p:nvGraphicFramePr>
          <p:cNvPr id="11" name="表 10"/>
          <p:cNvGraphicFramePr>
            <a:graphicFrameLocks noGrp="1"/>
          </p:cNvGraphicFramePr>
          <p:nvPr/>
        </p:nvGraphicFramePr>
        <p:xfrm>
          <a:off x="4997135" y="2373037"/>
          <a:ext cx="3600000" cy="36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gridCol w="900000">
                  <a:extLst>
                    <a:ext uri="{9D8B030D-6E8A-4147-A177-3AD203B41FA5}">
                      <a16:colId xmlns:a16="http://schemas.microsoft.com/office/drawing/2014/main" val="2395823368"/>
                    </a:ext>
                  </a:extLst>
                </a:gridCol>
              </a:tblGrid>
              <a:tr h="900000">
                <a:tc>
                  <a:txBody>
                    <a:bodyPr/>
                    <a:lstStyle/>
                    <a:p>
                      <a:endParaRPr kumimoji="1" lang="ja-JP" altLang="en-US" dirty="0"/>
                    </a:p>
                  </a:txBody>
                  <a:tcPr/>
                </a:tc>
                <a:tc>
                  <a:txBody>
                    <a:bodyPr/>
                    <a:lstStyle/>
                    <a:p>
                      <a:endParaRPr kumimoji="1" lang="ja-JP" altLang="en-US" dirty="0"/>
                    </a:p>
                  </a:txBody>
                  <a:tcPr>
                    <a:no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770719446"/>
                  </a:ext>
                </a:extLst>
              </a:tr>
              <a:tr h="900000">
                <a:tc>
                  <a:txBody>
                    <a:bodyPr/>
                    <a:lstStyle/>
                    <a:p>
                      <a:endParaRPr kumimoji="1" lang="ja-JP" altLang="en-US" dirty="0"/>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520920589"/>
                  </a:ext>
                </a:extLst>
              </a:tr>
              <a:tr h="900000">
                <a:tc>
                  <a:txBody>
                    <a:bodyPr/>
                    <a:lstStyle/>
                    <a:p>
                      <a:endParaRPr kumimoji="1" lang="ja-JP" altLang="en-US"/>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34884007"/>
                  </a:ext>
                </a:extLst>
              </a:tr>
            </a:tbl>
          </a:graphicData>
        </a:graphic>
      </p:graphicFrame>
      <p:sp>
        <p:nvSpPr>
          <p:cNvPr id="3" name="楕円 2"/>
          <p:cNvSpPr/>
          <p:nvPr/>
        </p:nvSpPr>
        <p:spPr>
          <a:xfrm>
            <a:off x="6143946" y="3503485"/>
            <a:ext cx="390418" cy="3904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1</a:t>
            </a:r>
            <a:endParaRPr kumimoji="1" lang="ja-JP" altLang="en-US" dirty="0"/>
          </a:p>
        </p:txBody>
      </p:sp>
      <p:sp>
        <p:nvSpPr>
          <p:cNvPr id="6" name="下矢印 5"/>
          <p:cNvSpPr/>
          <p:nvPr/>
        </p:nvSpPr>
        <p:spPr>
          <a:xfrm>
            <a:off x="6256961" y="3893903"/>
            <a:ext cx="195209" cy="1797979"/>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21307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630742" y="2373037"/>
          <a:ext cx="3600000" cy="36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gridCol w="900000">
                  <a:extLst>
                    <a:ext uri="{9D8B030D-6E8A-4147-A177-3AD203B41FA5}">
                      <a16:colId xmlns:a16="http://schemas.microsoft.com/office/drawing/2014/main" val="2395823368"/>
                    </a:ext>
                  </a:extLst>
                </a:gridCol>
              </a:tblGrid>
              <a:tr h="900000">
                <a:tc>
                  <a:txBody>
                    <a:bodyPr/>
                    <a:lstStyle/>
                    <a:p>
                      <a:endParaRPr kumimoji="1" lang="ja-JP" altLang="en-US" dirty="0"/>
                    </a:p>
                  </a:txBody>
                  <a:tcPr/>
                </a:tc>
                <a:tc>
                  <a:txBody>
                    <a:bodyPr/>
                    <a:lstStyle/>
                    <a:p>
                      <a:endParaRPr kumimoji="1" lang="ja-JP" altLang="en-US" dirty="0"/>
                    </a:p>
                  </a:txBody>
                  <a:tcPr>
                    <a:no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770719446"/>
                  </a:ext>
                </a:extLst>
              </a:tr>
              <a:tr h="900000">
                <a:tc>
                  <a:txBody>
                    <a:bodyPr/>
                    <a:lstStyle/>
                    <a:p>
                      <a:endParaRPr kumimoji="1" lang="ja-JP" altLang="en-US" dirty="0"/>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no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520920589"/>
                  </a:ext>
                </a:extLst>
              </a:tr>
              <a:tr h="900000">
                <a:tc>
                  <a:txBody>
                    <a:bodyPr/>
                    <a:lstStyle/>
                    <a:p>
                      <a:endParaRPr kumimoji="1" lang="ja-JP" altLang="en-US"/>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34884007"/>
                  </a:ext>
                </a:extLst>
              </a:tr>
            </a:tbl>
          </a:graphicData>
        </a:graphic>
      </p:graphicFrame>
      <p:sp>
        <p:nvSpPr>
          <p:cNvPr id="5" name="テキスト ボックス 4"/>
          <p:cNvSpPr txBox="1"/>
          <p:nvPr/>
        </p:nvSpPr>
        <p:spPr>
          <a:xfrm>
            <a:off x="1839875" y="1494064"/>
            <a:ext cx="1181734" cy="646331"/>
          </a:xfrm>
          <a:prstGeom prst="rect">
            <a:avLst/>
          </a:prstGeom>
          <a:noFill/>
        </p:spPr>
        <p:txBody>
          <a:bodyPr wrap="none" rtlCol="0">
            <a:spAutoFit/>
          </a:bodyPr>
          <a:lstStyle/>
          <a:p>
            <a:r>
              <a:rPr kumimoji="1" lang="en-US" altLang="ja-JP" sz="3600" dirty="0"/>
              <a:t>Input</a:t>
            </a:r>
            <a:endParaRPr kumimoji="1" lang="ja-JP" altLang="en-US" sz="3600" dirty="0"/>
          </a:p>
        </p:txBody>
      </p:sp>
      <p:sp>
        <p:nvSpPr>
          <p:cNvPr id="9" name="テキスト ボックス 8"/>
          <p:cNvSpPr txBox="1"/>
          <p:nvPr/>
        </p:nvSpPr>
        <p:spPr>
          <a:xfrm>
            <a:off x="5930551" y="1494063"/>
            <a:ext cx="1733167" cy="646331"/>
          </a:xfrm>
          <a:prstGeom prst="rect">
            <a:avLst/>
          </a:prstGeom>
          <a:noFill/>
        </p:spPr>
        <p:txBody>
          <a:bodyPr wrap="none" rtlCol="0">
            <a:spAutoFit/>
          </a:bodyPr>
          <a:lstStyle/>
          <a:p>
            <a:r>
              <a:rPr kumimoji="1" lang="en-US" altLang="ja-JP" sz="3600" dirty="0"/>
              <a:t>Solution</a:t>
            </a:r>
            <a:endParaRPr kumimoji="1" lang="ja-JP" altLang="en-US" sz="3600" dirty="0"/>
          </a:p>
        </p:txBody>
      </p:sp>
      <p:sp>
        <p:nvSpPr>
          <p:cNvPr id="10" name="テキスト ボックス 9"/>
          <p:cNvSpPr txBox="1"/>
          <p:nvPr/>
        </p:nvSpPr>
        <p:spPr>
          <a:xfrm>
            <a:off x="1768780" y="485880"/>
            <a:ext cx="5441874" cy="707886"/>
          </a:xfrm>
          <a:prstGeom prst="rect">
            <a:avLst/>
          </a:prstGeom>
          <a:noFill/>
        </p:spPr>
        <p:txBody>
          <a:bodyPr wrap="none" rtlCol="0">
            <a:spAutoFit/>
          </a:bodyPr>
          <a:lstStyle/>
          <a:p>
            <a:r>
              <a:rPr kumimoji="1" lang="en-US" altLang="ja-JP" sz="4000" dirty="0"/>
              <a:t>Draw the specified image</a:t>
            </a:r>
            <a:endParaRPr kumimoji="1" lang="ja-JP" altLang="en-US" sz="4000" dirty="0"/>
          </a:p>
        </p:txBody>
      </p:sp>
      <p:graphicFrame>
        <p:nvGraphicFramePr>
          <p:cNvPr id="11" name="表 10"/>
          <p:cNvGraphicFramePr>
            <a:graphicFrameLocks noGrp="1"/>
          </p:cNvGraphicFramePr>
          <p:nvPr/>
        </p:nvGraphicFramePr>
        <p:xfrm>
          <a:off x="4997135" y="2373037"/>
          <a:ext cx="3600000" cy="36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gridCol w="900000">
                  <a:extLst>
                    <a:ext uri="{9D8B030D-6E8A-4147-A177-3AD203B41FA5}">
                      <a16:colId xmlns:a16="http://schemas.microsoft.com/office/drawing/2014/main" val="2395823368"/>
                    </a:ext>
                  </a:extLst>
                </a:gridCol>
              </a:tblGrid>
              <a:tr h="900000">
                <a:tc>
                  <a:txBody>
                    <a:bodyPr/>
                    <a:lstStyle/>
                    <a:p>
                      <a:endParaRPr kumimoji="1" lang="ja-JP" altLang="en-US" dirty="0"/>
                    </a:p>
                  </a:txBody>
                  <a:tcPr/>
                </a:tc>
                <a:tc>
                  <a:txBody>
                    <a:bodyPr/>
                    <a:lstStyle/>
                    <a:p>
                      <a:endParaRPr kumimoji="1" lang="ja-JP" altLang="en-US" dirty="0"/>
                    </a:p>
                  </a:txBody>
                  <a:tcPr>
                    <a:no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770719446"/>
                  </a:ext>
                </a:extLst>
              </a:tr>
              <a:tr h="900000">
                <a:tc>
                  <a:txBody>
                    <a:bodyPr/>
                    <a:lstStyle/>
                    <a:p>
                      <a:endParaRPr kumimoji="1" lang="ja-JP" altLang="en-US" dirty="0"/>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520920589"/>
                  </a:ext>
                </a:extLst>
              </a:tr>
              <a:tr h="900000">
                <a:tc>
                  <a:txBody>
                    <a:bodyPr/>
                    <a:lstStyle/>
                    <a:p>
                      <a:endParaRPr kumimoji="1" lang="ja-JP" altLang="en-US"/>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34884007"/>
                  </a:ext>
                </a:extLst>
              </a:tr>
            </a:tbl>
          </a:graphicData>
        </a:graphic>
      </p:graphicFrame>
      <p:sp>
        <p:nvSpPr>
          <p:cNvPr id="3" name="楕円 2"/>
          <p:cNvSpPr/>
          <p:nvPr/>
        </p:nvSpPr>
        <p:spPr>
          <a:xfrm>
            <a:off x="5249036" y="4438436"/>
            <a:ext cx="390418" cy="3904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2</a:t>
            </a:r>
            <a:endParaRPr kumimoji="1" lang="ja-JP" altLang="en-US" dirty="0"/>
          </a:p>
        </p:txBody>
      </p:sp>
      <p:sp>
        <p:nvSpPr>
          <p:cNvPr id="6" name="下矢印 5"/>
          <p:cNvSpPr/>
          <p:nvPr/>
        </p:nvSpPr>
        <p:spPr>
          <a:xfrm rot="16200000">
            <a:off x="6867614" y="3294601"/>
            <a:ext cx="221768" cy="267808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13925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630742" y="2373037"/>
          <a:ext cx="3600000" cy="36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gridCol w="900000">
                  <a:extLst>
                    <a:ext uri="{9D8B030D-6E8A-4147-A177-3AD203B41FA5}">
                      <a16:colId xmlns:a16="http://schemas.microsoft.com/office/drawing/2014/main" val="2395823368"/>
                    </a:ext>
                  </a:extLst>
                </a:gridCol>
              </a:tblGrid>
              <a:tr h="900000">
                <a:tc>
                  <a:txBody>
                    <a:bodyPr/>
                    <a:lstStyle/>
                    <a:p>
                      <a:endParaRPr kumimoji="1" lang="ja-JP" altLang="en-US" dirty="0"/>
                    </a:p>
                  </a:txBody>
                  <a:tcPr/>
                </a:tc>
                <a:tc>
                  <a:txBody>
                    <a:bodyPr/>
                    <a:lstStyle/>
                    <a:p>
                      <a:endParaRPr kumimoji="1" lang="ja-JP" altLang="en-US" dirty="0"/>
                    </a:p>
                  </a:txBody>
                  <a:tcPr>
                    <a:no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770719446"/>
                  </a:ext>
                </a:extLst>
              </a:tr>
              <a:tr h="900000">
                <a:tc>
                  <a:txBody>
                    <a:bodyPr/>
                    <a:lstStyle/>
                    <a:p>
                      <a:endParaRPr kumimoji="1" lang="ja-JP" altLang="en-US" dirty="0"/>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no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520920589"/>
                  </a:ext>
                </a:extLst>
              </a:tr>
              <a:tr h="900000">
                <a:tc>
                  <a:txBody>
                    <a:bodyPr/>
                    <a:lstStyle/>
                    <a:p>
                      <a:endParaRPr kumimoji="1" lang="ja-JP" altLang="en-US"/>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34884007"/>
                  </a:ext>
                </a:extLst>
              </a:tr>
            </a:tbl>
          </a:graphicData>
        </a:graphic>
      </p:graphicFrame>
      <p:sp>
        <p:nvSpPr>
          <p:cNvPr id="5" name="テキスト ボックス 4"/>
          <p:cNvSpPr txBox="1"/>
          <p:nvPr/>
        </p:nvSpPr>
        <p:spPr>
          <a:xfrm>
            <a:off x="1839875" y="1494064"/>
            <a:ext cx="1181734" cy="646331"/>
          </a:xfrm>
          <a:prstGeom prst="rect">
            <a:avLst/>
          </a:prstGeom>
          <a:noFill/>
        </p:spPr>
        <p:txBody>
          <a:bodyPr wrap="none" rtlCol="0">
            <a:spAutoFit/>
          </a:bodyPr>
          <a:lstStyle/>
          <a:p>
            <a:r>
              <a:rPr kumimoji="1" lang="en-US" altLang="ja-JP" sz="3600" dirty="0"/>
              <a:t>Input</a:t>
            </a:r>
            <a:endParaRPr kumimoji="1" lang="ja-JP" altLang="en-US" sz="3600" dirty="0"/>
          </a:p>
        </p:txBody>
      </p:sp>
      <p:sp>
        <p:nvSpPr>
          <p:cNvPr id="9" name="テキスト ボックス 8"/>
          <p:cNvSpPr txBox="1"/>
          <p:nvPr/>
        </p:nvSpPr>
        <p:spPr>
          <a:xfrm>
            <a:off x="5930551" y="1494063"/>
            <a:ext cx="1733167" cy="646331"/>
          </a:xfrm>
          <a:prstGeom prst="rect">
            <a:avLst/>
          </a:prstGeom>
          <a:noFill/>
        </p:spPr>
        <p:txBody>
          <a:bodyPr wrap="none" rtlCol="0">
            <a:spAutoFit/>
          </a:bodyPr>
          <a:lstStyle/>
          <a:p>
            <a:r>
              <a:rPr kumimoji="1" lang="en-US" altLang="ja-JP" sz="3600" dirty="0"/>
              <a:t>Solution</a:t>
            </a:r>
            <a:endParaRPr kumimoji="1" lang="ja-JP" altLang="en-US" sz="3600" dirty="0"/>
          </a:p>
        </p:txBody>
      </p:sp>
      <p:sp>
        <p:nvSpPr>
          <p:cNvPr id="10" name="テキスト ボックス 9"/>
          <p:cNvSpPr txBox="1"/>
          <p:nvPr/>
        </p:nvSpPr>
        <p:spPr>
          <a:xfrm>
            <a:off x="1768780" y="485880"/>
            <a:ext cx="5441874" cy="707886"/>
          </a:xfrm>
          <a:prstGeom prst="rect">
            <a:avLst/>
          </a:prstGeom>
          <a:noFill/>
        </p:spPr>
        <p:txBody>
          <a:bodyPr wrap="none" rtlCol="0">
            <a:spAutoFit/>
          </a:bodyPr>
          <a:lstStyle/>
          <a:p>
            <a:r>
              <a:rPr kumimoji="1" lang="en-US" altLang="ja-JP" sz="4000" dirty="0"/>
              <a:t>Draw the specified image</a:t>
            </a:r>
            <a:endParaRPr kumimoji="1" lang="ja-JP" altLang="en-US" sz="4000" dirty="0"/>
          </a:p>
        </p:txBody>
      </p:sp>
      <p:graphicFrame>
        <p:nvGraphicFramePr>
          <p:cNvPr id="11" name="表 10"/>
          <p:cNvGraphicFramePr>
            <a:graphicFrameLocks noGrp="1"/>
          </p:cNvGraphicFramePr>
          <p:nvPr/>
        </p:nvGraphicFramePr>
        <p:xfrm>
          <a:off x="4997135" y="2373037"/>
          <a:ext cx="3600000" cy="36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gridCol w="900000">
                  <a:extLst>
                    <a:ext uri="{9D8B030D-6E8A-4147-A177-3AD203B41FA5}">
                      <a16:colId xmlns:a16="http://schemas.microsoft.com/office/drawing/2014/main" val="2395823368"/>
                    </a:ext>
                  </a:extLst>
                </a:gridCol>
              </a:tblGrid>
              <a:tr h="900000">
                <a:tc>
                  <a:txBody>
                    <a:bodyPr/>
                    <a:lstStyle/>
                    <a:p>
                      <a:endParaRPr kumimoji="1" lang="ja-JP" altLang="en-US" dirty="0"/>
                    </a:p>
                  </a:txBody>
                  <a:tcPr/>
                </a:tc>
                <a:tc>
                  <a:txBody>
                    <a:bodyPr/>
                    <a:lstStyle/>
                    <a:p>
                      <a:endParaRPr kumimoji="1" lang="ja-JP" altLang="en-US" dirty="0"/>
                    </a:p>
                  </a:txBody>
                  <a:tcPr>
                    <a:no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770719446"/>
                  </a:ext>
                </a:extLst>
              </a:tr>
              <a:tr h="900000">
                <a:tc>
                  <a:txBody>
                    <a:bodyPr/>
                    <a:lstStyle/>
                    <a:p>
                      <a:endParaRPr kumimoji="1" lang="ja-JP" altLang="en-US" dirty="0"/>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520920589"/>
                  </a:ext>
                </a:extLst>
              </a:tr>
              <a:tr h="900000">
                <a:tc>
                  <a:txBody>
                    <a:bodyPr/>
                    <a:lstStyle/>
                    <a:p>
                      <a:endParaRPr kumimoji="1" lang="ja-JP" altLang="en-US"/>
                    </a:p>
                  </a:txBody>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34884007"/>
                  </a:ext>
                </a:extLst>
              </a:tr>
            </a:tbl>
          </a:graphicData>
        </a:graphic>
      </p:graphicFrame>
      <p:sp>
        <p:nvSpPr>
          <p:cNvPr id="3" name="楕円 2"/>
          <p:cNvSpPr/>
          <p:nvPr/>
        </p:nvSpPr>
        <p:spPr>
          <a:xfrm>
            <a:off x="7056541" y="4417888"/>
            <a:ext cx="390418" cy="3904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3</a:t>
            </a:r>
            <a:endParaRPr kumimoji="1" lang="ja-JP" altLang="en-US" dirty="0"/>
          </a:p>
        </p:txBody>
      </p:sp>
      <p:sp>
        <p:nvSpPr>
          <p:cNvPr id="2" name="テキスト ボックス 1"/>
          <p:cNvSpPr txBox="1"/>
          <p:nvPr/>
        </p:nvSpPr>
        <p:spPr>
          <a:xfrm>
            <a:off x="6693520" y="4931596"/>
            <a:ext cx="111645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dirty="0"/>
              <a:t>Overpaint</a:t>
            </a:r>
            <a:endParaRPr kumimoji="1" lang="ja-JP" altLang="en-US" dirty="0"/>
          </a:p>
        </p:txBody>
      </p:sp>
    </p:spTree>
    <p:extLst>
      <p:ext uri="{BB962C8B-B14F-4D97-AF65-F5344CB8AC3E}">
        <p14:creationId xmlns:p14="http://schemas.microsoft.com/office/powerpoint/2010/main" val="1116521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p:cNvSpPr txBox="1"/>
              <p:nvPr/>
            </p:nvSpPr>
            <p:spPr>
              <a:xfrm>
                <a:off x="554805" y="636998"/>
                <a:ext cx="8167956" cy="1754326"/>
              </a:xfrm>
              <a:prstGeom prst="rect">
                <a:avLst/>
              </a:prstGeom>
              <a:noFill/>
            </p:spPr>
            <p:txBody>
              <a:bodyPr wrap="square" rtlCol="0">
                <a:spAutoFit/>
              </a:bodyPr>
              <a:lstStyle/>
              <a:p>
                <a:r>
                  <a:rPr kumimoji="1" lang="en-US" altLang="ja-JP" sz="3600" b="1" dirty="0"/>
                  <a:t>Line-paint operation: </a:t>
                </a:r>
                <a:r>
                  <a:rPr kumimoji="1" lang="en-US" altLang="ja-JP" sz="3600" dirty="0"/>
                  <a:t>Paint </a:t>
                </a:r>
                <a14:m>
                  <m:oMath xmlns:m="http://schemas.openxmlformats.org/officeDocument/2006/math">
                    <m:r>
                      <a:rPr kumimoji="1" lang="en-US" altLang="ja-JP" sz="3600" b="0" i="1" smtClean="0">
                        <a:latin typeface="Cambria Math" panose="02040503050406030204" pitchFamily="18" charset="0"/>
                      </a:rPr>
                      <m:t>1×</m:t>
                    </m:r>
                    <m:r>
                      <a:rPr kumimoji="1" lang="en-US" altLang="ja-JP" sz="3600" b="0" i="1" smtClean="0">
                        <a:latin typeface="Cambria Math" panose="02040503050406030204" pitchFamily="18" charset="0"/>
                      </a:rPr>
                      <m:t>𝑘</m:t>
                    </m:r>
                  </m:oMath>
                </a14:m>
                <a:r>
                  <a:rPr kumimoji="1" lang="ja-JP" altLang="en-US" sz="3600" dirty="0"/>
                  <a:t> </a:t>
                </a:r>
                <a:r>
                  <a:rPr kumimoji="1" lang="en-US" altLang="ja-JP" sz="3600" dirty="0"/>
                  <a:t>or </a:t>
                </a:r>
                <a14:m>
                  <m:oMath xmlns:m="http://schemas.openxmlformats.org/officeDocument/2006/math">
                    <m:r>
                      <a:rPr kumimoji="1" lang="en-US" altLang="ja-JP" sz="3600" b="0" i="1" smtClean="0">
                        <a:latin typeface="Cambria Math" panose="02040503050406030204" pitchFamily="18" charset="0"/>
                      </a:rPr>
                      <m:t>𝑘</m:t>
                    </m:r>
                    <m:r>
                      <a:rPr kumimoji="1" lang="en-US" altLang="ja-JP" sz="3600" b="0" i="1" smtClean="0">
                        <a:latin typeface="Cambria Math" panose="02040503050406030204" pitchFamily="18" charset="0"/>
                      </a:rPr>
                      <m:t>×1</m:t>
                    </m:r>
                  </m:oMath>
                </a14:m>
                <a:r>
                  <a:rPr kumimoji="1" lang="ja-JP" altLang="en-US" sz="3600" dirty="0"/>
                  <a:t> </a:t>
                </a:r>
                <a:r>
                  <a:rPr kumimoji="1" lang="en-US" altLang="ja-JP" sz="3600" dirty="0"/>
                  <a:t>pixels either black or white.</a:t>
                </a:r>
              </a:p>
              <a:p>
                <a:r>
                  <a:rPr kumimoji="1" lang="en-US" altLang="ja-JP" sz="3600" dirty="0"/>
                  <a:t>Cost = </a:t>
                </a:r>
                <a14:m>
                  <m:oMath xmlns:m="http://schemas.openxmlformats.org/officeDocument/2006/math">
                    <m:r>
                      <a:rPr kumimoji="1" lang="en-US" altLang="ja-JP" sz="3600" b="0" i="1" smtClean="0">
                        <a:latin typeface="Cambria Math" panose="02040503050406030204" pitchFamily="18" charset="0"/>
                      </a:rPr>
                      <m:t>𝑎𝑘</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𝑏</m:t>
                    </m:r>
                  </m:oMath>
                </a14:m>
                <a:endParaRPr kumimoji="1" lang="en-US" altLang="ja-JP" sz="36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54805" y="636998"/>
                <a:ext cx="8167956" cy="1754326"/>
              </a:xfrm>
              <a:prstGeom prst="rect">
                <a:avLst/>
              </a:prstGeom>
              <a:blipFill>
                <a:blip r:embed="rId2"/>
                <a:stretch>
                  <a:fillRect l="-2239" t="-5208" b="-12153"/>
                </a:stretch>
              </a:blipFill>
            </p:spPr>
            <p:txBody>
              <a:bodyPr/>
              <a:lstStyle/>
              <a:p>
                <a:r>
                  <a:rPr lang="ja-JP" altLang="en-US">
                    <a:noFill/>
                  </a:rPr>
                  <a:t> </a:t>
                </a:r>
              </a:p>
            </p:txBody>
          </p:sp>
        </mc:Fallback>
      </mc:AlternateContent>
      <p:graphicFrame>
        <p:nvGraphicFramePr>
          <p:cNvPr id="5" name="表 4"/>
          <p:cNvGraphicFramePr>
            <a:graphicFrameLocks noGrp="1"/>
          </p:cNvGraphicFramePr>
          <p:nvPr/>
        </p:nvGraphicFramePr>
        <p:xfrm>
          <a:off x="2839557" y="2527150"/>
          <a:ext cx="3600000" cy="9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gridCol w="900000">
                  <a:extLst>
                    <a:ext uri="{9D8B030D-6E8A-4147-A177-3AD203B41FA5}">
                      <a16:colId xmlns:a16="http://schemas.microsoft.com/office/drawing/2014/main" val="2395823368"/>
                    </a:ext>
                  </a:extLst>
                </a:gridCol>
              </a:tblGrid>
              <a:tr h="900000">
                <a:tc>
                  <a:txBody>
                    <a:bodyPr/>
                    <a:lstStyle/>
                    <a:p>
                      <a:pPr algn="ctr"/>
                      <a:r>
                        <a:rPr kumimoji="1" lang="en-US" altLang="ja-JP" sz="3200" dirty="0"/>
                        <a:t>1</a:t>
                      </a:r>
                      <a:endParaRPr kumimoji="1" lang="ja-JP" altLang="en-US" sz="3200" dirty="0"/>
                    </a:p>
                  </a:txBody>
                  <a:tcPr anchor="ctr"/>
                </a:tc>
                <a:tc>
                  <a:txBody>
                    <a:bodyPr/>
                    <a:lstStyle/>
                    <a:p>
                      <a:pPr algn="ctr"/>
                      <a:r>
                        <a:rPr kumimoji="1" lang="en-US" altLang="ja-JP" sz="3200" dirty="0"/>
                        <a:t>2</a:t>
                      </a:r>
                      <a:endParaRPr kumimoji="1" lang="ja-JP" altLang="en-US" sz="3200" dirty="0"/>
                    </a:p>
                  </a:txBody>
                  <a:tcPr anchor="ctr">
                    <a:solidFill>
                      <a:schemeClr val="bg1"/>
                    </a:solidFill>
                  </a:tcPr>
                </a:tc>
                <a:tc>
                  <a:txBody>
                    <a:bodyPr/>
                    <a:lstStyle/>
                    <a:p>
                      <a:pPr algn="ctr"/>
                      <a:r>
                        <a:rPr kumimoji="1" lang="en-US" altLang="ja-JP" sz="3200" dirty="0"/>
                        <a:t>…</a:t>
                      </a:r>
                      <a:endParaRPr kumimoji="1" lang="ja-JP" altLang="en-US" sz="3200" dirty="0"/>
                    </a:p>
                  </a:txBody>
                  <a:tcPr anchor="ctr"/>
                </a:tc>
                <a:tc>
                  <a:txBody>
                    <a:bodyPr/>
                    <a:lstStyle/>
                    <a:p>
                      <a:pPr algn="ctr"/>
                      <a:r>
                        <a:rPr kumimoji="1" lang="en-US" altLang="ja-JP" sz="3200" dirty="0"/>
                        <a:t>k</a:t>
                      </a:r>
                      <a:endParaRPr kumimoji="1" lang="ja-JP" altLang="en-US" sz="3200" dirty="0"/>
                    </a:p>
                  </a:txBody>
                  <a:tcPr anchor="ctr">
                    <a:solidFill>
                      <a:schemeClr val="bg1"/>
                    </a:solidFill>
                  </a:tcPr>
                </a:tc>
                <a:extLst>
                  <a:ext uri="{0D108BD9-81ED-4DB2-BD59-A6C34878D82A}">
                    <a16:rowId xmlns:a16="http://schemas.microsoft.com/office/drawing/2014/main" val="770719446"/>
                  </a:ext>
                </a:extLst>
              </a:tr>
            </a:tbl>
          </a:graphicData>
        </a:graphic>
      </p:graphicFrame>
      <mc:AlternateContent xmlns:mc="http://schemas.openxmlformats.org/markup-compatibility/2006" xmlns:a14="http://schemas.microsoft.com/office/drawing/2010/main">
        <mc:Choice Requires="a14">
          <p:sp>
            <p:nvSpPr>
              <p:cNvPr id="8" name="テキスト ボックス 7"/>
              <p:cNvSpPr txBox="1"/>
              <p:nvPr/>
            </p:nvSpPr>
            <p:spPr>
              <a:xfrm>
                <a:off x="554805" y="3840822"/>
                <a:ext cx="8167956" cy="1754326"/>
              </a:xfrm>
              <a:prstGeom prst="rect">
                <a:avLst/>
              </a:prstGeom>
              <a:noFill/>
            </p:spPr>
            <p:txBody>
              <a:bodyPr wrap="square" rtlCol="0">
                <a:spAutoFit/>
              </a:bodyPr>
              <a:lstStyle/>
              <a:p>
                <a:r>
                  <a:rPr kumimoji="1" lang="en-US" altLang="ja-JP" sz="3600" b="1" dirty="0"/>
                  <a:t>Single-paint operation: </a:t>
                </a:r>
                <a:r>
                  <a:rPr kumimoji="1" lang="en-US" altLang="ja-JP" sz="3600" dirty="0"/>
                  <a:t>Paint a single pixel either black or white.</a:t>
                </a:r>
              </a:p>
              <a:p>
                <a:r>
                  <a:rPr kumimoji="1" lang="en-US" altLang="ja-JP" sz="3600" dirty="0"/>
                  <a:t>Cost = </a:t>
                </a:r>
                <a14:m>
                  <m:oMath xmlns:m="http://schemas.openxmlformats.org/officeDocument/2006/math">
                    <m:r>
                      <a:rPr kumimoji="1" lang="en-US" altLang="ja-JP" sz="3600" b="0" i="1" smtClean="0">
                        <a:latin typeface="Cambria Math" panose="02040503050406030204" pitchFamily="18" charset="0"/>
                      </a:rPr>
                      <m:t>𝑐</m:t>
                    </m:r>
                  </m:oMath>
                </a14:m>
                <a:endParaRPr kumimoji="1" lang="en-US" altLang="ja-JP" sz="36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54805" y="3840822"/>
                <a:ext cx="8167956" cy="1754326"/>
              </a:xfrm>
              <a:prstGeom prst="rect">
                <a:avLst/>
              </a:prstGeom>
              <a:blipFill>
                <a:blip r:embed="rId3"/>
                <a:stretch>
                  <a:fillRect l="-2239" t="-5208" r="-1940" b="-1215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00513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Overpainting</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en-US" altLang="ja-JP" sz="3200" dirty="0"/>
                  <a:t>You can overpaint black </a:t>
                </a:r>
                <a14:m>
                  <m:oMath xmlns:m="http://schemas.openxmlformats.org/officeDocument/2006/math">
                    <m:r>
                      <a:rPr kumimoji="1" lang="en-US" altLang="ja-JP" sz="3200" b="0" i="1" smtClean="0">
                        <a:latin typeface="Cambria Math" panose="02040503050406030204" pitchFamily="18" charset="0"/>
                      </a:rPr>
                      <m:t>⇒</m:t>
                    </m:r>
                  </m:oMath>
                </a14:m>
                <a:r>
                  <a:rPr kumimoji="1" lang="ja-JP" altLang="en-US" sz="3200" dirty="0"/>
                  <a:t> </a:t>
                </a:r>
                <a:r>
                  <a:rPr kumimoji="1" lang="en-US" altLang="ja-JP" sz="3200" dirty="0"/>
                  <a:t>white</a:t>
                </a:r>
                <a:endParaRPr kumimoji="1" lang="ja-JP" altLang="en-US" sz="32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2019" t="-3030"/>
                </a:stretch>
              </a:blipFill>
            </p:spPr>
            <p:txBody>
              <a:bodyPr/>
              <a:lstStyle/>
              <a:p>
                <a:r>
                  <a:rPr lang="ja-JP" altLang="en-US">
                    <a:noFill/>
                  </a:rPr>
                  <a:t> </a:t>
                </a:r>
              </a:p>
            </p:txBody>
          </p:sp>
        </mc:Fallback>
      </mc:AlternateContent>
      <p:graphicFrame>
        <p:nvGraphicFramePr>
          <p:cNvPr id="4" name="表 3"/>
          <p:cNvGraphicFramePr>
            <a:graphicFrameLocks noGrp="1"/>
          </p:cNvGraphicFramePr>
          <p:nvPr/>
        </p:nvGraphicFramePr>
        <p:xfrm>
          <a:off x="908147" y="2867006"/>
          <a:ext cx="2700000" cy="27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tblGrid>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520920589"/>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934884007"/>
                  </a:ext>
                </a:extLst>
              </a:tr>
            </a:tbl>
          </a:graphicData>
        </a:graphic>
      </p:graphicFrame>
      <p:sp>
        <p:nvSpPr>
          <p:cNvPr id="8" name="正方形/長方形 7"/>
          <p:cNvSpPr/>
          <p:nvPr/>
        </p:nvSpPr>
        <p:spPr>
          <a:xfrm>
            <a:off x="1058241" y="3934999"/>
            <a:ext cx="2383604" cy="5650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Overpaint</a:t>
            </a:r>
            <a:endParaRPr kumimoji="1" lang="ja-JP" altLang="en-US" dirty="0"/>
          </a:p>
        </p:txBody>
      </p:sp>
      <p:graphicFrame>
        <p:nvGraphicFramePr>
          <p:cNvPr id="9" name="表 8"/>
          <p:cNvGraphicFramePr>
            <a:graphicFrameLocks noGrp="1"/>
          </p:cNvGraphicFramePr>
          <p:nvPr/>
        </p:nvGraphicFramePr>
        <p:xfrm>
          <a:off x="5585527" y="2867006"/>
          <a:ext cx="2700000" cy="27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tblGrid>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520920589"/>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934884007"/>
                  </a:ext>
                </a:extLst>
              </a:tr>
            </a:tbl>
          </a:graphicData>
        </a:graphic>
      </p:graphicFrame>
      <p:sp>
        <p:nvSpPr>
          <p:cNvPr id="10" name="右矢印 9"/>
          <p:cNvSpPr/>
          <p:nvPr/>
        </p:nvSpPr>
        <p:spPr>
          <a:xfrm>
            <a:off x="4107633" y="4015445"/>
            <a:ext cx="978408" cy="48463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8892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Overpainting</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en-US" altLang="ja-JP" sz="3200" dirty="0"/>
                  <a:t>You </a:t>
                </a:r>
                <a:r>
                  <a:rPr kumimoji="1" lang="en-US" altLang="ja-JP" sz="3200" i="1" dirty="0"/>
                  <a:t>cannot</a:t>
                </a:r>
                <a:r>
                  <a:rPr kumimoji="1" lang="en-US" altLang="ja-JP" sz="3200" dirty="0"/>
                  <a:t> overpaint white </a:t>
                </a:r>
                <a14:m>
                  <m:oMath xmlns:m="http://schemas.openxmlformats.org/officeDocument/2006/math">
                    <m:r>
                      <a:rPr kumimoji="1" lang="en-US" altLang="ja-JP" sz="3200" b="0" i="1" smtClean="0">
                        <a:latin typeface="Cambria Math" panose="02040503050406030204" pitchFamily="18" charset="0"/>
                      </a:rPr>
                      <m:t>⇒</m:t>
                    </m:r>
                  </m:oMath>
                </a14:m>
                <a:r>
                  <a:rPr kumimoji="1" lang="ja-JP" altLang="en-US" sz="3200" dirty="0"/>
                  <a:t> </a:t>
                </a:r>
                <a:r>
                  <a:rPr kumimoji="1" lang="en-US" altLang="ja-JP" sz="3200" dirty="0"/>
                  <a:t>black</a:t>
                </a:r>
                <a:endParaRPr kumimoji="1" lang="ja-JP" altLang="en-US" sz="32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2019" t="-3030"/>
                </a:stretch>
              </a:blipFill>
            </p:spPr>
            <p:txBody>
              <a:bodyPr/>
              <a:lstStyle/>
              <a:p>
                <a:r>
                  <a:rPr lang="ja-JP" altLang="en-US">
                    <a:noFill/>
                  </a:rPr>
                  <a:t> </a:t>
                </a:r>
              </a:p>
            </p:txBody>
          </p:sp>
        </mc:Fallback>
      </mc:AlternateContent>
      <p:graphicFrame>
        <p:nvGraphicFramePr>
          <p:cNvPr id="4" name="表 3"/>
          <p:cNvGraphicFramePr>
            <a:graphicFrameLocks noGrp="1"/>
          </p:cNvGraphicFramePr>
          <p:nvPr/>
        </p:nvGraphicFramePr>
        <p:xfrm>
          <a:off x="908147" y="2867006"/>
          <a:ext cx="2700000" cy="27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tblGrid>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520920589"/>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934884007"/>
                  </a:ext>
                </a:extLst>
              </a:tr>
            </a:tbl>
          </a:graphicData>
        </a:graphic>
      </p:graphicFrame>
      <p:sp>
        <p:nvSpPr>
          <p:cNvPr id="8" name="正方形/長方形 7"/>
          <p:cNvSpPr/>
          <p:nvPr/>
        </p:nvSpPr>
        <p:spPr>
          <a:xfrm>
            <a:off x="1058241" y="3934999"/>
            <a:ext cx="2383604" cy="5650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t>    1</a:t>
            </a:r>
            <a:endParaRPr kumimoji="1" lang="ja-JP" altLang="en-US" dirty="0"/>
          </a:p>
        </p:txBody>
      </p:sp>
      <p:graphicFrame>
        <p:nvGraphicFramePr>
          <p:cNvPr id="9" name="表 8"/>
          <p:cNvGraphicFramePr>
            <a:graphicFrameLocks noGrp="1"/>
          </p:cNvGraphicFramePr>
          <p:nvPr/>
        </p:nvGraphicFramePr>
        <p:xfrm>
          <a:off x="5585527" y="2867006"/>
          <a:ext cx="2700000" cy="27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tblGrid>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bg1"/>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520920589"/>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934884007"/>
                  </a:ext>
                </a:extLst>
              </a:tr>
            </a:tbl>
          </a:graphicData>
        </a:graphic>
      </p:graphicFrame>
      <p:sp>
        <p:nvSpPr>
          <p:cNvPr id="10" name="右矢印 9"/>
          <p:cNvSpPr/>
          <p:nvPr/>
        </p:nvSpPr>
        <p:spPr>
          <a:xfrm>
            <a:off x="4107633" y="4015445"/>
            <a:ext cx="978408" cy="48463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991476" y="3033195"/>
            <a:ext cx="525692" cy="2401833"/>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t"/>
          <a:lstStyle/>
          <a:p>
            <a:pPr algn="ctr"/>
            <a:endParaRPr kumimoji="1" lang="en-US" altLang="ja-JP" dirty="0"/>
          </a:p>
          <a:p>
            <a:pPr algn="ctr"/>
            <a:r>
              <a:rPr kumimoji="1" lang="en-US" altLang="ja-JP" dirty="0"/>
              <a:t>2</a:t>
            </a:r>
            <a:endParaRPr kumimoji="1" lang="ja-JP" altLang="en-US" dirty="0"/>
          </a:p>
        </p:txBody>
      </p:sp>
      <p:sp>
        <p:nvSpPr>
          <p:cNvPr id="5" name="禁止 4"/>
          <p:cNvSpPr/>
          <p:nvPr/>
        </p:nvSpPr>
        <p:spPr>
          <a:xfrm>
            <a:off x="4249078" y="3962380"/>
            <a:ext cx="590762" cy="590762"/>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210757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Overpainting</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3200" dirty="0"/>
              <a:t>You </a:t>
            </a:r>
            <a:r>
              <a:rPr lang="en-US" altLang="ja-JP" sz="3200" dirty="0"/>
              <a:t>can </a:t>
            </a:r>
            <a:r>
              <a:rPr kumimoji="1" lang="en-US" altLang="ja-JP" sz="3200" dirty="0"/>
              <a:t>overpaint a pixel at most once</a:t>
            </a:r>
            <a:endParaRPr kumimoji="1" lang="ja-JP" altLang="en-US" sz="3200" dirty="0"/>
          </a:p>
        </p:txBody>
      </p:sp>
      <p:graphicFrame>
        <p:nvGraphicFramePr>
          <p:cNvPr id="4" name="表 3"/>
          <p:cNvGraphicFramePr>
            <a:graphicFrameLocks noGrp="1"/>
          </p:cNvGraphicFramePr>
          <p:nvPr/>
        </p:nvGraphicFramePr>
        <p:xfrm>
          <a:off x="908147" y="2867006"/>
          <a:ext cx="2700000" cy="27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tblGrid>
              <a:tr h="900000">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520920589"/>
                  </a:ext>
                </a:extLst>
              </a:tr>
              <a:tr h="900000">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extLst>
                  <a:ext uri="{0D108BD9-81ED-4DB2-BD59-A6C34878D82A}">
                    <a16:rowId xmlns:a16="http://schemas.microsoft.com/office/drawing/2014/main" val="934884007"/>
                  </a:ext>
                </a:extLst>
              </a:tr>
            </a:tbl>
          </a:graphicData>
        </a:graphic>
      </p:graphicFrame>
      <p:sp>
        <p:nvSpPr>
          <p:cNvPr id="8" name="正方形/長方形 7"/>
          <p:cNvSpPr/>
          <p:nvPr/>
        </p:nvSpPr>
        <p:spPr>
          <a:xfrm>
            <a:off x="1058241" y="3934999"/>
            <a:ext cx="2383604" cy="565078"/>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t>    1</a:t>
            </a:r>
            <a:endParaRPr kumimoji="1" lang="ja-JP" altLang="en-US" dirty="0"/>
          </a:p>
        </p:txBody>
      </p:sp>
      <p:graphicFrame>
        <p:nvGraphicFramePr>
          <p:cNvPr id="9" name="表 8"/>
          <p:cNvGraphicFramePr>
            <a:graphicFrameLocks noGrp="1"/>
          </p:cNvGraphicFramePr>
          <p:nvPr/>
        </p:nvGraphicFramePr>
        <p:xfrm>
          <a:off x="5585527" y="2867006"/>
          <a:ext cx="2700000" cy="270000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920932768"/>
                    </a:ext>
                  </a:extLst>
                </a:gridCol>
                <a:gridCol w="900000">
                  <a:extLst>
                    <a:ext uri="{9D8B030D-6E8A-4147-A177-3AD203B41FA5}">
                      <a16:colId xmlns:a16="http://schemas.microsoft.com/office/drawing/2014/main" val="2366888641"/>
                    </a:ext>
                  </a:extLst>
                </a:gridCol>
                <a:gridCol w="900000">
                  <a:extLst>
                    <a:ext uri="{9D8B030D-6E8A-4147-A177-3AD203B41FA5}">
                      <a16:colId xmlns:a16="http://schemas.microsoft.com/office/drawing/2014/main" val="977742149"/>
                    </a:ext>
                  </a:extLst>
                </a:gridCol>
              </a:tblGrid>
              <a:tr h="900000">
                <a:tc>
                  <a:txBody>
                    <a:bodyPr/>
                    <a:lstStyle/>
                    <a:p>
                      <a:endParaRPr kumimoji="1" lang="ja-JP" altLang="en-US" dirty="0"/>
                    </a:p>
                  </a:txBody>
                  <a:tcPr>
                    <a:no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noFill/>
                  </a:tcPr>
                </a:tc>
                <a:extLst>
                  <a:ext uri="{0D108BD9-81ED-4DB2-BD59-A6C34878D82A}">
                    <a16:rowId xmlns:a16="http://schemas.microsoft.com/office/drawing/2014/main" val="2271129782"/>
                  </a:ext>
                </a:extLst>
              </a:tr>
              <a:tr h="900000">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noFill/>
                  </a:tcPr>
                </a:tc>
                <a:tc>
                  <a:txBody>
                    <a:bodyPr/>
                    <a:lstStyle/>
                    <a:p>
                      <a:endParaRPr kumimoji="1" lang="ja-JP" altLang="en-US" dirty="0"/>
                    </a:p>
                  </a:txBody>
                  <a:tcPr>
                    <a:solidFill>
                      <a:schemeClr val="tx1">
                        <a:lumMod val="50000"/>
                        <a:lumOff val="50000"/>
                      </a:schemeClr>
                    </a:solidFill>
                  </a:tcPr>
                </a:tc>
                <a:extLst>
                  <a:ext uri="{0D108BD9-81ED-4DB2-BD59-A6C34878D82A}">
                    <a16:rowId xmlns:a16="http://schemas.microsoft.com/office/drawing/2014/main" val="520920589"/>
                  </a:ext>
                </a:extLst>
              </a:tr>
              <a:tr h="900000">
                <a:tc>
                  <a:txBody>
                    <a:bodyPr/>
                    <a:lstStyle/>
                    <a:p>
                      <a:endParaRPr kumimoji="1" lang="ja-JP" altLang="en-US" dirty="0"/>
                    </a:p>
                  </a:txBody>
                  <a:tcPr>
                    <a:noFill/>
                  </a:tcPr>
                </a:tc>
                <a:tc>
                  <a:txBody>
                    <a:bodyPr/>
                    <a:lstStyle/>
                    <a:p>
                      <a:endParaRPr kumimoji="1" lang="ja-JP" altLang="en-US" dirty="0"/>
                    </a:p>
                  </a:txBody>
                  <a:tcPr>
                    <a:solidFill>
                      <a:schemeClr val="tx1">
                        <a:lumMod val="50000"/>
                        <a:lumOff val="50000"/>
                      </a:schemeClr>
                    </a:solidFill>
                  </a:tcPr>
                </a:tc>
                <a:tc>
                  <a:txBody>
                    <a:bodyPr/>
                    <a:lstStyle/>
                    <a:p>
                      <a:endParaRPr kumimoji="1" lang="ja-JP" altLang="en-US" dirty="0"/>
                    </a:p>
                  </a:txBody>
                  <a:tcPr>
                    <a:noFill/>
                  </a:tcPr>
                </a:tc>
                <a:extLst>
                  <a:ext uri="{0D108BD9-81ED-4DB2-BD59-A6C34878D82A}">
                    <a16:rowId xmlns:a16="http://schemas.microsoft.com/office/drawing/2014/main" val="934884007"/>
                  </a:ext>
                </a:extLst>
              </a:tr>
            </a:tbl>
          </a:graphicData>
        </a:graphic>
      </p:graphicFrame>
      <p:sp>
        <p:nvSpPr>
          <p:cNvPr id="10" name="右矢印 9"/>
          <p:cNvSpPr/>
          <p:nvPr/>
        </p:nvSpPr>
        <p:spPr>
          <a:xfrm>
            <a:off x="4107633" y="4015445"/>
            <a:ext cx="978408" cy="48463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991476" y="3033195"/>
            <a:ext cx="525692" cy="2401833"/>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t"/>
          <a:lstStyle/>
          <a:p>
            <a:pPr algn="ctr"/>
            <a:endParaRPr kumimoji="1" lang="en-US" altLang="ja-JP" dirty="0"/>
          </a:p>
          <a:p>
            <a:pPr algn="ctr"/>
            <a:r>
              <a:rPr kumimoji="1" lang="en-US" altLang="ja-JP" dirty="0"/>
              <a:t>2</a:t>
            </a:r>
            <a:endParaRPr kumimoji="1" lang="ja-JP" altLang="en-US" dirty="0"/>
          </a:p>
        </p:txBody>
      </p:sp>
      <p:sp>
        <p:nvSpPr>
          <p:cNvPr id="5" name="禁止 4"/>
          <p:cNvSpPr/>
          <p:nvPr/>
        </p:nvSpPr>
        <p:spPr>
          <a:xfrm>
            <a:off x="4249078" y="3962380"/>
            <a:ext cx="590762" cy="590762"/>
          </a:xfrm>
          <a:prstGeom prst="noSmoking">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p:nvSpPr>
        <p:spPr>
          <a:xfrm>
            <a:off x="2078147" y="4025719"/>
            <a:ext cx="360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3</a:t>
            </a:r>
            <a:endParaRPr kumimoji="1" lang="ja-JP" altLang="en-US" dirty="0"/>
          </a:p>
        </p:txBody>
      </p:sp>
    </p:spTree>
    <p:extLst>
      <p:ext uri="{BB962C8B-B14F-4D97-AF65-F5344CB8AC3E}">
        <p14:creationId xmlns:p14="http://schemas.microsoft.com/office/powerpoint/2010/main" val="2747577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Solution</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7200" dirty="0"/>
              <a:t>Minimum Cut !!!!!</a:t>
            </a:r>
            <a:endParaRPr kumimoji="1" lang="ja-JP" altLang="en-US" sz="7200" dirty="0"/>
          </a:p>
        </p:txBody>
      </p:sp>
    </p:spTree>
    <p:extLst>
      <p:ext uri="{BB962C8B-B14F-4D97-AF65-F5344CB8AC3E}">
        <p14:creationId xmlns:p14="http://schemas.microsoft.com/office/powerpoint/2010/main" val="1765811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Key observation 1</a:t>
            </a:r>
            <a:endParaRPr kumimoji="1" lang="ja-JP" altLang="en-US" dirty="0"/>
          </a:p>
        </p:txBody>
      </p:sp>
      <p:sp>
        <p:nvSpPr>
          <p:cNvPr id="3" name="コンテンツ プレースホルダー 2"/>
          <p:cNvSpPr>
            <a:spLocks noGrp="1"/>
          </p:cNvSpPr>
          <p:nvPr>
            <p:ph idx="1"/>
          </p:nvPr>
        </p:nvSpPr>
        <p:spPr>
          <a:xfrm>
            <a:off x="521669" y="1927927"/>
            <a:ext cx="8166929" cy="4023360"/>
          </a:xfrm>
        </p:spPr>
        <p:txBody>
          <a:bodyPr>
            <a:normAutofit/>
          </a:bodyPr>
          <a:lstStyle/>
          <a:p>
            <a:pPr marL="0" indent="0">
              <a:buNone/>
            </a:pPr>
            <a:r>
              <a:rPr kumimoji="1" lang="en-US" altLang="ja-JP" sz="3200" dirty="0"/>
              <a:t>We can assume the following order of operations:</a:t>
            </a:r>
          </a:p>
          <a:p>
            <a:pPr marL="514350" indent="-514350">
              <a:buFont typeface="+mj-lt"/>
              <a:buAutoNum type="arabicPeriod"/>
            </a:pPr>
            <a:r>
              <a:rPr lang="en-US" altLang="ja-JP" sz="3200" dirty="0"/>
              <a:t>Black line-paint</a:t>
            </a:r>
          </a:p>
          <a:p>
            <a:pPr marL="514350" indent="-514350">
              <a:buFont typeface="+mj-lt"/>
              <a:buAutoNum type="arabicPeriod"/>
            </a:pPr>
            <a:r>
              <a:rPr kumimoji="1" lang="en-US" altLang="ja-JP" sz="3200" dirty="0"/>
              <a:t>White line-paint</a:t>
            </a:r>
          </a:p>
          <a:p>
            <a:pPr marL="514350" indent="-514350">
              <a:buFont typeface="+mj-lt"/>
              <a:buAutoNum type="arabicPeriod"/>
            </a:pPr>
            <a:r>
              <a:rPr lang="en-US" altLang="ja-JP" sz="3200" dirty="0"/>
              <a:t>Black/white single-paint (uniquely decided)</a:t>
            </a:r>
          </a:p>
          <a:p>
            <a:pPr marL="514350" indent="-514350">
              <a:buFont typeface="+mj-lt"/>
              <a:buAutoNum type="arabicPeriod"/>
            </a:pPr>
            <a:endParaRPr lang="en-US" altLang="ja-JP" sz="3200" dirty="0"/>
          </a:p>
        </p:txBody>
      </p:sp>
    </p:spTree>
    <p:extLst>
      <p:ext uri="{BB962C8B-B14F-4D97-AF65-F5344CB8AC3E}">
        <p14:creationId xmlns:p14="http://schemas.microsoft.com/office/powerpoint/2010/main" val="303842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2290A-26E9-4CE1-9373-59B04C0B8186}"/>
              </a:ext>
            </a:extLst>
          </p:cNvPr>
          <p:cNvSpPr>
            <a:spLocks noGrp="1"/>
          </p:cNvSpPr>
          <p:nvPr>
            <p:ph type="title"/>
          </p:nvPr>
        </p:nvSpPr>
        <p:spPr/>
        <p:txBody>
          <a:bodyPr/>
          <a:lstStyle/>
          <a:p>
            <a:r>
              <a:rPr lang="en-US" dirty="0"/>
              <a:t>Key Observations</a:t>
            </a:r>
          </a:p>
        </p:txBody>
      </p:sp>
      <p:sp>
        <p:nvSpPr>
          <p:cNvPr id="3" name="コンテンツ プレースホルダー 2">
            <a:extLst>
              <a:ext uri="{FF2B5EF4-FFF2-40B4-BE49-F238E27FC236}">
                <a16:creationId xmlns:a16="http://schemas.microsoft.com/office/drawing/2014/main" id="{9E8E3C4D-486A-4B7C-A0BA-3228986B2935}"/>
              </a:ext>
            </a:extLst>
          </p:cNvPr>
          <p:cNvSpPr>
            <a:spLocks noGrp="1"/>
          </p:cNvSpPr>
          <p:nvPr>
            <p:ph idx="1"/>
          </p:nvPr>
        </p:nvSpPr>
        <p:spPr>
          <a:xfrm>
            <a:off x="822959" y="2065869"/>
            <a:ext cx="7777482" cy="501819"/>
          </a:xfrm>
        </p:spPr>
        <p:txBody>
          <a:bodyPr>
            <a:noAutofit/>
          </a:bodyPr>
          <a:lstStyle/>
          <a:p>
            <a:pPr marL="0" indent="0">
              <a:buNone/>
            </a:pPr>
            <a:r>
              <a:rPr lang="en-US" sz="2800" dirty="0"/>
              <a:t>No need to consider pressing </a:t>
            </a:r>
            <a:r>
              <a:rPr lang="en-US" sz="2800" b="1" dirty="0"/>
              <a:t>[1/3x]</a:t>
            </a:r>
            <a:r>
              <a:rPr lang="en-US" sz="2800" dirty="0"/>
              <a:t> before any </a:t>
            </a:r>
            <a:r>
              <a:rPr lang="en-US" sz="2800" b="1" dirty="0"/>
              <a:t>[3x]</a:t>
            </a:r>
            <a:r>
              <a:rPr lang="en-US" sz="2800" dirty="0"/>
              <a:t>.</a:t>
            </a:r>
          </a:p>
        </p:txBody>
      </p:sp>
      <p:sp>
        <p:nvSpPr>
          <p:cNvPr id="4" name="四角形: 角度付き 3">
            <a:extLst>
              <a:ext uri="{FF2B5EF4-FFF2-40B4-BE49-F238E27FC236}">
                <a16:creationId xmlns:a16="http://schemas.microsoft.com/office/drawing/2014/main" id="{1FC11CAA-AE76-4AD2-BB56-663FD2FEA9FD}"/>
              </a:ext>
            </a:extLst>
          </p:cNvPr>
          <p:cNvSpPr/>
          <p:nvPr/>
        </p:nvSpPr>
        <p:spPr>
          <a:xfrm>
            <a:off x="694266" y="3200030"/>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t>3x</a:t>
            </a:r>
            <a:endParaRPr kumimoji="1" lang="ja-JP" altLang="en-US" sz="3200" dirty="0"/>
          </a:p>
        </p:txBody>
      </p:sp>
      <p:sp>
        <p:nvSpPr>
          <p:cNvPr id="6" name="四角形: 角度付き 5">
            <a:extLst>
              <a:ext uri="{FF2B5EF4-FFF2-40B4-BE49-F238E27FC236}">
                <a16:creationId xmlns:a16="http://schemas.microsoft.com/office/drawing/2014/main" id="{09C90286-17FF-49A0-BD3F-59BB4CB86115}"/>
              </a:ext>
            </a:extLst>
          </p:cNvPr>
          <p:cNvSpPr/>
          <p:nvPr/>
        </p:nvSpPr>
        <p:spPr>
          <a:xfrm>
            <a:off x="1727196" y="3200030"/>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1/3</a:t>
            </a:r>
            <a:endParaRPr kumimoji="1" lang="ja-JP" altLang="en-US" sz="3200" dirty="0"/>
          </a:p>
        </p:txBody>
      </p:sp>
      <p:sp>
        <p:nvSpPr>
          <p:cNvPr id="7" name="四角形: 角度付き 6">
            <a:extLst>
              <a:ext uri="{FF2B5EF4-FFF2-40B4-BE49-F238E27FC236}">
                <a16:creationId xmlns:a16="http://schemas.microsoft.com/office/drawing/2014/main" id="{19A4CE8A-350B-4B1F-88D4-B7838FAA7F8F}"/>
              </a:ext>
            </a:extLst>
          </p:cNvPr>
          <p:cNvSpPr/>
          <p:nvPr/>
        </p:nvSpPr>
        <p:spPr>
          <a:xfrm>
            <a:off x="2599262" y="3200030"/>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t>3x</a:t>
            </a:r>
            <a:endParaRPr kumimoji="1" lang="ja-JP" altLang="en-US" sz="3200" dirty="0"/>
          </a:p>
        </p:txBody>
      </p:sp>
      <p:sp>
        <p:nvSpPr>
          <p:cNvPr id="8" name="四角形: 角度付き 7">
            <a:extLst>
              <a:ext uri="{FF2B5EF4-FFF2-40B4-BE49-F238E27FC236}">
                <a16:creationId xmlns:a16="http://schemas.microsoft.com/office/drawing/2014/main" id="{F02C3921-64BA-4095-B751-A684C999C7AB}"/>
              </a:ext>
            </a:extLst>
          </p:cNvPr>
          <p:cNvSpPr/>
          <p:nvPr/>
        </p:nvSpPr>
        <p:spPr>
          <a:xfrm>
            <a:off x="3462861" y="3200030"/>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1/3</a:t>
            </a:r>
            <a:endParaRPr kumimoji="1" lang="ja-JP" altLang="en-US" sz="3200" dirty="0"/>
          </a:p>
        </p:txBody>
      </p:sp>
      <p:sp>
        <p:nvSpPr>
          <p:cNvPr id="13" name="四角形: 角度付き 12">
            <a:extLst>
              <a:ext uri="{FF2B5EF4-FFF2-40B4-BE49-F238E27FC236}">
                <a16:creationId xmlns:a16="http://schemas.microsoft.com/office/drawing/2014/main" id="{A4ADCA93-6D29-47D2-B5A4-5A6DBC043CF1}"/>
              </a:ext>
            </a:extLst>
          </p:cNvPr>
          <p:cNvSpPr/>
          <p:nvPr/>
        </p:nvSpPr>
        <p:spPr>
          <a:xfrm>
            <a:off x="5129303" y="3220647"/>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t>3x</a:t>
            </a:r>
            <a:endParaRPr kumimoji="1" lang="ja-JP" altLang="en-US" sz="3200" dirty="0"/>
          </a:p>
        </p:txBody>
      </p:sp>
      <p:sp>
        <p:nvSpPr>
          <p:cNvPr id="14" name="四角形: 角度付き 13">
            <a:extLst>
              <a:ext uri="{FF2B5EF4-FFF2-40B4-BE49-F238E27FC236}">
                <a16:creationId xmlns:a16="http://schemas.microsoft.com/office/drawing/2014/main" id="{A42E7B6B-5B20-4F6C-BC3C-5A8D591BBBA5}"/>
              </a:ext>
            </a:extLst>
          </p:cNvPr>
          <p:cNvSpPr/>
          <p:nvPr/>
        </p:nvSpPr>
        <p:spPr>
          <a:xfrm>
            <a:off x="6955466" y="3220647"/>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1/3</a:t>
            </a:r>
            <a:endParaRPr kumimoji="1" lang="ja-JP" altLang="en-US" sz="3200" dirty="0"/>
          </a:p>
        </p:txBody>
      </p:sp>
      <p:sp>
        <p:nvSpPr>
          <p:cNvPr id="15" name="コンテンツ プレースホルダー 2">
            <a:extLst>
              <a:ext uri="{FF2B5EF4-FFF2-40B4-BE49-F238E27FC236}">
                <a16:creationId xmlns:a16="http://schemas.microsoft.com/office/drawing/2014/main" id="{1D0FDB3D-A294-49D3-BCAD-0BAF14246F2B}"/>
              </a:ext>
            </a:extLst>
          </p:cNvPr>
          <p:cNvSpPr txBox="1">
            <a:spLocks/>
          </p:cNvSpPr>
          <p:nvPr/>
        </p:nvSpPr>
        <p:spPr>
          <a:xfrm>
            <a:off x="543559" y="2526453"/>
            <a:ext cx="8100908" cy="7840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4800" b="1" dirty="0"/>
              <a:t>1+</a:t>
            </a:r>
            <a:r>
              <a:rPr lang="en-US" sz="4800" b="1" dirty="0">
                <a:solidFill>
                  <a:srgbClr val="FF0000"/>
                </a:solidFill>
              </a:rPr>
              <a:t>3+3</a:t>
            </a:r>
            <a:r>
              <a:rPr lang="en-US" sz="4800" b="1" dirty="0"/>
              <a:t>+1+</a:t>
            </a:r>
            <a:r>
              <a:rPr lang="en-US" sz="4800" b="1" dirty="0">
                <a:solidFill>
                  <a:srgbClr val="0070C0"/>
                </a:solidFill>
              </a:rPr>
              <a:t>3</a:t>
            </a:r>
            <a:r>
              <a:rPr lang="en-US" sz="4800" b="1" dirty="0"/>
              <a:t>+1   =   </a:t>
            </a:r>
            <a:r>
              <a:rPr lang="en-US" altLang="ja-JP" sz="4800" b="1" dirty="0"/>
              <a:t>1+</a:t>
            </a:r>
            <a:r>
              <a:rPr lang="en-US" altLang="ja-JP" sz="4800" b="1" dirty="0">
                <a:solidFill>
                  <a:srgbClr val="FF0000"/>
                </a:solidFill>
              </a:rPr>
              <a:t>3+3</a:t>
            </a:r>
            <a:r>
              <a:rPr lang="en-US" altLang="ja-JP" sz="4800" b="1" dirty="0"/>
              <a:t>+</a:t>
            </a:r>
            <a:r>
              <a:rPr lang="en-US" altLang="ja-JP" sz="4800" b="1" dirty="0">
                <a:solidFill>
                  <a:srgbClr val="0070C0"/>
                </a:solidFill>
              </a:rPr>
              <a:t>3</a:t>
            </a:r>
            <a:r>
              <a:rPr lang="en-US" altLang="ja-JP" sz="4800" b="1" dirty="0"/>
              <a:t>+1+1</a:t>
            </a:r>
            <a:endParaRPr lang="en-US" sz="4800" b="1" dirty="0"/>
          </a:p>
        </p:txBody>
      </p:sp>
      <p:sp>
        <p:nvSpPr>
          <p:cNvPr id="16" name="コンテンツ プレースホルダー 2">
            <a:extLst>
              <a:ext uri="{FF2B5EF4-FFF2-40B4-BE49-F238E27FC236}">
                <a16:creationId xmlns:a16="http://schemas.microsoft.com/office/drawing/2014/main" id="{B0582757-767F-43C3-8D55-684BD765B341}"/>
              </a:ext>
            </a:extLst>
          </p:cNvPr>
          <p:cNvSpPr txBox="1">
            <a:spLocks/>
          </p:cNvSpPr>
          <p:nvPr/>
        </p:nvSpPr>
        <p:spPr>
          <a:xfrm>
            <a:off x="577424" y="4727790"/>
            <a:ext cx="8100908" cy="7840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None/>
            </a:pPr>
            <a:r>
              <a:rPr lang="en-US" sz="4800" b="1" dirty="0"/>
              <a:t>1+</a:t>
            </a:r>
            <a:r>
              <a:rPr lang="en-US" sz="4800" b="1" dirty="0">
                <a:solidFill>
                  <a:srgbClr val="FF0000"/>
                </a:solidFill>
              </a:rPr>
              <a:t>3+3+3</a:t>
            </a:r>
            <a:r>
              <a:rPr lang="en-US" sz="4800" b="1" dirty="0"/>
              <a:t>+</a:t>
            </a:r>
            <a:r>
              <a:rPr lang="en-US" sz="4800" b="1" dirty="0">
                <a:solidFill>
                  <a:srgbClr val="92D050"/>
                </a:solidFill>
              </a:rPr>
              <a:t>9</a:t>
            </a:r>
            <a:r>
              <a:rPr lang="en-US" sz="4800" b="1" dirty="0"/>
              <a:t>+</a:t>
            </a:r>
            <a:r>
              <a:rPr lang="en-US" sz="4800" b="1" dirty="0">
                <a:solidFill>
                  <a:srgbClr val="0070C0"/>
                </a:solidFill>
              </a:rPr>
              <a:t>3</a:t>
            </a:r>
            <a:r>
              <a:rPr lang="en-US" sz="4800" b="1" dirty="0"/>
              <a:t>   =   </a:t>
            </a:r>
            <a:r>
              <a:rPr lang="en-US" altLang="ja-JP" sz="4800" b="1" dirty="0"/>
              <a:t>1+</a:t>
            </a:r>
            <a:r>
              <a:rPr lang="en-US" altLang="ja-JP" sz="4800" b="1" dirty="0">
                <a:solidFill>
                  <a:srgbClr val="FF0000"/>
                </a:solidFill>
              </a:rPr>
              <a:t>3</a:t>
            </a:r>
            <a:r>
              <a:rPr lang="en-US" altLang="ja-JP" sz="4800" b="1" dirty="0"/>
              <a:t>+</a:t>
            </a:r>
            <a:r>
              <a:rPr lang="en-US" altLang="ja-JP" sz="4800" b="1" dirty="0">
                <a:solidFill>
                  <a:srgbClr val="92D050"/>
                </a:solidFill>
              </a:rPr>
              <a:t>9</a:t>
            </a:r>
            <a:r>
              <a:rPr lang="en-US" altLang="ja-JP" sz="4800" b="1" dirty="0">
                <a:solidFill>
                  <a:schemeClr val="tx1"/>
                </a:solidFill>
              </a:rPr>
              <a:t>+</a:t>
            </a:r>
            <a:r>
              <a:rPr lang="en-US" altLang="ja-JP" sz="4800" b="1" dirty="0">
                <a:solidFill>
                  <a:srgbClr val="FF0000"/>
                </a:solidFill>
              </a:rPr>
              <a:t>3+3</a:t>
            </a:r>
            <a:r>
              <a:rPr lang="en-US" altLang="ja-JP" sz="4800" b="1" dirty="0"/>
              <a:t>+</a:t>
            </a:r>
            <a:r>
              <a:rPr lang="en-US" altLang="ja-JP" sz="4800" b="1" dirty="0">
                <a:solidFill>
                  <a:srgbClr val="0070C0"/>
                </a:solidFill>
              </a:rPr>
              <a:t>3</a:t>
            </a:r>
            <a:endParaRPr lang="en-US" sz="4800" b="1" dirty="0"/>
          </a:p>
        </p:txBody>
      </p:sp>
      <p:sp>
        <p:nvSpPr>
          <p:cNvPr id="17" name="四角形: 角度付き 16">
            <a:extLst>
              <a:ext uri="{FF2B5EF4-FFF2-40B4-BE49-F238E27FC236}">
                <a16:creationId xmlns:a16="http://schemas.microsoft.com/office/drawing/2014/main" id="{1D9C81A9-5897-4CF2-9A87-30EE04474B6B}"/>
              </a:ext>
            </a:extLst>
          </p:cNvPr>
          <p:cNvSpPr/>
          <p:nvPr/>
        </p:nvSpPr>
        <p:spPr>
          <a:xfrm>
            <a:off x="731951" y="5415134"/>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t>3x</a:t>
            </a:r>
            <a:endParaRPr kumimoji="1" lang="ja-JP" altLang="en-US" sz="3200" dirty="0"/>
          </a:p>
        </p:txBody>
      </p:sp>
      <p:sp>
        <p:nvSpPr>
          <p:cNvPr id="18" name="四角形: 角度付き 17">
            <a:extLst>
              <a:ext uri="{FF2B5EF4-FFF2-40B4-BE49-F238E27FC236}">
                <a16:creationId xmlns:a16="http://schemas.microsoft.com/office/drawing/2014/main" id="{B696ED77-B0BC-4D67-B8A1-CF0339336A8B}"/>
              </a:ext>
            </a:extLst>
          </p:cNvPr>
          <p:cNvSpPr/>
          <p:nvPr/>
        </p:nvSpPr>
        <p:spPr>
          <a:xfrm>
            <a:off x="3331216" y="5415134"/>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1/3</a:t>
            </a:r>
            <a:endParaRPr kumimoji="1" lang="ja-JP" altLang="en-US" sz="3200" dirty="0"/>
          </a:p>
        </p:txBody>
      </p:sp>
      <p:sp>
        <p:nvSpPr>
          <p:cNvPr id="19" name="四角形: 角度付き 18">
            <a:extLst>
              <a:ext uri="{FF2B5EF4-FFF2-40B4-BE49-F238E27FC236}">
                <a16:creationId xmlns:a16="http://schemas.microsoft.com/office/drawing/2014/main" id="{28FE519A-6B79-4ADE-819D-055D59AEF16D}"/>
              </a:ext>
            </a:extLst>
          </p:cNvPr>
          <p:cNvSpPr/>
          <p:nvPr/>
        </p:nvSpPr>
        <p:spPr>
          <a:xfrm>
            <a:off x="2476078" y="5415134"/>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t>3x</a:t>
            </a:r>
            <a:endParaRPr kumimoji="1" lang="ja-JP" altLang="en-US" sz="3200" dirty="0"/>
          </a:p>
        </p:txBody>
      </p:sp>
      <p:sp>
        <p:nvSpPr>
          <p:cNvPr id="20" name="四角形: 角度付き 19">
            <a:extLst>
              <a:ext uri="{FF2B5EF4-FFF2-40B4-BE49-F238E27FC236}">
                <a16:creationId xmlns:a16="http://schemas.microsoft.com/office/drawing/2014/main" id="{25A770E1-443F-4AA4-9C61-5B791EEE9ABC}"/>
              </a:ext>
            </a:extLst>
          </p:cNvPr>
          <p:cNvSpPr/>
          <p:nvPr/>
        </p:nvSpPr>
        <p:spPr>
          <a:xfrm>
            <a:off x="5193021" y="5422829"/>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t>3x</a:t>
            </a:r>
            <a:endParaRPr kumimoji="1" lang="ja-JP" altLang="en-US" sz="3200" dirty="0"/>
          </a:p>
        </p:txBody>
      </p:sp>
      <p:sp>
        <p:nvSpPr>
          <p:cNvPr id="21" name="四角形: 角度付き 20">
            <a:extLst>
              <a:ext uri="{FF2B5EF4-FFF2-40B4-BE49-F238E27FC236}">
                <a16:creationId xmlns:a16="http://schemas.microsoft.com/office/drawing/2014/main" id="{1907C9E5-7B06-485C-9441-A574B946B8DA}"/>
              </a:ext>
            </a:extLst>
          </p:cNvPr>
          <p:cNvSpPr/>
          <p:nvPr/>
        </p:nvSpPr>
        <p:spPr>
          <a:xfrm>
            <a:off x="6810150" y="5422829"/>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1/3</a:t>
            </a:r>
            <a:endParaRPr kumimoji="1" lang="ja-JP" altLang="en-US" sz="3200" dirty="0"/>
          </a:p>
        </p:txBody>
      </p:sp>
      <p:sp>
        <p:nvSpPr>
          <p:cNvPr id="22" name="四角形: 角度付き 21">
            <a:extLst>
              <a:ext uri="{FF2B5EF4-FFF2-40B4-BE49-F238E27FC236}">
                <a16:creationId xmlns:a16="http://schemas.microsoft.com/office/drawing/2014/main" id="{56B5C077-89E6-4324-9FF4-0798C8286927}"/>
              </a:ext>
            </a:extLst>
          </p:cNvPr>
          <p:cNvSpPr/>
          <p:nvPr/>
        </p:nvSpPr>
        <p:spPr>
          <a:xfrm>
            <a:off x="5997350" y="5422829"/>
            <a:ext cx="774290"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t>3x</a:t>
            </a:r>
            <a:endParaRPr kumimoji="1" lang="ja-JP" altLang="en-US" sz="3200" dirty="0"/>
          </a:p>
        </p:txBody>
      </p:sp>
      <p:sp>
        <p:nvSpPr>
          <p:cNvPr id="23" name="コンテンツ プレースホルダー 2">
            <a:extLst>
              <a:ext uri="{FF2B5EF4-FFF2-40B4-BE49-F238E27FC236}">
                <a16:creationId xmlns:a16="http://schemas.microsoft.com/office/drawing/2014/main" id="{0D636B5A-574F-4167-B8E2-68E4E4D6F7DA}"/>
              </a:ext>
            </a:extLst>
          </p:cNvPr>
          <p:cNvSpPr txBox="1">
            <a:spLocks/>
          </p:cNvSpPr>
          <p:nvPr/>
        </p:nvSpPr>
        <p:spPr>
          <a:xfrm>
            <a:off x="808982" y="4291116"/>
            <a:ext cx="7777482" cy="4577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altLang="ja-JP" sz="2800" dirty="0"/>
              <a:t>No need to consider pressing </a:t>
            </a:r>
            <a:r>
              <a:rPr lang="en-US" altLang="ja-JP" sz="2800" b="1" dirty="0"/>
              <a:t>[3x] </a:t>
            </a:r>
            <a:r>
              <a:rPr lang="en-US" altLang="ja-JP" sz="2800" dirty="0"/>
              <a:t>later than sooner.</a:t>
            </a:r>
            <a:endParaRPr lang="en-US" sz="2800" dirty="0"/>
          </a:p>
        </p:txBody>
      </p:sp>
    </p:spTree>
    <p:extLst>
      <p:ext uri="{BB962C8B-B14F-4D97-AF65-F5344CB8AC3E}">
        <p14:creationId xmlns:p14="http://schemas.microsoft.com/office/powerpoint/2010/main" val="27014490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Key observation 2</a:t>
            </a:r>
            <a:endParaRPr kumimoji="1" lang="ja-JP" altLang="en-US" dirty="0"/>
          </a:p>
        </p:txBody>
      </p:sp>
      <p:sp>
        <p:nvSpPr>
          <p:cNvPr id="3" name="コンテンツ プレースホルダー 2"/>
          <p:cNvSpPr>
            <a:spLocks noGrp="1"/>
          </p:cNvSpPr>
          <p:nvPr>
            <p:ph idx="1"/>
          </p:nvPr>
        </p:nvSpPr>
        <p:spPr>
          <a:xfrm>
            <a:off x="626725" y="1845734"/>
            <a:ext cx="7740036" cy="4023360"/>
          </a:xfrm>
        </p:spPr>
        <p:txBody>
          <a:bodyPr>
            <a:normAutofit/>
          </a:bodyPr>
          <a:lstStyle/>
          <a:p>
            <a:pPr marL="0" indent="0">
              <a:buNone/>
            </a:pPr>
            <a:r>
              <a:rPr lang="en-US" altLang="ja-JP" sz="3200" dirty="0"/>
              <a:t>Once we have painted a pixel horizontally, we don’t have to paint it horizontally anymore.</a:t>
            </a:r>
          </a:p>
          <a:p>
            <a:pPr marL="0" indent="0">
              <a:buNone/>
            </a:pPr>
            <a:endParaRPr kumimoji="1" lang="en-US" altLang="ja-JP" sz="3200" dirty="0"/>
          </a:p>
          <a:p>
            <a:pPr marL="0" indent="0">
              <a:buNone/>
            </a:pPr>
            <a:endParaRPr kumimoji="1" lang="ja-JP" altLang="en-US" sz="3200" dirty="0"/>
          </a:p>
        </p:txBody>
      </p:sp>
      <p:graphicFrame>
        <p:nvGraphicFramePr>
          <p:cNvPr id="4" name="表 3"/>
          <p:cNvGraphicFramePr>
            <a:graphicFrameLocks noGrp="1"/>
          </p:cNvGraphicFramePr>
          <p:nvPr/>
        </p:nvGraphicFramePr>
        <p:xfrm>
          <a:off x="1184957" y="3061413"/>
          <a:ext cx="4320000"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504852506"/>
                    </a:ext>
                  </a:extLst>
                </a:gridCol>
                <a:gridCol w="720000">
                  <a:extLst>
                    <a:ext uri="{9D8B030D-6E8A-4147-A177-3AD203B41FA5}">
                      <a16:colId xmlns:a16="http://schemas.microsoft.com/office/drawing/2014/main" val="2808220950"/>
                    </a:ext>
                  </a:extLst>
                </a:gridCol>
                <a:gridCol w="720000">
                  <a:extLst>
                    <a:ext uri="{9D8B030D-6E8A-4147-A177-3AD203B41FA5}">
                      <a16:colId xmlns:a16="http://schemas.microsoft.com/office/drawing/2014/main" val="1153504561"/>
                    </a:ext>
                  </a:extLst>
                </a:gridCol>
                <a:gridCol w="720000">
                  <a:extLst>
                    <a:ext uri="{9D8B030D-6E8A-4147-A177-3AD203B41FA5}">
                      <a16:colId xmlns:a16="http://schemas.microsoft.com/office/drawing/2014/main" val="3956700147"/>
                    </a:ext>
                  </a:extLst>
                </a:gridCol>
                <a:gridCol w="720000">
                  <a:extLst>
                    <a:ext uri="{9D8B030D-6E8A-4147-A177-3AD203B41FA5}">
                      <a16:colId xmlns:a16="http://schemas.microsoft.com/office/drawing/2014/main" val="3386661037"/>
                    </a:ext>
                  </a:extLst>
                </a:gridCol>
                <a:gridCol w="720000">
                  <a:extLst>
                    <a:ext uri="{9D8B030D-6E8A-4147-A177-3AD203B41FA5}">
                      <a16:colId xmlns:a16="http://schemas.microsoft.com/office/drawing/2014/main" val="222341540"/>
                    </a:ext>
                  </a:extLst>
                </a:gridCol>
              </a:tblGrid>
              <a:tr h="72000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3234192162"/>
                  </a:ext>
                </a:extLst>
              </a:tr>
            </a:tbl>
          </a:graphicData>
        </a:graphic>
      </p:graphicFrame>
      <p:graphicFrame>
        <p:nvGraphicFramePr>
          <p:cNvPr id="5" name="表 4"/>
          <p:cNvGraphicFramePr>
            <a:graphicFrameLocks noGrp="1"/>
          </p:cNvGraphicFramePr>
          <p:nvPr/>
        </p:nvGraphicFramePr>
        <p:xfrm>
          <a:off x="1184957" y="4909049"/>
          <a:ext cx="4320000"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504852506"/>
                    </a:ext>
                  </a:extLst>
                </a:gridCol>
                <a:gridCol w="720000">
                  <a:extLst>
                    <a:ext uri="{9D8B030D-6E8A-4147-A177-3AD203B41FA5}">
                      <a16:colId xmlns:a16="http://schemas.microsoft.com/office/drawing/2014/main" val="2808220950"/>
                    </a:ext>
                  </a:extLst>
                </a:gridCol>
                <a:gridCol w="720000">
                  <a:extLst>
                    <a:ext uri="{9D8B030D-6E8A-4147-A177-3AD203B41FA5}">
                      <a16:colId xmlns:a16="http://schemas.microsoft.com/office/drawing/2014/main" val="1153504561"/>
                    </a:ext>
                  </a:extLst>
                </a:gridCol>
                <a:gridCol w="720000">
                  <a:extLst>
                    <a:ext uri="{9D8B030D-6E8A-4147-A177-3AD203B41FA5}">
                      <a16:colId xmlns:a16="http://schemas.microsoft.com/office/drawing/2014/main" val="3956700147"/>
                    </a:ext>
                  </a:extLst>
                </a:gridCol>
                <a:gridCol w="720000">
                  <a:extLst>
                    <a:ext uri="{9D8B030D-6E8A-4147-A177-3AD203B41FA5}">
                      <a16:colId xmlns:a16="http://schemas.microsoft.com/office/drawing/2014/main" val="3386661037"/>
                    </a:ext>
                  </a:extLst>
                </a:gridCol>
                <a:gridCol w="720000">
                  <a:extLst>
                    <a:ext uri="{9D8B030D-6E8A-4147-A177-3AD203B41FA5}">
                      <a16:colId xmlns:a16="http://schemas.microsoft.com/office/drawing/2014/main" val="222341540"/>
                    </a:ext>
                  </a:extLst>
                </a:gridCol>
              </a:tblGrid>
              <a:tr h="72000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3234192162"/>
                  </a:ext>
                </a:extLst>
              </a:tr>
            </a:tbl>
          </a:graphicData>
        </a:graphic>
      </p:graphicFrame>
      <p:sp>
        <p:nvSpPr>
          <p:cNvPr id="6" name="正方形/長方形 5"/>
          <p:cNvSpPr/>
          <p:nvPr/>
        </p:nvSpPr>
        <p:spPr>
          <a:xfrm>
            <a:off x="1279851" y="3149148"/>
            <a:ext cx="4144908" cy="539274"/>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p>
        </p:txBody>
      </p:sp>
      <p:sp>
        <p:nvSpPr>
          <p:cNvPr id="8" name="正方形/長方形 7"/>
          <p:cNvSpPr/>
          <p:nvPr/>
        </p:nvSpPr>
        <p:spPr>
          <a:xfrm>
            <a:off x="2650737" y="3226609"/>
            <a:ext cx="1356189" cy="3898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p>
        </p:txBody>
      </p:sp>
      <p:sp>
        <p:nvSpPr>
          <p:cNvPr id="9" name="正方形/長方形 8"/>
          <p:cNvSpPr/>
          <p:nvPr/>
        </p:nvSpPr>
        <p:spPr>
          <a:xfrm>
            <a:off x="1256377" y="4999412"/>
            <a:ext cx="1291614" cy="539274"/>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p>
        </p:txBody>
      </p:sp>
      <p:sp>
        <p:nvSpPr>
          <p:cNvPr id="10" name="正方形/長方形 9"/>
          <p:cNvSpPr/>
          <p:nvPr/>
        </p:nvSpPr>
        <p:spPr>
          <a:xfrm>
            <a:off x="4133145" y="4999412"/>
            <a:ext cx="1291614" cy="539274"/>
          </a:xfrm>
          <a:prstGeom prst="rect">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6164495" y="3155214"/>
                <a:ext cx="169091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i="1" dirty="0" smtClean="0">
                          <a:latin typeface="Cambria Math" panose="02040503050406030204" pitchFamily="18" charset="0"/>
                        </a:rPr>
                        <m:t>8</m:t>
                      </m:r>
                      <m:r>
                        <a:rPr kumimoji="1" lang="en-US" altLang="ja-JP" sz="3200" i="1" dirty="0" smtClean="0">
                          <a:latin typeface="Cambria Math" panose="02040503050406030204" pitchFamily="18" charset="0"/>
                        </a:rPr>
                        <m:t>𝑎</m:t>
                      </m:r>
                      <m:r>
                        <a:rPr kumimoji="1" lang="en-US" altLang="ja-JP" sz="3200" i="1" dirty="0" smtClean="0">
                          <a:latin typeface="Cambria Math" panose="02040503050406030204" pitchFamily="18" charset="0"/>
                        </a:rPr>
                        <m:t>+2</m:t>
                      </m:r>
                      <m:r>
                        <a:rPr kumimoji="1" lang="en-US" altLang="ja-JP" sz="3200" i="1" dirty="0" smtClean="0">
                          <a:latin typeface="Cambria Math" panose="02040503050406030204" pitchFamily="18" charset="0"/>
                        </a:rPr>
                        <m:t>𝑏</m:t>
                      </m:r>
                    </m:oMath>
                  </m:oMathPara>
                </a14:m>
                <a:endParaRPr kumimoji="1" lang="ja-JP" altLang="en-US" sz="32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164495" y="3155214"/>
                <a:ext cx="1690912" cy="58477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6164457" y="4953911"/>
                <a:ext cx="169091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i="1" dirty="0">
                          <a:latin typeface="Cambria Math" panose="02040503050406030204" pitchFamily="18" charset="0"/>
                        </a:rPr>
                        <m:t>4</m:t>
                      </m:r>
                      <m:r>
                        <a:rPr kumimoji="1" lang="en-US" altLang="ja-JP" sz="3200" i="1" dirty="0" smtClean="0">
                          <a:latin typeface="Cambria Math" panose="02040503050406030204" pitchFamily="18" charset="0"/>
                        </a:rPr>
                        <m:t>𝑎</m:t>
                      </m:r>
                      <m:r>
                        <a:rPr kumimoji="1" lang="en-US" altLang="ja-JP" sz="3200" i="1" dirty="0" smtClean="0">
                          <a:latin typeface="Cambria Math" panose="02040503050406030204" pitchFamily="18" charset="0"/>
                        </a:rPr>
                        <m:t>+2</m:t>
                      </m:r>
                      <m:r>
                        <a:rPr kumimoji="1" lang="en-US" altLang="ja-JP" sz="3200" i="1" dirty="0" smtClean="0">
                          <a:latin typeface="Cambria Math" panose="02040503050406030204" pitchFamily="18" charset="0"/>
                        </a:rPr>
                        <m:t>𝑏</m:t>
                      </m:r>
                    </m:oMath>
                  </m:oMathPara>
                </a14:m>
                <a:endParaRPr kumimoji="1" lang="ja-JP" altLang="en-US" sz="32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164457" y="4953911"/>
                <a:ext cx="1690912" cy="58477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rot="5400000">
                <a:off x="6717204" y="4054562"/>
                <a:ext cx="58541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&gt;</m:t>
                      </m:r>
                    </m:oMath>
                  </m:oMathPara>
                </a14:m>
                <a:endParaRPr kumimoji="1" lang="ja-JP" altLang="en-US" sz="32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rot="5400000">
                <a:off x="6717204" y="4054562"/>
                <a:ext cx="585417" cy="584775"/>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84787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82885" y="934951"/>
                <a:ext cx="8239875" cy="4790307"/>
              </a:xfrm>
            </p:spPr>
            <p:txBody>
              <a:bodyPr>
                <a:normAutofit/>
              </a:bodyPr>
              <a:lstStyle/>
              <a:p>
                <a:pPr marL="0" indent="0">
                  <a:buNone/>
                </a:pPr>
                <a:r>
                  <a:rPr lang="en-US" altLang="ja-JP" sz="3200" b="1" dirty="0"/>
                  <a:t>Variables</a:t>
                </a:r>
                <a:endParaRPr kumimoji="1" lang="en-US" altLang="ja-JP" sz="3200" b="1" dirty="0"/>
              </a:p>
              <a:p>
                <a:pPr>
                  <a:buFont typeface="Wingdings" panose="05000000000000000000" pitchFamily="2" charset="2"/>
                  <a:buChar char="Ø"/>
                </a:pPr>
                <a:r>
                  <a:rPr lang="en-US" altLang="ja-JP" sz="3200" dirty="0"/>
                  <a:t> </a:t>
                </a:r>
                <a14:m>
                  <m:oMath xmlns:m="http://schemas.openxmlformats.org/officeDocument/2006/math">
                    <m:r>
                      <a:rPr lang="en-US" altLang="ja-JP" sz="3200" i="1">
                        <a:latin typeface="Cambria Math" panose="02040503050406030204" pitchFamily="18" charset="0"/>
                      </a:rPr>
                      <m:t>𝑏</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r>
                      <a:rPr lang="en-US" altLang="ja-JP" sz="3200" i="1">
                        <a:latin typeface="Cambria Math" panose="02040503050406030204" pitchFamily="18" charset="0"/>
                      </a:rPr>
                      <m:t>≔[</m:t>
                    </m:r>
                    <m:r>
                      <m:rPr>
                        <m:sty m:val="p"/>
                      </m:rPr>
                      <a:rPr lang="en-US" altLang="ja-JP" sz="3200">
                        <a:latin typeface="Cambria Math" panose="02040503050406030204" pitchFamily="18" charset="0"/>
                      </a:rPr>
                      <m:t>paint</m:t>
                    </m:r>
                    <m:r>
                      <a:rPr lang="en-US" altLang="ja-JP" sz="3200" i="1">
                        <a:latin typeface="Cambria Math" panose="02040503050406030204" pitchFamily="18" charset="0"/>
                      </a:rPr>
                      <m:t> </m:t>
                    </m:r>
                    <m:d>
                      <m:dPr>
                        <m:ctrlPr>
                          <a:rPr lang="en-US" altLang="ja-JP" sz="3200" i="1">
                            <a:latin typeface="Cambria Math" panose="02040503050406030204" pitchFamily="18" charset="0"/>
                          </a:rPr>
                        </m:ctrlPr>
                      </m:dPr>
                      <m:e>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e>
                    </m:d>
                    <m:r>
                      <a:rPr lang="en-US" altLang="ja-JP" sz="3200" i="1">
                        <a:latin typeface="Cambria Math" panose="02040503050406030204" pitchFamily="18" charset="0"/>
                      </a:rPr>
                      <m:t> </m:t>
                    </m:r>
                    <m:r>
                      <m:rPr>
                        <m:sty m:val="p"/>
                      </m:rPr>
                      <a:rPr lang="en-US" altLang="ja-JP" sz="3200">
                        <a:latin typeface="Cambria Math" panose="02040503050406030204" pitchFamily="18" charset="0"/>
                      </a:rPr>
                      <m:t>black</m:t>
                    </m:r>
                    <m:r>
                      <a:rPr lang="en-US" altLang="ja-JP" sz="3200">
                        <a:latin typeface="Cambria Math" panose="02040503050406030204" pitchFamily="18" charset="0"/>
                      </a:rPr>
                      <m:t> </m:t>
                    </m:r>
                    <m:r>
                      <m:rPr>
                        <m:sty m:val="p"/>
                      </m:rPr>
                      <a:rPr lang="en-US" altLang="ja-JP" sz="3200">
                        <a:latin typeface="Cambria Math" panose="02040503050406030204" pitchFamily="18" charset="0"/>
                      </a:rPr>
                      <m:t>horizontally</m:t>
                    </m:r>
                    <m:r>
                      <a:rPr lang="en-US" altLang="ja-JP" sz="3200" i="1">
                        <a:latin typeface="Cambria Math" panose="02040503050406030204" pitchFamily="18" charset="0"/>
                      </a:rPr>
                      <m:t>]</m:t>
                    </m:r>
                  </m:oMath>
                </a14:m>
                <a:endParaRPr lang="en-US" altLang="ja-JP" sz="3200" dirty="0"/>
              </a:p>
              <a:p>
                <a:pPr>
                  <a:buFont typeface="Wingdings" panose="05000000000000000000" pitchFamily="2" charset="2"/>
                  <a:buChar char="Ø"/>
                </a:pPr>
                <a:r>
                  <a:rPr kumimoji="1" lang="en-US" altLang="ja-JP" sz="3200" b="0" dirty="0"/>
                  <a:t> </a:t>
                </a:r>
                <a14:m>
                  <m:oMath xmlns:m="http://schemas.openxmlformats.org/officeDocument/2006/math">
                    <m:r>
                      <a:rPr kumimoji="1" lang="en-US" altLang="ja-JP" sz="3200" b="0" i="1" smtClean="0">
                        <a:latin typeface="Cambria Math" panose="02040503050406030204" pitchFamily="18" charset="0"/>
                      </a:rPr>
                      <m:t>𝑏</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𝑣</m:t>
                        </m:r>
                      </m:e>
                      <m:sub>
                        <m:r>
                          <a:rPr kumimoji="1" lang="en-US" altLang="ja-JP" sz="3200" b="0" i="1" smtClean="0">
                            <a:latin typeface="Cambria Math" panose="02040503050406030204" pitchFamily="18" charset="0"/>
                          </a:rPr>
                          <m:t>𝑖</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𝑗</m:t>
                        </m:r>
                      </m:sub>
                    </m:sSub>
                    <m:r>
                      <a:rPr kumimoji="1" lang="en-US" altLang="ja-JP" sz="3200" b="0" i="1" smtClean="0">
                        <a:latin typeface="Cambria Math" panose="02040503050406030204" pitchFamily="18" charset="0"/>
                      </a:rPr>
                      <m:t>≔</m:t>
                    </m:r>
                    <m:r>
                      <a:rPr kumimoji="1" lang="en-US" altLang="ja-JP" sz="3200" b="0" i="1" smtClean="0">
                        <a:solidFill>
                          <a:srgbClr val="FF0000"/>
                        </a:solidFill>
                        <a:latin typeface="Cambria Math" panose="02040503050406030204" pitchFamily="18" charset="0"/>
                      </a:rPr>
                      <m:t>1−</m:t>
                    </m:r>
                    <m:r>
                      <a:rPr kumimoji="1" lang="en-US" altLang="ja-JP" sz="3200" b="0" i="1" smtClean="0">
                        <a:solidFill>
                          <a:schemeClr val="tx1"/>
                        </a:solidFill>
                        <a:latin typeface="Cambria Math" panose="02040503050406030204" pitchFamily="18" charset="0"/>
                      </a:rPr>
                      <m:t>[</m:t>
                    </m:r>
                    <m:r>
                      <m:rPr>
                        <m:sty m:val="p"/>
                      </m:rPr>
                      <a:rPr kumimoji="1" lang="en-US" altLang="ja-JP" sz="3200" b="0" i="0" smtClean="0">
                        <a:latin typeface="Cambria Math" panose="02040503050406030204" pitchFamily="18" charset="0"/>
                      </a:rPr>
                      <m:t>paint</m:t>
                    </m:r>
                    <m:r>
                      <a:rPr kumimoji="1" lang="en-US" altLang="ja-JP" sz="3200" b="0" i="1" smtClean="0">
                        <a:latin typeface="Cambria Math" panose="02040503050406030204" pitchFamily="18" charset="0"/>
                      </a:rPr>
                      <m:t> </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𝑖</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𝑗</m:t>
                        </m:r>
                      </m:e>
                    </m:d>
                    <m:r>
                      <a:rPr kumimoji="1" lang="en-US" altLang="ja-JP" sz="3200" b="0" i="1" smtClean="0">
                        <a:latin typeface="Cambria Math" panose="02040503050406030204" pitchFamily="18" charset="0"/>
                      </a:rPr>
                      <m:t> </m:t>
                    </m:r>
                    <m:r>
                      <m:rPr>
                        <m:sty m:val="p"/>
                      </m:rPr>
                      <a:rPr kumimoji="1" lang="en-US" altLang="ja-JP" sz="3200" b="0" i="0" smtClean="0">
                        <a:latin typeface="Cambria Math" panose="02040503050406030204" pitchFamily="18" charset="0"/>
                      </a:rPr>
                      <m:t>black</m:t>
                    </m:r>
                    <m:r>
                      <a:rPr kumimoji="1" lang="en-US" altLang="ja-JP" sz="3200" b="0" i="0" smtClean="0">
                        <a:latin typeface="Cambria Math" panose="02040503050406030204" pitchFamily="18" charset="0"/>
                      </a:rPr>
                      <m:t> </m:t>
                    </m:r>
                    <m:r>
                      <m:rPr>
                        <m:sty m:val="p"/>
                      </m:rPr>
                      <a:rPr kumimoji="1" lang="en-US" altLang="ja-JP" sz="3200" b="0" i="0" smtClean="0">
                        <a:latin typeface="Cambria Math" panose="02040503050406030204" pitchFamily="18" charset="0"/>
                      </a:rPr>
                      <m:t>vertically</m:t>
                    </m:r>
                    <m:r>
                      <a:rPr kumimoji="1" lang="en-US" altLang="ja-JP" sz="3200" b="0" i="1" smtClean="0">
                        <a:latin typeface="Cambria Math" panose="02040503050406030204" pitchFamily="18" charset="0"/>
                      </a:rPr>
                      <m:t>]</m:t>
                    </m:r>
                  </m:oMath>
                </a14:m>
                <a:endParaRPr kumimoji="1" lang="en-US" altLang="ja-JP" sz="3200" dirty="0"/>
              </a:p>
              <a:p>
                <a:pPr>
                  <a:buFont typeface="Wingdings" panose="05000000000000000000" pitchFamily="2" charset="2"/>
                  <a:buChar char="Ø"/>
                </a:pPr>
                <a:r>
                  <a:rPr lang="en-US" altLang="ja-JP" sz="3200" dirty="0"/>
                  <a:t> </a:t>
                </a:r>
                <a14:m>
                  <m:oMath xmlns:m="http://schemas.openxmlformats.org/officeDocument/2006/math">
                    <m:r>
                      <a:rPr lang="en-US" altLang="ja-JP" sz="3200" i="1">
                        <a:latin typeface="Cambria Math" panose="02040503050406030204" pitchFamily="18" charset="0"/>
                      </a:rPr>
                      <m:t>𝑤</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r>
                      <a:rPr lang="en-US" altLang="ja-JP" sz="3200" i="1">
                        <a:latin typeface="Cambria Math" panose="02040503050406030204" pitchFamily="18" charset="0"/>
                      </a:rPr>
                      <m:t>≔</m:t>
                    </m:r>
                    <m:r>
                      <a:rPr lang="en-US" altLang="ja-JP" sz="3200" b="0" i="1" smtClean="0">
                        <a:solidFill>
                          <a:srgbClr val="FF0000"/>
                        </a:solidFill>
                        <a:latin typeface="Cambria Math" panose="02040503050406030204" pitchFamily="18" charset="0"/>
                      </a:rPr>
                      <m:t>1−</m:t>
                    </m:r>
                    <m:r>
                      <a:rPr lang="en-US" altLang="ja-JP" sz="3200" b="0" i="1" smtClean="0">
                        <a:solidFill>
                          <a:schemeClr val="tx1"/>
                        </a:solidFill>
                        <a:latin typeface="Cambria Math" panose="02040503050406030204" pitchFamily="18" charset="0"/>
                      </a:rPr>
                      <m:t>[</m:t>
                    </m:r>
                    <m:r>
                      <m:rPr>
                        <m:sty m:val="p"/>
                      </m:rPr>
                      <a:rPr lang="en-US" altLang="ja-JP" sz="3200">
                        <a:latin typeface="Cambria Math" panose="02040503050406030204" pitchFamily="18" charset="0"/>
                      </a:rPr>
                      <m:t>paint</m:t>
                    </m:r>
                    <m:r>
                      <a:rPr lang="en-US" altLang="ja-JP" sz="3200" i="1">
                        <a:latin typeface="Cambria Math" panose="02040503050406030204" pitchFamily="18" charset="0"/>
                      </a:rPr>
                      <m:t> </m:t>
                    </m:r>
                    <m:d>
                      <m:dPr>
                        <m:ctrlPr>
                          <a:rPr lang="en-US" altLang="ja-JP" sz="3200" i="1">
                            <a:latin typeface="Cambria Math" panose="02040503050406030204" pitchFamily="18" charset="0"/>
                          </a:rPr>
                        </m:ctrlPr>
                      </m:dPr>
                      <m:e>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e>
                    </m:d>
                    <m:r>
                      <a:rPr lang="en-US" altLang="ja-JP" sz="3200" i="1">
                        <a:latin typeface="Cambria Math" panose="02040503050406030204" pitchFamily="18" charset="0"/>
                      </a:rPr>
                      <m:t> </m:t>
                    </m:r>
                    <m:r>
                      <m:rPr>
                        <m:sty m:val="p"/>
                      </m:rPr>
                      <a:rPr lang="en-US" altLang="ja-JP" sz="3200">
                        <a:latin typeface="Cambria Math" panose="02040503050406030204" pitchFamily="18" charset="0"/>
                      </a:rPr>
                      <m:t>white</m:t>
                    </m:r>
                    <m:r>
                      <a:rPr lang="en-US" altLang="ja-JP" sz="3200">
                        <a:latin typeface="Cambria Math" panose="02040503050406030204" pitchFamily="18" charset="0"/>
                      </a:rPr>
                      <m:t> </m:t>
                    </m:r>
                    <m:r>
                      <m:rPr>
                        <m:sty m:val="p"/>
                      </m:rPr>
                      <a:rPr lang="en-US" altLang="ja-JP" sz="3200">
                        <a:latin typeface="Cambria Math" panose="02040503050406030204" pitchFamily="18" charset="0"/>
                      </a:rPr>
                      <m:t>horizontally</m:t>
                    </m:r>
                    <m:r>
                      <a:rPr lang="en-US" altLang="ja-JP" sz="3200" i="1">
                        <a:latin typeface="Cambria Math" panose="02040503050406030204" pitchFamily="18" charset="0"/>
                      </a:rPr>
                      <m:t>]</m:t>
                    </m:r>
                  </m:oMath>
                </a14:m>
                <a:endParaRPr lang="en-US" altLang="ja-JP" sz="3200" dirty="0"/>
              </a:p>
              <a:p>
                <a:pPr>
                  <a:buFont typeface="Wingdings" panose="05000000000000000000" pitchFamily="2" charset="2"/>
                  <a:buChar char="Ø"/>
                </a:pPr>
                <a:r>
                  <a:rPr kumimoji="1" lang="en-US" altLang="ja-JP" sz="3200" b="0" dirty="0"/>
                  <a:t> </a:t>
                </a:r>
                <a14:m>
                  <m:oMath xmlns:m="http://schemas.openxmlformats.org/officeDocument/2006/math">
                    <m:r>
                      <a:rPr kumimoji="1" lang="en-US" altLang="ja-JP" sz="3200" b="0" i="1" smtClean="0">
                        <a:latin typeface="Cambria Math" panose="02040503050406030204" pitchFamily="18" charset="0"/>
                      </a:rPr>
                      <m:t>𝑤</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𝑣</m:t>
                        </m:r>
                      </m:e>
                      <m:sub>
                        <m:r>
                          <a:rPr kumimoji="1" lang="en-US" altLang="ja-JP" sz="3200" b="0" i="1" smtClean="0">
                            <a:latin typeface="Cambria Math" panose="02040503050406030204" pitchFamily="18" charset="0"/>
                          </a:rPr>
                          <m:t>𝑖</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𝑗</m:t>
                        </m:r>
                      </m:sub>
                    </m:sSub>
                    <m:r>
                      <a:rPr kumimoji="1" lang="en-US" altLang="ja-JP" sz="3200" b="0" i="1" smtClean="0">
                        <a:latin typeface="Cambria Math" panose="02040503050406030204" pitchFamily="18" charset="0"/>
                      </a:rPr>
                      <m:t>≔[</m:t>
                    </m:r>
                    <m:r>
                      <m:rPr>
                        <m:sty m:val="p"/>
                      </m:rPr>
                      <a:rPr kumimoji="1" lang="en-US" altLang="ja-JP" sz="3200" b="0" i="0" smtClean="0">
                        <a:latin typeface="Cambria Math" panose="02040503050406030204" pitchFamily="18" charset="0"/>
                      </a:rPr>
                      <m:t>paint</m:t>
                    </m:r>
                    <m:r>
                      <a:rPr kumimoji="1" lang="en-US" altLang="ja-JP" sz="3200" b="0" i="1" smtClean="0">
                        <a:latin typeface="Cambria Math" panose="02040503050406030204" pitchFamily="18" charset="0"/>
                      </a:rPr>
                      <m:t> </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𝑖</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𝑗</m:t>
                        </m:r>
                      </m:e>
                    </m:d>
                    <m:r>
                      <a:rPr kumimoji="1" lang="en-US" altLang="ja-JP" sz="3200" b="0" i="1" smtClean="0">
                        <a:latin typeface="Cambria Math" panose="02040503050406030204" pitchFamily="18" charset="0"/>
                      </a:rPr>
                      <m:t> </m:t>
                    </m:r>
                    <m:r>
                      <m:rPr>
                        <m:sty m:val="p"/>
                      </m:rPr>
                      <a:rPr kumimoji="1" lang="en-US" altLang="ja-JP" sz="3200" b="0" i="0" smtClean="0">
                        <a:latin typeface="Cambria Math" panose="02040503050406030204" pitchFamily="18" charset="0"/>
                      </a:rPr>
                      <m:t>white</m:t>
                    </m:r>
                    <m:r>
                      <a:rPr kumimoji="1" lang="en-US" altLang="ja-JP" sz="3200" b="0" i="0" smtClean="0">
                        <a:latin typeface="Cambria Math" panose="02040503050406030204" pitchFamily="18" charset="0"/>
                      </a:rPr>
                      <m:t> </m:t>
                    </m:r>
                    <m:r>
                      <m:rPr>
                        <m:sty m:val="p"/>
                      </m:rPr>
                      <a:rPr kumimoji="1" lang="en-US" altLang="ja-JP" sz="3200" b="0" i="0" smtClean="0">
                        <a:latin typeface="Cambria Math" panose="02040503050406030204" pitchFamily="18" charset="0"/>
                      </a:rPr>
                      <m:t>vertically</m:t>
                    </m:r>
                    <m:r>
                      <a:rPr kumimoji="1" lang="en-US" altLang="ja-JP" sz="3200" b="0" i="1" smtClean="0">
                        <a:latin typeface="Cambria Math" panose="02040503050406030204" pitchFamily="18" charset="0"/>
                      </a:rPr>
                      <m:t>]</m:t>
                    </m:r>
                  </m:oMath>
                </a14:m>
                <a:endParaRPr kumimoji="1" lang="en-US" altLang="ja-JP" sz="3200" dirty="0"/>
              </a:p>
              <a:p>
                <a:pPr marL="0" indent="0">
                  <a:buNone/>
                </a:pPr>
                <a:endParaRPr kumimoji="1" lang="ja-JP" altLang="en-US" sz="3200" b="1"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82885" y="934951"/>
                <a:ext cx="8239875" cy="4790307"/>
              </a:xfrm>
              <a:blipFill>
                <a:blip r:embed="rId2"/>
                <a:stretch>
                  <a:fillRect l="-2959" t="-26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1620945" y="4627889"/>
                <a:ext cx="5607753" cy="77886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000" i="1" dirty="0" smtClean="0">
                              <a:latin typeface="Cambria Math" panose="02040503050406030204" pitchFamily="18" charset="0"/>
                            </a:rPr>
                          </m:ctrlPr>
                        </m:dPr>
                        <m:e>
                          <m:r>
                            <m:rPr>
                              <m:sty m:val="p"/>
                            </m:rPr>
                            <a:rPr kumimoji="1" lang="en-US" altLang="ja-JP" sz="2000" i="0" dirty="0" smtClean="0">
                              <a:latin typeface="Cambria Math" panose="02040503050406030204" pitchFamily="18" charset="0"/>
                            </a:rPr>
                            <m:t>condition</m:t>
                          </m:r>
                        </m:e>
                      </m:d>
                      <m:r>
                        <a:rPr kumimoji="1" lang="en-US" altLang="ja-JP" sz="2000" b="0" i="1" dirty="0" smtClean="0">
                          <a:latin typeface="Cambria Math" panose="02040503050406030204" pitchFamily="18" charset="0"/>
                        </a:rPr>
                        <m:t>≔</m:t>
                      </m:r>
                      <m:d>
                        <m:dPr>
                          <m:begChr m:val="{"/>
                          <m:endChr m:val=""/>
                          <m:ctrlPr>
                            <a:rPr kumimoji="1" lang="en-US" altLang="ja-JP" sz="2000" b="0" i="1" dirty="0" smtClean="0">
                              <a:latin typeface="Cambria Math" panose="02040503050406030204" pitchFamily="18" charset="0"/>
                            </a:rPr>
                          </m:ctrlPr>
                        </m:dPr>
                        <m:e>
                          <m:eqArr>
                            <m:eqArrPr>
                              <m:ctrlPr>
                                <a:rPr kumimoji="1" lang="en-US" altLang="ja-JP" sz="2000" b="0" i="1" dirty="0" smtClean="0">
                                  <a:latin typeface="Cambria Math" panose="02040503050406030204" pitchFamily="18" charset="0"/>
                                </a:rPr>
                              </m:ctrlPr>
                            </m:eqArrPr>
                            <m:e>
                              <m:r>
                                <a:rPr kumimoji="1" lang="en-US" altLang="ja-JP" sz="2000" b="0" i="1" dirty="0" smtClean="0">
                                  <a:latin typeface="Cambria Math" panose="02040503050406030204" pitchFamily="18" charset="0"/>
                                </a:rPr>
                                <m:t>1 ##</m:t>
                              </m:r>
                              <m:d>
                                <m:dPr>
                                  <m:ctrlPr>
                                    <a:rPr kumimoji="1" lang="en-US" altLang="ja-JP" sz="2000" b="0" i="1" dirty="0" smtClean="0">
                                      <a:latin typeface="Cambria Math" panose="02040503050406030204" pitchFamily="18" charset="0"/>
                                    </a:rPr>
                                  </m:ctrlPr>
                                </m:dPr>
                                <m:e>
                                  <m:r>
                                    <m:rPr>
                                      <m:sty m:val="p"/>
                                    </m:rPr>
                                    <a:rPr kumimoji="1" lang="en-US" altLang="ja-JP" sz="2000" b="0" i="0" dirty="0" smtClean="0">
                                      <a:latin typeface="Cambria Math" panose="02040503050406030204" pitchFamily="18" charset="0"/>
                                    </a:rPr>
                                    <m:t>if</m:t>
                                  </m:r>
                                  <m:r>
                                    <a:rPr kumimoji="1" lang="en-US" altLang="ja-JP" sz="2000" b="0" i="0" dirty="0" smtClean="0">
                                      <a:latin typeface="Cambria Math" panose="02040503050406030204" pitchFamily="18" charset="0"/>
                                    </a:rPr>
                                    <m:t> </m:t>
                                  </m:r>
                                  <m:r>
                                    <m:rPr>
                                      <m:sty m:val="p"/>
                                    </m:rPr>
                                    <a:rPr kumimoji="1" lang="en-US" altLang="ja-JP" sz="2000" b="0" i="0" dirty="0" smtClean="0">
                                      <a:latin typeface="Cambria Math" panose="02040503050406030204" pitchFamily="18" charset="0"/>
                                    </a:rPr>
                                    <m:t>the</m:t>
                                  </m:r>
                                  <m:r>
                                    <a:rPr kumimoji="1" lang="en-US" altLang="ja-JP" sz="2000" b="0" i="0" dirty="0" smtClean="0">
                                      <a:latin typeface="Cambria Math" panose="02040503050406030204" pitchFamily="18" charset="0"/>
                                    </a:rPr>
                                    <m:t> </m:t>
                                  </m:r>
                                  <m:r>
                                    <m:rPr>
                                      <m:sty m:val="p"/>
                                    </m:rPr>
                                    <a:rPr kumimoji="1" lang="en-US" altLang="ja-JP" sz="2000" b="0" i="0" dirty="0" smtClean="0">
                                      <a:latin typeface="Cambria Math" panose="02040503050406030204" pitchFamily="18" charset="0"/>
                                    </a:rPr>
                                    <m:t>condition</m:t>
                                  </m:r>
                                  <m:r>
                                    <a:rPr kumimoji="1" lang="en-US" altLang="ja-JP" sz="2000" b="0" i="0" dirty="0" smtClean="0">
                                      <a:latin typeface="Cambria Math" panose="02040503050406030204" pitchFamily="18" charset="0"/>
                                    </a:rPr>
                                    <m:t> </m:t>
                                  </m:r>
                                  <m:r>
                                    <m:rPr>
                                      <m:sty m:val="p"/>
                                    </m:rPr>
                                    <a:rPr kumimoji="1" lang="en-US" altLang="ja-JP" sz="2000" b="0" i="0" dirty="0" smtClean="0">
                                      <a:latin typeface="Cambria Math" panose="02040503050406030204" pitchFamily="18" charset="0"/>
                                    </a:rPr>
                                    <m:t>holds</m:t>
                                  </m:r>
                                </m:e>
                              </m:d>
                              <m:r>
                                <a:rPr kumimoji="1" lang="en-US" altLang="ja-JP" sz="2000" b="0" i="1" dirty="0" smtClean="0">
                                  <a:latin typeface="Cambria Math" panose="02040503050406030204" pitchFamily="18" charset="0"/>
                                </a:rPr>
                                <m:t>                </m:t>
                              </m:r>
                            </m:e>
                            <m:e>
                              <m:r>
                                <a:rPr kumimoji="1" lang="en-US" altLang="ja-JP" sz="2000" b="0" i="1" dirty="0" smtClean="0">
                                  <a:latin typeface="Cambria Math" panose="02040503050406030204" pitchFamily="18" charset="0"/>
                                </a:rPr>
                                <m:t>0 (</m:t>
                              </m:r>
                              <m:r>
                                <m:rPr>
                                  <m:sty m:val="p"/>
                                </m:rPr>
                                <a:rPr kumimoji="1" lang="en-US" altLang="ja-JP" sz="2000" b="0" i="0" dirty="0" smtClean="0">
                                  <a:latin typeface="Cambria Math" panose="02040503050406030204" pitchFamily="18" charset="0"/>
                                </a:rPr>
                                <m:t>if</m:t>
                              </m:r>
                              <m:r>
                                <a:rPr kumimoji="1" lang="en-US" altLang="ja-JP" sz="2000" b="0" i="0" dirty="0" smtClean="0">
                                  <a:latin typeface="Cambria Math" panose="02040503050406030204" pitchFamily="18" charset="0"/>
                                </a:rPr>
                                <m:t> </m:t>
                              </m:r>
                              <m:r>
                                <m:rPr>
                                  <m:sty m:val="p"/>
                                </m:rPr>
                                <a:rPr kumimoji="1" lang="en-US" altLang="ja-JP" sz="2000" b="0" i="0" dirty="0" smtClean="0">
                                  <a:latin typeface="Cambria Math" panose="02040503050406030204" pitchFamily="18" charset="0"/>
                                </a:rPr>
                                <m:t>the</m:t>
                              </m:r>
                              <m:r>
                                <a:rPr kumimoji="1" lang="en-US" altLang="ja-JP" sz="2000" b="0" i="0" dirty="0" smtClean="0">
                                  <a:latin typeface="Cambria Math" panose="02040503050406030204" pitchFamily="18" charset="0"/>
                                </a:rPr>
                                <m:t> </m:t>
                              </m:r>
                              <m:r>
                                <m:rPr>
                                  <m:sty m:val="p"/>
                                </m:rPr>
                                <a:rPr kumimoji="1" lang="en-US" altLang="ja-JP" sz="2000" b="0" i="0" dirty="0" smtClean="0">
                                  <a:latin typeface="Cambria Math" panose="02040503050406030204" pitchFamily="18" charset="0"/>
                                </a:rPr>
                                <m:t>condition</m:t>
                              </m:r>
                              <m:r>
                                <a:rPr kumimoji="1" lang="en-US" altLang="ja-JP" sz="2000" b="0" i="0" dirty="0" smtClean="0">
                                  <a:latin typeface="Cambria Math" panose="02040503050406030204" pitchFamily="18" charset="0"/>
                                </a:rPr>
                                <m:t> </m:t>
                              </m:r>
                              <m:r>
                                <m:rPr>
                                  <m:sty m:val="p"/>
                                </m:rPr>
                                <a:rPr kumimoji="1" lang="en-US" altLang="ja-JP" sz="2000" b="0" i="0" dirty="0" smtClean="0">
                                  <a:latin typeface="Cambria Math" panose="02040503050406030204" pitchFamily="18" charset="0"/>
                                </a:rPr>
                                <m:t>does</m:t>
                              </m:r>
                              <m:r>
                                <a:rPr kumimoji="1" lang="en-US" altLang="ja-JP" sz="2000" b="0" i="0" dirty="0" smtClean="0">
                                  <a:latin typeface="Cambria Math" panose="02040503050406030204" pitchFamily="18" charset="0"/>
                                </a:rPr>
                                <m:t> </m:t>
                              </m:r>
                              <m:r>
                                <m:rPr>
                                  <m:sty m:val="p"/>
                                </m:rPr>
                                <a:rPr kumimoji="1" lang="en-US" altLang="ja-JP" sz="2000" b="0" i="0" dirty="0" smtClean="0">
                                  <a:latin typeface="Cambria Math" panose="02040503050406030204" pitchFamily="18" charset="0"/>
                                </a:rPr>
                                <m:t>not</m:t>
                              </m:r>
                              <m:r>
                                <a:rPr kumimoji="1" lang="en-US" altLang="ja-JP" sz="2000" b="0" i="0" dirty="0" smtClean="0">
                                  <a:latin typeface="Cambria Math" panose="02040503050406030204" pitchFamily="18" charset="0"/>
                                </a:rPr>
                                <m:t> </m:t>
                              </m:r>
                              <m:r>
                                <m:rPr>
                                  <m:sty m:val="p"/>
                                </m:rPr>
                                <a:rPr kumimoji="1" lang="en-US" altLang="ja-JP" sz="2000" b="0" i="0" dirty="0" smtClean="0">
                                  <a:latin typeface="Cambria Math" panose="02040503050406030204" pitchFamily="18" charset="0"/>
                                </a:rPr>
                                <m:t>hold</m:t>
                              </m:r>
                              <m:r>
                                <a:rPr kumimoji="1" lang="en-US" altLang="ja-JP" sz="2000" b="0" i="1" dirty="0" smtClean="0">
                                  <a:latin typeface="Cambria Math" panose="02040503050406030204" pitchFamily="18" charset="0"/>
                                </a:rPr>
                                <m:t>)</m:t>
                              </m:r>
                            </m:e>
                          </m:eqArr>
                        </m:e>
                      </m:d>
                    </m:oMath>
                  </m:oMathPara>
                </a14:m>
                <a:endParaRPr kumimoji="1" lang="ja-JP" altLang="en-US" sz="20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620945" y="4627889"/>
                <a:ext cx="5607753" cy="778868"/>
              </a:xfrm>
              <a:prstGeom prst="rect">
                <a:avLst/>
              </a:prstGeom>
              <a:blipFill>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89226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22959" y="780840"/>
                <a:ext cx="7543801" cy="4687566"/>
              </a:xfrm>
            </p:spPr>
            <p:txBody>
              <a:bodyPr>
                <a:normAutofit/>
              </a:bodyPr>
              <a:lstStyle/>
              <a:p>
                <a:pPr marL="0" indent="0">
                  <a:buNone/>
                </a:pPr>
                <a:r>
                  <a:rPr lang="en-US" altLang="ja-JP" sz="3200" b="1" dirty="0"/>
                  <a:t>Total cost of black-horizontal-line-paints</a:t>
                </a:r>
              </a:p>
              <a:p>
                <a:pPr marL="0" indent="0">
                  <a:buNone/>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𝑎</m:t>
                      </m:r>
                      <m:r>
                        <a:rPr lang="en-US" altLang="ja-JP" sz="3200" b="0" i="1" smtClean="0">
                          <a:latin typeface="Cambria Math" panose="02040503050406030204" pitchFamily="18" charset="0"/>
                        </a:rPr>
                        <m:t>×</m:t>
                      </m:r>
                      <m:nary>
                        <m:naryPr>
                          <m:chr m:val="∑"/>
                          <m:supHide m:val="on"/>
                          <m:ctrlPr>
                            <a:rPr lang="en-US" altLang="ja-JP" sz="3200" i="1" smtClean="0">
                              <a:latin typeface="Cambria Math" panose="02040503050406030204" pitchFamily="18" charset="0"/>
                            </a:rPr>
                          </m:ctrlPr>
                        </m:naryPr>
                        <m:sub>
                          <m:r>
                            <a:rPr lang="en-US" altLang="ja-JP" sz="3200" b="0" i="1" smtClean="0">
                              <a:latin typeface="Cambria Math" panose="02040503050406030204" pitchFamily="18" charset="0"/>
                            </a:rPr>
                            <m:t>𝑖</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𝑗</m:t>
                          </m:r>
                        </m:sub>
                        <m:sup/>
                        <m:e>
                          <m:r>
                            <a:rPr lang="en-US" altLang="ja-JP" sz="3200" b="0" i="1" smtClean="0">
                              <a:latin typeface="Cambria Math" panose="02040503050406030204" pitchFamily="18" charset="0"/>
                            </a:rPr>
                            <m:t>𝑏</m:t>
                          </m:r>
                          <m:sSub>
                            <m:sSubPr>
                              <m:ctrlPr>
                                <a:rPr lang="en-US" altLang="ja-JP" sz="3200" i="1" smtClean="0">
                                  <a:latin typeface="Cambria Math" panose="02040503050406030204" pitchFamily="18" charset="0"/>
                                </a:rPr>
                              </m:ctrlPr>
                            </m:sSubPr>
                            <m:e>
                              <m:r>
                                <a:rPr lang="en-US" altLang="ja-JP" sz="3200" b="0" i="1" smtClean="0">
                                  <a:latin typeface="Cambria Math" panose="02040503050406030204" pitchFamily="18" charset="0"/>
                                </a:rPr>
                                <m:t>h</m:t>
                              </m:r>
                            </m:e>
                            <m:sub>
                              <m:r>
                                <a:rPr lang="en-US" altLang="ja-JP" sz="3200" b="0" i="1" smtClean="0">
                                  <a:latin typeface="Cambria Math" panose="02040503050406030204" pitchFamily="18" charset="0"/>
                                </a:rPr>
                                <m:t>𝑖</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𝑗</m:t>
                              </m:r>
                            </m:sub>
                          </m:sSub>
                        </m:e>
                      </m:nary>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𝑏</m:t>
                      </m:r>
                      <m:r>
                        <a:rPr lang="en-US" altLang="ja-JP" sz="3200" b="0" i="1" smtClean="0">
                          <a:latin typeface="Cambria Math" panose="02040503050406030204" pitchFamily="18" charset="0"/>
                        </a:rPr>
                        <m:t>×</m:t>
                      </m:r>
                      <m:nary>
                        <m:naryPr>
                          <m:chr m:val="∑"/>
                          <m:supHide m:val="on"/>
                          <m:ctrlPr>
                            <a:rPr lang="en-US" altLang="ja-JP" sz="3200" b="0" i="1" smtClean="0">
                              <a:latin typeface="Cambria Math" panose="02040503050406030204" pitchFamily="18" charset="0"/>
                            </a:rPr>
                          </m:ctrlPr>
                        </m:naryPr>
                        <m:sub>
                          <m:r>
                            <a:rPr lang="en-US" altLang="ja-JP" sz="3200" b="0" i="1" smtClean="0">
                              <a:latin typeface="Cambria Math" panose="02040503050406030204" pitchFamily="18" charset="0"/>
                            </a:rPr>
                            <m:t>𝑖</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𝑗</m:t>
                          </m:r>
                        </m:sub>
                        <m:sup/>
                        <m:e>
                          <m:r>
                            <a:rPr lang="en-US" altLang="ja-JP" sz="3200" b="0" i="1" smtClean="0">
                              <a:latin typeface="Cambria Math" panose="02040503050406030204" pitchFamily="18" charset="0"/>
                            </a:rPr>
                            <m:t>𝑏</m:t>
                          </m:r>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h</m:t>
                              </m:r>
                            </m:e>
                            <m:sub>
                              <m:r>
                                <a:rPr lang="en-US" altLang="ja-JP" sz="3200" b="0" i="1" smtClean="0">
                                  <a:latin typeface="Cambria Math" panose="02040503050406030204" pitchFamily="18" charset="0"/>
                                </a:rPr>
                                <m:t>𝑖</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𝑗</m:t>
                              </m:r>
                            </m:sub>
                          </m:sSub>
                          <m:acc>
                            <m:accPr>
                              <m:chr m:val="̅"/>
                              <m:ctrlPr>
                                <a:rPr lang="en-US" altLang="ja-JP" sz="3200" b="0" i="1" dirty="0" smtClean="0">
                                  <a:latin typeface="Cambria Math" panose="02040503050406030204" pitchFamily="18" charset="0"/>
                                </a:rPr>
                              </m:ctrlPr>
                            </m:accPr>
                            <m:e>
                              <m:r>
                                <a:rPr lang="en-US" altLang="ja-JP" sz="3200" b="0" i="1" dirty="0" smtClean="0">
                                  <a:latin typeface="Cambria Math" panose="02040503050406030204" pitchFamily="18" charset="0"/>
                                </a:rPr>
                                <m:t>𝑏</m:t>
                              </m:r>
                              <m:sSub>
                                <m:sSubPr>
                                  <m:ctrlPr>
                                    <a:rPr lang="en-US" altLang="ja-JP" sz="3200" b="0" i="1" dirty="0" smtClean="0">
                                      <a:latin typeface="Cambria Math" panose="02040503050406030204" pitchFamily="18" charset="0"/>
                                    </a:rPr>
                                  </m:ctrlPr>
                                </m:sSubPr>
                                <m:e>
                                  <m:r>
                                    <a:rPr lang="en-US" altLang="ja-JP" sz="3200" b="0" i="1" dirty="0" smtClean="0">
                                      <a:latin typeface="Cambria Math" panose="02040503050406030204" pitchFamily="18" charset="0"/>
                                    </a:rPr>
                                    <m:t>h</m:t>
                                  </m:r>
                                </m:e>
                                <m:sub>
                                  <m:r>
                                    <a:rPr lang="en-US" altLang="ja-JP" sz="3200" b="0" i="1" dirty="0" smtClean="0">
                                      <a:latin typeface="Cambria Math" panose="02040503050406030204" pitchFamily="18" charset="0"/>
                                    </a:rPr>
                                    <m:t>𝑖</m:t>
                                  </m:r>
                                  <m:r>
                                    <a:rPr lang="en-US" altLang="ja-JP" sz="3200" b="0" i="1" dirty="0" smtClean="0">
                                      <a:latin typeface="Cambria Math" panose="02040503050406030204" pitchFamily="18" charset="0"/>
                                    </a:rPr>
                                    <m:t>,</m:t>
                                  </m:r>
                                  <m:r>
                                    <a:rPr lang="en-US" altLang="ja-JP" sz="3200" b="0" i="1" dirty="0" smtClean="0">
                                      <a:latin typeface="Cambria Math" panose="02040503050406030204" pitchFamily="18" charset="0"/>
                                    </a:rPr>
                                    <m:t>𝑗</m:t>
                                  </m:r>
                                  <m:r>
                                    <a:rPr lang="en-US" altLang="ja-JP" sz="3200" b="0" i="1" dirty="0" smtClean="0">
                                      <a:latin typeface="Cambria Math" panose="02040503050406030204" pitchFamily="18" charset="0"/>
                                    </a:rPr>
                                    <m:t>+1</m:t>
                                  </m:r>
                                </m:sub>
                              </m:sSub>
                            </m:e>
                          </m:acc>
                        </m:e>
                      </m:nary>
                    </m:oMath>
                  </m:oMathPara>
                </a14:m>
                <a:endParaRPr lang="en-US" altLang="ja-JP" sz="3200" dirty="0"/>
              </a:p>
              <a:p>
                <a:pPr marL="0" indent="0">
                  <a:buNone/>
                </a:pPr>
                <a:r>
                  <a:rPr lang="en-US" altLang="ja-JP" sz="3200" b="1" dirty="0"/>
                  <a:t>	</a:t>
                </a:r>
              </a:p>
              <a:p>
                <a:pPr marL="0" indent="0">
                  <a:buNone/>
                </a:pPr>
                <a:endParaRPr lang="en-US" altLang="ja-JP" sz="32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22959" y="780840"/>
                <a:ext cx="7543801" cy="4687566"/>
              </a:xfrm>
              <a:blipFill>
                <a:blip r:embed="rId2"/>
                <a:stretch>
                  <a:fillRect l="-3231" t="-27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7242874" y="2253177"/>
                <a:ext cx="1353127"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2000" b="0" i="1" dirty="0" smtClean="0">
                              <a:latin typeface="Cambria Math" panose="02040503050406030204" pitchFamily="18" charset="0"/>
                            </a:rPr>
                          </m:ctrlPr>
                        </m:accPr>
                        <m:e>
                          <m:r>
                            <a:rPr kumimoji="1" lang="en-US" altLang="ja-JP" sz="2000" b="0" i="1" dirty="0" smtClean="0">
                              <a:latin typeface="Cambria Math" panose="02040503050406030204" pitchFamily="18" charset="0"/>
                            </a:rPr>
                            <m:t>𝑥</m:t>
                          </m:r>
                        </m:e>
                      </m:acc>
                      <m:r>
                        <a:rPr kumimoji="1" lang="en-US" altLang="ja-JP" sz="2000" b="0" i="1" dirty="0" smtClean="0">
                          <a:latin typeface="Cambria Math" panose="02040503050406030204" pitchFamily="18" charset="0"/>
                        </a:rPr>
                        <m:t>≔1−</m:t>
                      </m:r>
                      <m:r>
                        <a:rPr kumimoji="1" lang="en-US" altLang="ja-JP" sz="2000" b="0" i="1" dirty="0" smtClean="0">
                          <a:latin typeface="Cambria Math" panose="02040503050406030204" pitchFamily="18" charset="0"/>
                        </a:rPr>
                        <m:t>𝑥</m:t>
                      </m:r>
                    </m:oMath>
                  </m:oMathPara>
                </a14:m>
                <a:endParaRPr kumimoji="1" lang="ja-JP" altLang="en-US" sz="20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7242874" y="2253177"/>
                <a:ext cx="1353127" cy="40011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楕円 1"/>
              <p:cNvSpPr/>
              <p:nvPr/>
            </p:nvSpPr>
            <p:spPr>
              <a:xfrm>
                <a:off x="3154166" y="4448713"/>
                <a:ext cx="976046" cy="1243172"/>
              </a:xfrm>
              <a:prstGeom prst="ellipse">
                <a:avLst/>
              </a:prstGeom>
            </p:spPr>
            <p:style>
              <a:lnRef idx="2">
                <a:schemeClr val="accent1"/>
              </a:lnRef>
              <a:fillRef idx="1">
                <a:schemeClr val="lt1"/>
              </a:fillRef>
              <a:effectRef idx="0">
                <a:schemeClr val="accent1"/>
              </a:effectRef>
              <a:fontRef idx="minor">
                <a:schemeClr val="dk1"/>
              </a:fontRef>
            </p:style>
            <p:txBody>
              <a:bodyPr rtlCol="0" anchor="t"/>
              <a:lstStyle/>
              <a:p>
                <a:pPr algn="ctr"/>
                <a14:m>
                  <m:oMathPara xmlns:m="http://schemas.openxmlformats.org/officeDocument/2006/math">
                    <m:oMathParaPr>
                      <m:jc m:val="centerGroup"/>
                    </m:oMathParaPr>
                    <m:oMath xmlns:m="http://schemas.openxmlformats.org/officeDocument/2006/math">
                      <m:r>
                        <a:rPr kumimoji="1" lang="en-US" altLang="ja-JP" sz="1600" i="1" dirty="0" smtClean="0">
                          <a:latin typeface="Cambria Math" panose="02040503050406030204" pitchFamily="18" charset="0"/>
                        </a:rPr>
                        <m:t>𝑥</m:t>
                      </m:r>
                      <m:r>
                        <a:rPr kumimoji="1" lang="en-US" altLang="ja-JP" sz="1600" i="1" dirty="0" smtClean="0">
                          <a:latin typeface="Cambria Math" panose="02040503050406030204" pitchFamily="18" charset="0"/>
                        </a:rPr>
                        <m:t>=1</m:t>
                      </m:r>
                    </m:oMath>
                  </m:oMathPara>
                </a14:m>
                <a:endParaRPr kumimoji="1" lang="ja-JP" altLang="en-US" sz="1600" dirty="0"/>
              </a:p>
            </p:txBody>
          </p:sp>
        </mc:Choice>
        <mc:Fallback xmlns="">
          <p:sp>
            <p:nvSpPr>
              <p:cNvPr id="2" name="楕円 1"/>
              <p:cNvSpPr>
                <a:spLocks noRot="1" noChangeAspect="1" noMove="1" noResize="1" noEditPoints="1" noAdjustHandles="1" noChangeArrowheads="1" noChangeShapeType="1" noTextEdit="1"/>
              </p:cNvSpPr>
              <p:nvPr/>
            </p:nvSpPr>
            <p:spPr>
              <a:xfrm>
                <a:off x="3154166" y="4448713"/>
                <a:ext cx="976046" cy="1243172"/>
              </a:xfrm>
              <a:prstGeom prst="ellipse">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楕円 4"/>
              <p:cNvSpPr/>
              <p:nvPr/>
            </p:nvSpPr>
            <p:spPr>
              <a:xfrm>
                <a:off x="4405902" y="4448713"/>
                <a:ext cx="976046" cy="1243172"/>
              </a:xfrm>
              <a:prstGeom prst="ellipse">
                <a:avLst/>
              </a:prstGeom>
              <a:ln>
                <a:solidFill>
                  <a:srgbClr val="0F7B33"/>
                </a:solidFill>
              </a:ln>
            </p:spPr>
            <p:style>
              <a:lnRef idx="2">
                <a:schemeClr val="accent1"/>
              </a:lnRef>
              <a:fillRef idx="1">
                <a:schemeClr val="lt1"/>
              </a:fillRef>
              <a:effectRef idx="0">
                <a:schemeClr val="accent1"/>
              </a:effectRef>
              <a:fontRef idx="minor">
                <a:schemeClr val="dk1"/>
              </a:fontRef>
            </p:style>
            <p:txBody>
              <a:bodyPr rtlCol="0" anchor="t"/>
              <a:lstStyle/>
              <a:p>
                <a:pPr algn="ctr"/>
                <a14:m>
                  <m:oMathPara xmlns:m="http://schemas.openxmlformats.org/officeDocument/2006/math">
                    <m:oMathParaPr>
                      <m:jc m:val="centerGroup"/>
                    </m:oMathParaPr>
                    <m:oMath xmlns:m="http://schemas.openxmlformats.org/officeDocument/2006/math">
                      <m:r>
                        <a:rPr kumimoji="1" lang="en-US" altLang="ja-JP" sz="1600" i="1" dirty="0" smtClean="0">
                          <a:latin typeface="Cambria Math" panose="02040503050406030204" pitchFamily="18" charset="0"/>
                        </a:rPr>
                        <m:t>𝑥</m:t>
                      </m:r>
                      <m:r>
                        <a:rPr kumimoji="1" lang="en-US" altLang="ja-JP" sz="1600" i="1" dirty="0" smtClean="0">
                          <a:latin typeface="Cambria Math" panose="02040503050406030204" pitchFamily="18" charset="0"/>
                        </a:rPr>
                        <m:t>=0</m:t>
                      </m:r>
                    </m:oMath>
                  </m:oMathPara>
                </a14:m>
                <a:endParaRPr kumimoji="1" lang="ja-JP" altLang="en-US" sz="1600" dirty="0"/>
              </a:p>
            </p:txBody>
          </p:sp>
        </mc:Choice>
        <mc:Fallback xmlns="">
          <p:sp>
            <p:nvSpPr>
              <p:cNvPr id="5" name="楕円 4"/>
              <p:cNvSpPr>
                <a:spLocks noRot="1" noChangeAspect="1" noMove="1" noResize="1" noEditPoints="1" noAdjustHandles="1" noChangeArrowheads="1" noChangeShapeType="1" noTextEdit="1"/>
              </p:cNvSpPr>
              <p:nvPr/>
            </p:nvSpPr>
            <p:spPr>
              <a:xfrm>
                <a:off x="4405902" y="4448713"/>
                <a:ext cx="976046" cy="1243172"/>
              </a:xfrm>
              <a:prstGeom prst="ellipse">
                <a:avLst/>
              </a:prstGeom>
              <a:blipFill>
                <a:blip r:embed="rId5"/>
                <a:stretch>
                  <a:fillRect/>
                </a:stretch>
              </a:blipFill>
              <a:ln>
                <a:solidFill>
                  <a:srgbClr val="0F7B33"/>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718804" y="3148016"/>
                <a:ext cx="775211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14:m>
                  <m:oMath xmlns:m="http://schemas.openxmlformats.org/officeDocument/2006/math">
                    <m:nary>
                      <m:naryPr>
                        <m:chr m:val="∑"/>
                        <m:supHide m:val="on"/>
                        <m:ctrlPr>
                          <a:rPr lang="en-US" altLang="ja-JP" sz="3200" i="1" smtClean="0">
                            <a:latin typeface="Cambria Math" panose="02040503050406030204" pitchFamily="18" charset="0"/>
                          </a:rPr>
                        </m:ctrlPr>
                      </m:naryPr>
                      <m:sub>
                        <m:r>
                          <a:rPr lang="en-US" altLang="ja-JP" sz="3200" i="1">
                            <a:latin typeface="Cambria Math" panose="02040503050406030204" pitchFamily="18" charset="0"/>
                          </a:rPr>
                          <m:t>𝑢𝑣</m:t>
                        </m:r>
                      </m:sub>
                      <m:sup/>
                      <m:e>
                        <m:sSub>
                          <m:sSubPr>
                            <m:ctrlPr>
                              <a:rPr lang="en-US" altLang="ja-JP" sz="3200" b="0" i="1" smtClean="0">
                                <a:latin typeface="Cambria Math" panose="02040503050406030204" pitchFamily="18" charset="0"/>
                              </a:rPr>
                            </m:ctrlPr>
                          </m:sSubPr>
                          <m:e>
                            <m:r>
                              <a:rPr lang="en-US" altLang="ja-JP" sz="3200" b="0" i="1" smtClean="0">
                                <a:latin typeface="Cambria Math" panose="02040503050406030204" pitchFamily="18" charset="0"/>
                              </a:rPr>
                              <m:t>𝑐</m:t>
                            </m:r>
                          </m:e>
                          <m:sub>
                            <m:r>
                              <a:rPr lang="en-US" altLang="ja-JP" sz="3200" b="0" i="1" smtClean="0">
                                <a:latin typeface="Cambria Math" panose="02040503050406030204" pitchFamily="18" charset="0"/>
                              </a:rPr>
                              <m:t>𝑢𝑣</m:t>
                            </m:r>
                          </m:sub>
                        </m:sSub>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𝑥</m:t>
                            </m:r>
                          </m:e>
                          <m:sub>
                            <m:r>
                              <a:rPr lang="en-US" altLang="ja-JP" sz="3200" i="1">
                                <a:latin typeface="Cambria Math" panose="02040503050406030204" pitchFamily="18" charset="0"/>
                              </a:rPr>
                              <m:t>𝑢</m:t>
                            </m:r>
                          </m:sub>
                        </m:sSub>
                        <m:acc>
                          <m:accPr>
                            <m:chr m:val="̅"/>
                            <m:ctrlPr>
                              <a:rPr lang="en-US" altLang="ja-JP" sz="3200" i="1">
                                <a:latin typeface="Cambria Math" panose="02040503050406030204" pitchFamily="18" charset="0"/>
                              </a:rPr>
                            </m:ctrlPr>
                          </m:accPr>
                          <m:e>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𝑥</m:t>
                                </m:r>
                              </m:e>
                              <m:sub>
                                <m:r>
                                  <a:rPr lang="en-US" altLang="ja-JP" sz="3200" i="1">
                                    <a:latin typeface="Cambria Math" panose="02040503050406030204" pitchFamily="18" charset="0"/>
                                  </a:rPr>
                                  <m:t>𝑣</m:t>
                                </m:r>
                              </m:sub>
                            </m:sSub>
                          </m:e>
                        </m:acc>
                      </m:e>
                    </m:nary>
                  </m:oMath>
                </a14:m>
                <a:r>
                  <a:rPr lang="en-US" altLang="ja-JP" sz="3200" dirty="0"/>
                  <a:t> can be minimized by a reduction to s-t min-cut </a:t>
                </a:r>
                <a:r>
                  <a:rPr lang="en-US" altLang="ja-JP" sz="3200" dirty="0">
                    <a:sym typeface="Wingdings" panose="05000000000000000000" pitchFamily="2" charset="2"/>
                  </a:rPr>
                  <a:t></a:t>
                </a:r>
                <a:endParaRPr lang="ja-JP" altLang="en-US" sz="32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718804" y="3148016"/>
                <a:ext cx="7752110" cy="1077218"/>
              </a:xfrm>
              <a:prstGeom prst="rect">
                <a:avLst/>
              </a:prstGeom>
              <a:blipFill>
                <a:blip r:embed="rId6"/>
                <a:stretch>
                  <a:fillRect l="-1961" t="-6111" r="-2902"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楕円 7"/>
              <p:cNvSpPr/>
              <p:nvPr/>
            </p:nvSpPr>
            <p:spPr>
              <a:xfrm>
                <a:off x="3781597" y="5070299"/>
                <a:ext cx="267128" cy="2568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kumimoji="1" lang="en-US" altLang="ja-JP" b="0" i="1" smtClean="0">
                        <a:latin typeface="Cambria Math" panose="02040503050406030204" pitchFamily="18" charset="0"/>
                      </a:rPr>
                      <m:t>𝑢</m:t>
                    </m:r>
                  </m:oMath>
                </a14:m>
                <a:r>
                  <a:rPr kumimoji="1" lang="ja-JP" altLang="en-US" dirty="0"/>
                  <a:t> </a:t>
                </a:r>
              </a:p>
            </p:txBody>
          </p:sp>
        </mc:Choice>
        <mc:Fallback xmlns="">
          <p:sp>
            <p:nvSpPr>
              <p:cNvPr id="8" name="楕円 7"/>
              <p:cNvSpPr>
                <a:spLocks noRot="1" noChangeAspect="1" noMove="1" noResize="1" noEditPoints="1" noAdjustHandles="1" noChangeArrowheads="1" noChangeShapeType="1" noTextEdit="1"/>
              </p:cNvSpPr>
              <p:nvPr/>
            </p:nvSpPr>
            <p:spPr>
              <a:xfrm>
                <a:off x="3781597" y="5070299"/>
                <a:ext cx="267128" cy="256854"/>
              </a:xfrm>
              <a:prstGeom prst="ellipse">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楕円 8"/>
              <p:cNvSpPr/>
              <p:nvPr/>
            </p:nvSpPr>
            <p:spPr>
              <a:xfrm>
                <a:off x="4552159" y="5070299"/>
                <a:ext cx="267128" cy="2568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kumimoji="1" lang="en-US" altLang="ja-JP" b="0" i="1" smtClean="0">
                        <a:latin typeface="Cambria Math" panose="02040503050406030204" pitchFamily="18" charset="0"/>
                      </a:rPr>
                      <m:t>𝑣</m:t>
                    </m:r>
                  </m:oMath>
                </a14:m>
                <a:r>
                  <a:rPr kumimoji="1" lang="ja-JP" altLang="en-US" dirty="0"/>
                  <a:t> </a:t>
                </a:r>
              </a:p>
            </p:txBody>
          </p:sp>
        </mc:Choice>
        <mc:Fallback xmlns="">
          <p:sp>
            <p:nvSpPr>
              <p:cNvPr id="9" name="楕円 8"/>
              <p:cNvSpPr>
                <a:spLocks noRot="1" noChangeAspect="1" noMove="1" noResize="1" noEditPoints="1" noAdjustHandles="1" noChangeArrowheads="1" noChangeShapeType="1" noTextEdit="1"/>
              </p:cNvSpPr>
              <p:nvPr/>
            </p:nvSpPr>
            <p:spPr>
              <a:xfrm>
                <a:off x="4552159" y="5070299"/>
                <a:ext cx="267128" cy="256854"/>
              </a:xfrm>
              <a:prstGeom prst="ellipse">
                <a:avLst/>
              </a:prstGeom>
              <a:blipFill>
                <a:blip r:embed="rId8"/>
                <a:stretch>
                  <a:fillRect/>
                </a:stretch>
              </a:blipFill>
            </p:spPr>
            <p:txBody>
              <a:bodyPr/>
              <a:lstStyle/>
              <a:p>
                <a:r>
                  <a:rPr lang="ja-JP" altLang="en-US">
                    <a:noFill/>
                  </a:rPr>
                  <a:t> </a:t>
                </a:r>
              </a:p>
            </p:txBody>
          </p:sp>
        </mc:Fallback>
      </mc:AlternateContent>
      <p:cxnSp>
        <p:nvCxnSpPr>
          <p:cNvPr id="11" name="直線矢印コネクタ 10"/>
          <p:cNvCxnSpPr>
            <a:stCxn id="8" idx="6"/>
            <a:endCxn id="9" idx="2"/>
          </p:cNvCxnSpPr>
          <p:nvPr/>
        </p:nvCxnSpPr>
        <p:spPr>
          <a:xfrm>
            <a:off x="4048725" y="5198726"/>
            <a:ext cx="50343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楕円 13"/>
              <p:cNvSpPr/>
              <p:nvPr/>
            </p:nvSpPr>
            <p:spPr>
              <a:xfrm>
                <a:off x="3250466" y="5070299"/>
                <a:ext cx="267128" cy="2568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kumimoji="1" lang="en-US" altLang="ja-JP" b="0" i="1" smtClean="0">
                        <a:latin typeface="Cambria Math" panose="02040503050406030204" pitchFamily="18" charset="0"/>
                      </a:rPr>
                      <m:t>𝑠</m:t>
                    </m:r>
                  </m:oMath>
                </a14:m>
                <a:r>
                  <a:rPr kumimoji="1" lang="ja-JP" altLang="en-US" dirty="0"/>
                  <a:t> </a:t>
                </a:r>
              </a:p>
            </p:txBody>
          </p:sp>
        </mc:Choice>
        <mc:Fallback xmlns="">
          <p:sp>
            <p:nvSpPr>
              <p:cNvPr id="14" name="楕円 13"/>
              <p:cNvSpPr>
                <a:spLocks noRot="1" noChangeAspect="1" noMove="1" noResize="1" noEditPoints="1" noAdjustHandles="1" noChangeArrowheads="1" noChangeShapeType="1" noTextEdit="1"/>
              </p:cNvSpPr>
              <p:nvPr/>
            </p:nvSpPr>
            <p:spPr>
              <a:xfrm>
                <a:off x="3250466" y="5070299"/>
                <a:ext cx="267128" cy="256854"/>
              </a:xfrm>
              <a:prstGeom prst="ellipse">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楕円 14"/>
              <p:cNvSpPr/>
              <p:nvPr/>
            </p:nvSpPr>
            <p:spPr>
              <a:xfrm>
                <a:off x="5033333" y="5070299"/>
                <a:ext cx="267128" cy="2568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kumimoji="1" lang="en-US" altLang="ja-JP" b="0" i="1" smtClean="0">
                        <a:latin typeface="Cambria Math" panose="02040503050406030204" pitchFamily="18" charset="0"/>
                      </a:rPr>
                      <m:t>𝑡</m:t>
                    </m:r>
                  </m:oMath>
                </a14:m>
                <a:r>
                  <a:rPr kumimoji="1" lang="ja-JP" altLang="en-US" dirty="0"/>
                  <a:t> </a:t>
                </a:r>
              </a:p>
            </p:txBody>
          </p:sp>
        </mc:Choice>
        <mc:Fallback xmlns="">
          <p:sp>
            <p:nvSpPr>
              <p:cNvPr id="15" name="楕円 14"/>
              <p:cNvSpPr>
                <a:spLocks noRot="1" noChangeAspect="1" noMove="1" noResize="1" noEditPoints="1" noAdjustHandles="1" noChangeArrowheads="1" noChangeShapeType="1" noTextEdit="1"/>
              </p:cNvSpPr>
              <p:nvPr/>
            </p:nvSpPr>
            <p:spPr>
              <a:xfrm>
                <a:off x="5033333" y="5070299"/>
                <a:ext cx="267128" cy="256854"/>
              </a:xfrm>
              <a:prstGeom prst="ellipse">
                <a:avLst/>
              </a:prstGeom>
              <a:blipFill>
                <a:blip r:embed="rId10"/>
                <a:stretch>
                  <a:fillRect b="-44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9803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822959" y="780840"/>
                <a:ext cx="7543801" cy="46875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altLang="ja-JP" sz="3200" b="1" dirty="0"/>
                  <a:t>Cost of painting </a:t>
                </a:r>
                <a14:m>
                  <m:oMath xmlns:m="http://schemas.openxmlformats.org/officeDocument/2006/math">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𝒊</m:t>
                    </m:r>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𝒋</m:t>
                    </m:r>
                    <m:r>
                      <a:rPr lang="en-US" altLang="ja-JP" sz="3200" b="1" i="1" smtClean="0">
                        <a:latin typeface="Cambria Math" panose="02040503050406030204" pitchFamily="18" charset="0"/>
                      </a:rPr>
                      <m:t>)</m:t>
                    </m:r>
                  </m:oMath>
                </a14:m>
                <a:r>
                  <a:rPr lang="en-US" altLang="ja-JP" sz="3200" b="1" dirty="0"/>
                  <a:t> black</a:t>
                </a:r>
              </a:p>
              <a:p>
                <a:pPr marL="0" indent="0">
                  <a:buFont typeface="Calibri" panose="020F0502020204030204" pitchFamily="34" charset="0"/>
                  <a:buNone/>
                </a:pPr>
                <a:endParaRPr lang="en-US" altLang="ja-JP" sz="3200" b="1" dirty="0"/>
              </a:p>
              <a:p>
                <a:pPr marL="0" indent="0">
                  <a:buNone/>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𝑐</m:t>
                      </m:r>
                      <m:r>
                        <a:rPr lang="en-US" altLang="ja-JP" sz="3200" b="0" i="1" smtClean="0">
                          <a:latin typeface="Cambria Math" panose="02040503050406030204" pitchFamily="18" charset="0"/>
                        </a:rPr>
                        <m:t>×</m:t>
                      </m:r>
                      <m:r>
                        <a:rPr lang="en-US" altLang="ja-JP" sz="3200" i="1">
                          <a:latin typeface="Cambria Math" panose="02040503050406030204" pitchFamily="18" charset="0"/>
                        </a:rPr>
                        <m:t>𝑏</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𝑏</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e>
                      </m:acc>
                      <m:r>
                        <a:rPr lang="en-US" altLang="ja-JP" sz="3200" i="1">
                          <a:latin typeface="Cambria Math" panose="02040503050406030204" pitchFamily="18" charset="0"/>
                        </a:rPr>
                        <m:t>+∞×</m:t>
                      </m:r>
                      <m:d>
                        <m:dPr>
                          <m:ctrlPr>
                            <a:rPr lang="en-US" altLang="ja-JP" sz="3200" i="1">
                              <a:latin typeface="Cambria Math" panose="02040503050406030204" pitchFamily="18" charset="0"/>
                            </a:rPr>
                          </m:ctrlPr>
                        </m:dPr>
                        <m:e>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𝑤</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e>
                          </m:acc>
                          <m:r>
                            <a:rPr lang="en-US" altLang="ja-JP" sz="3200" i="1">
                              <a:latin typeface="Cambria Math" panose="02040503050406030204" pitchFamily="18" charset="0"/>
                            </a:rPr>
                            <m:t>+</m:t>
                          </m:r>
                          <m:r>
                            <a:rPr lang="en-US" altLang="ja-JP" sz="3200" i="1">
                              <a:latin typeface="Cambria Math" panose="02040503050406030204" pitchFamily="18" charset="0"/>
                            </a:rPr>
                            <m:t>𝑤</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e>
                      </m:d>
                    </m:oMath>
                  </m:oMathPara>
                </a14:m>
                <a:endParaRPr lang="en-US" altLang="ja-JP" sz="3200" dirty="0"/>
              </a:p>
              <a:p>
                <a:pPr marL="0" indent="0">
                  <a:buFont typeface="Calibri" panose="020F0502020204030204" pitchFamily="34" charset="0"/>
                  <a:buNone/>
                </a:pPr>
                <a:r>
                  <a:rPr lang="en-US" altLang="ja-JP" sz="3200" b="1" dirty="0"/>
                  <a:t>	</a:t>
                </a:r>
              </a:p>
              <a:p>
                <a:pPr marL="0" indent="0">
                  <a:buFont typeface="Calibri" panose="020F0502020204030204" pitchFamily="34" charset="0"/>
                  <a:buNone/>
                </a:pPr>
                <a:endParaRPr lang="en-US" altLang="ja-JP" sz="3200" dirty="0"/>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822959" y="780840"/>
                <a:ext cx="7543801" cy="4687566"/>
              </a:xfrm>
              <a:prstGeom prst="rect">
                <a:avLst/>
              </a:prstGeom>
              <a:blipFill>
                <a:blip r:embed="rId2"/>
                <a:stretch>
                  <a:fillRect l="-3231" t="-2601"/>
                </a:stretch>
              </a:blipFill>
            </p:spPr>
            <p:txBody>
              <a:bodyPr/>
              <a:lstStyle/>
              <a:p>
                <a:r>
                  <a:rPr lang="ja-JP" altLang="en-US">
                    <a:noFill/>
                  </a:rPr>
                  <a:t> </a:t>
                </a:r>
              </a:p>
            </p:txBody>
          </p:sp>
        </mc:Fallback>
      </mc:AlternateContent>
      <p:sp>
        <p:nvSpPr>
          <p:cNvPr id="6" name="テキスト ボックス 5"/>
          <p:cNvSpPr txBox="1"/>
          <p:nvPr/>
        </p:nvSpPr>
        <p:spPr>
          <a:xfrm>
            <a:off x="3647325" y="4798030"/>
            <a:ext cx="5754396" cy="523220"/>
          </a:xfrm>
          <a:prstGeom prst="rect">
            <a:avLst/>
          </a:prstGeom>
          <a:noFill/>
        </p:spPr>
        <p:txBody>
          <a:bodyPr wrap="square" rtlCol="0">
            <a:spAutoFit/>
          </a:bodyPr>
          <a:lstStyle/>
          <a:p>
            <a:r>
              <a:rPr kumimoji="1" lang="en-US" altLang="ja-JP" sz="2800" dirty="0">
                <a:solidFill>
                  <a:schemeClr val="accent1"/>
                </a:solidFill>
              </a:rPr>
              <a:t>cannot overpaint black over white</a:t>
            </a:r>
            <a:endParaRPr kumimoji="1" lang="ja-JP" altLang="en-US" sz="2800" dirty="0">
              <a:solidFill>
                <a:schemeClr val="accent1"/>
              </a:solidFill>
            </a:endParaRPr>
          </a:p>
        </p:txBody>
      </p:sp>
      <p:cxnSp>
        <p:nvCxnSpPr>
          <p:cNvPr id="8" name="直線コネクタ 7"/>
          <p:cNvCxnSpPr/>
          <p:nvPr/>
        </p:nvCxnSpPr>
        <p:spPr>
          <a:xfrm>
            <a:off x="4212404" y="2568540"/>
            <a:ext cx="3492000"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V="1">
            <a:off x="6297450" y="2753474"/>
            <a:ext cx="0" cy="1953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1446943" y="2568540"/>
            <a:ext cx="2344221"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V="1">
            <a:off x="2619053" y="2753474"/>
            <a:ext cx="0" cy="57600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p:cNvSpPr txBox="1"/>
              <p:nvPr/>
            </p:nvSpPr>
            <p:spPr>
              <a:xfrm>
                <a:off x="934717" y="3351410"/>
                <a:ext cx="3368672" cy="954107"/>
              </a:xfrm>
              <a:prstGeom prst="rect">
                <a:avLst/>
              </a:prstGeom>
              <a:noFill/>
            </p:spPr>
            <p:txBody>
              <a:bodyPr wrap="square" rtlCol="0">
                <a:spAutoFit/>
              </a:bodyPr>
              <a:lstStyle/>
              <a:p>
                <a:r>
                  <a:rPr kumimoji="1" lang="en-US" altLang="ja-JP" sz="2800" dirty="0">
                    <a:solidFill>
                      <a:srgbClr val="0070C0"/>
                    </a:solidFill>
                  </a:rPr>
                  <a:t>No black-line</a:t>
                </a:r>
              </a:p>
              <a:p>
                <a14:m>
                  <m:oMath xmlns:m="http://schemas.openxmlformats.org/officeDocument/2006/math">
                    <m:r>
                      <a:rPr kumimoji="1" lang="en-US" altLang="ja-JP" sz="2800" b="0" i="1" smtClean="0">
                        <a:solidFill>
                          <a:srgbClr val="0070C0"/>
                        </a:solidFill>
                        <a:latin typeface="Cambria Math" panose="02040503050406030204" pitchFamily="18" charset="0"/>
                      </a:rPr>
                      <m:t>⇒</m:t>
                    </m:r>
                  </m:oMath>
                </a14:m>
                <a:r>
                  <a:rPr kumimoji="1" lang="ja-JP" altLang="en-US" sz="2800" dirty="0">
                    <a:solidFill>
                      <a:srgbClr val="0070C0"/>
                    </a:solidFill>
                  </a:rPr>
                  <a:t> </a:t>
                </a:r>
                <a:r>
                  <a:rPr kumimoji="1" lang="en-US" altLang="ja-JP" sz="2800" dirty="0">
                    <a:solidFill>
                      <a:srgbClr val="0070C0"/>
                    </a:solidFill>
                  </a:rPr>
                  <a:t>black-single</a:t>
                </a:r>
                <a:endParaRPr kumimoji="1" lang="ja-JP" altLang="en-US" sz="2800" dirty="0">
                  <a:solidFill>
                    <a:srgbClr val="0070C0"/>
                  </a:solidFill>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934717" y="3351410"/>
                <a:ext cx="3368672" cy="954107"/>
              </a:xfrm>
              <a:prstGeom prst="rect">
                <a:avLst/>
              </a:prstGeom>
              <a:blipFill>
                <a:blip r:embed="rId3"/>
                <a:stretch>
                  <a:fillRect l="-3617" t="-6410" b="-1794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068935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822959" y="780840"/>
                <a:ext cx="7817607" cy="46875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altLang="ja-JP" sz="3200" b="1" dirty="0"/>
                  <a:t>Cost of painting </a:t>
                </a:r>
                <a14:m>
                  <m:oMath xmlns:m="http://schemas.openxmlformats.org/officeDocument/2006/math">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𝒊</m:t>
                    </m:r>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𝒋</m:t>
                    </m:r>
                    <m:r>
                      <a:rPr lang="en-US" altLang="ja-JP" sz="3200" b="1" i="1" smtClean="0">
                        <a:latin typeface="Cambria Math" panose="02040503050406030204" pitchFamily="18" charset="0"/>
                      </a:rPr>
                      <m:t>)</m:t>
                    </m:r>
                  </m:oMath>
                </a14:m>
                <a:r>
                  <a:rPr lang="en-US" altLang="ja-JP" sz="3200" b="1" dirty="0"/>
                  <a:t> white</a:t>
                </a:r>
              </a:p>
              <a:p>
                <a:pPr marL="0" indent="0">
                  <a:buFont typeface="Calibri" panose="020F0502020204030204" pitchFamily="34" charset="0"/>
                  <a:buNone/>
                </a:pPr>
                <a:endParaRPr lang="en-US" altLang="ja-JP" sz="3200" b="1" dirty="0"/>
              </a:p>
              <a:p>
                <a:pPr marL="0" indent="0">
                  <a:buNone/>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𝑐</m:t>
                      </m:r>
                      <m:r>
                        <a:rPr lang="en-US" altLang="ja-JP" sz="3200" b="0" i="1" smtClean="0">
                          <a:latin typeface="Cambria Math" panose="02040503050406030204" pitchFamily="18" charset="0"/>
                        </a:rPr>
                        <m:t>×</m:t>
                      </m:r>
                      <m:d>
                        <m:dPr>
                          <m:ctrlPr>
                            <a:rPr lang="en-US" altLang="ja-JP" sz="3200" i="1">
                              <a:latin typeface="Cambria Math" panose="02040503050406030204" pitchFamily="18" charset="0"/>
                            </a:rPr>
                          </m:ctrlPr>
                        </m:dPr>
                        <m:e>
                          <m:r>
                            <a:rPr lang="en-US" altLang="ja-JP" sz="3200" i="1">
                              <a:latin typeface="Cambria Math" panose="02040503050406030204" pitchFamily="18" charset="0"/>
                            </a:rPr>
                            <m:t>𝑏</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𝑤</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e>
                          </m:acc>
                          <m:r>
                            <a:rPr lang="en-US" altLang="ja-JP" sz="3200" i="1">
                              <a:latin typeface="Cambria Math" panose="02040503050406030204" pitchFamily="18" charset="0"/>
                            </a:rPr>
                            <m:t>+</m:t>
                          </m:r>
                          <m:r>
                            <a:rPr lang="en-US" altLang="ja-JP" sz="3200" i="1">
                              <a:latin typeface="Cambria Math" panose="02040503050406030204" pitchFamily="18" charset="0"/>
                            </a:rPr>
                            <m:t>𝑤</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𝑏</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e>
                          </m:acc>
                        </m:e>
                      </m:d>
                      <m:r>
                        <a:rPr lang="en-US" altLang="ja-JP" sz="3200" i="1">
                          <a:latin typeface="Cambria Math" panose="02040503050406030204" pitchFamily="18" charset="0"/>
                        </a:rPr>
                        <m:t>+∞×</m:t>
                      </m:r>
                      <m:r>
                        <a:rPr lang="en-US" altLang="ja-JP" sz="3200" i="1">
                          <a:latin typeface="Cambria Math" panose="02040503050406030204" pitchFamily="18" charset="0"/>
                        </a:rPr>
                        <m:t>𝑏</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h</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𝑏</m:t>
                          </m:r>
                          <m:sSub>
                            <m:sSubPr>
                              <m:ctrlPr>
                                <a:rPr lang="en-US" altLang="ja-JP" sz="3200" i="1">
                                  <a:latin typeface="Cambria Math" panose="02040503050406030204" pitchFamily="18" charset="0"/>
                                </a:rPr>
                              </m:ctrlPr>
                            </m:sSubPr>
                            <m:e>
                              <m:r>
                                <a:rPr lang="en-US" altLang="ja-JP" sz="3200" i="1">
                                  <a:latin typeface="Cambria Math" panose="02040503050406030204" pitchFamily="18" charset="0"/>
                                </a:rPr>
                                <m:t>𝑣</m:t>
                              </m:r>
                            </m:e>
                            <m:sub>
                              <m:r>
                                <a:rPr lang="en-US" altLang="ja-JP" sz="3200" i="1">
                                  <a:latin typeface="Cambria Math" panose="02040503050406030204" pitchFamily="18" charset="0"/>
                                </a:rPr>
                                <m:t>𝑖</m:t>
                              </m:r>
                              <m:r>
                                <a:rPr lang="en-US" altLang="ja-JP" sz="3200" i="1">
                                  <a:latin typeface="Cambria Math" panose="02040503050406030204" pitchFamily="18" charset="0"/>
                                </a:rPr>
                                <m:t>,</m:t>
                              </m:r>
                              <m:r>
                                <a:rPr lang="en-US" altLang="ja-JP" sz="3200" i="1">
                                  <a:latin typeface="Cambria Math" panose="02040503050406030204" pitchFamily="18" charset="0"/>
                                </a:rPr>
                                <m:t>𝑗</m:t>
                              </m:r>
                            </m:sub>
                          </m:sSub>
                        </m:e>
                      </m:acc>
                    </m:oMath>
                  </m:oMathPara>
                </a14:m>
                <a:endParaRPr lang="en-US" altLang="ja-JP" sz="3200" dirty="0"/>
              </a:p>
              <a:p>
                <a:pPr marL="0" indent="0">
                  <a:buFont typeface="Calibri" panose="020F0502020204030204" pitchFamily="34" charset="0"/>
                  <a:buNone/>
                </a:pPr>
                <a:r>
                  <a:rPr lang="en-US" altLang="ja-JP" sz="3200" b="1" dirty="0"/>
                  <a:t>	</a:t>
                </a:r>
              </a:p>
              <a:p>
                <a:pPr marL="0" indent="0">
                  <a:buFont typeface="Calibri" panose="020F0502020204030204" pitchFamily="34" charset="0"/>
                  <a:buNone/>
                </a:pPr>
                <a:endParaRPr lang="en-US" altLang="ja-JP" sz="3200" dirty="0"/>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822959" y="780840"/>
                <a:ext cx="7817607" cy="4687566"/>
              </a:xfrm>
              <a:prstGeom prst="rect">
                <a:avLst/>
              </a:prstGeom>
              <a:blipFill>
                <a:blip r:embed="rId2"/>
                <a:stretch>
                  <a:fillRect l="-3120" t="-2601"/>
                </a:stretch>
              </a:blipFill>
            </p:spPr>
            <p:txBody>
              <a:bodyPr/>
              <a:lstStyle/>
              <a:p>
                <a:r>
                  <a:rPr lang="ja-JP" altLang="en-US">
                    <a:noFill/>
                  </a:rPr>
                  <a:t> </a:t>
                </a:r>
              </a:p>
            </p:txBody>
          </p:sp>
        </mc:Fallback>
      </mc:AlternateContent>
      <p:cxnSp>
        <p:nvCxnSpPr>
          <p:cNvPr id="3" name="直線コネクタ 2"/>
          <p:cNvCxnSpPr/>
          <p:nvPr/>
        </p:nvCxnSpPr>
        <p:spPr>
          <a:xfrm>
            <a:off x="789397" y="2568540"/>
            <a:ext cx="4932000" cy="0"/>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4" name="直線矢印コネクタ 3"/>
          <p:cNvCxnSpPr/>
          <p:nvPr/>
        </p:nvCxnSpPr>
        <p:spPr>
          <a:xfrm flipV="1">
            <a:off x="2619053" y="2753474"/>
            <a:ext cx="0" cy="57600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p:cNvSpPr txBox="1"/>
              <p:nvPr/>
            </p:nvSpPr>
            <p:spPr>
              <a:xfrm>
                <a:off x="934716" y="3351410"/>
                <a:ext cx="4150991" cy="954107"/>
              </a:xfrm>
              <a:prstGeom prst="rect">
                <a:avLst/>
              </a:prstGeom>
              <a:noFill/>
            </p:spPr>
            <p:txBody>
              <a:bodyPr wrap="square" rtlCol="0">
                <a:spAutoFit/>
              </a:bodyPr>
              <a:lstStyle/>
              <a:p>
                <a:r>
                  <a:rPr kumimoji="1" lang="en-US" altLang="ja-JP" sz="2800" dirty="0">
                    <a:solidFill>
                      <a:srgbClr val="0070C0"/>
                    </a:solidFill>
                  </a:rPr>
                  <a:t>black-line &amp; no white-line</a:t>
                </a:r>
              </a:p>
              <a:p>
                <a14:m>
                  <m:oMath xmlns:m="http://schemas.openxmlformats.org/officeDocument/2006/math">
                    <m:r>
                      <a:rPr kumimoji="1" lang="en-US" altLang="ja-JP" sz="2800" b="0" i="1" smtClean="0">
                        <a:solidFill>
                          <a:srgbClr val="0070C0"/>
                        </a:solidFill>
                        <a:latin typeface="Cambria Math" panose="02040503050406030204" pitchFamily="18" charset="0"/>
                      </a:rPr>
                      <m:t>⇒</m:t>
                    </m:r>
                  </m:oMath>
                </a14:m>
                <a:r>
                  <a:rPr kumimoji="1" lang="ja-JP" altLang="en-US" sz="2800" dirty="0">
                    <a:solidFill>
                      <a:srgbClr val="0070C0"/>
                    </a:solidFill>
                  </a:rPr>
                  <a:t> </a:t>
                </a:r>
                <a:r>
                  <a:rPr kumimoji="1" lang="en-US" altLang="ja-JP" sz="2800" dirty="0">
                    <a:solidFill>
                      <a:srgbClr val="0070C0"/>
                    </a:solidFill>
                  </a:rPr>
                  <a:t>white-single</a:t>
                </a:r>
                <a:endParaRPr kumimoji="1" lang="ja-JP" altLang="en-US" sz="2800" dirty="0">
                  <a:solidFill>
                    <a:srgbClr val="0070C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934716" y="3351410"/>
                <a:ext cx="4150991" cy="954107"/>
              </a:xfrm>
              <a:prstGeom prst="rect">
                <a:avLst/>
              </a:prstGeom>
              <a:blipFill>
                <a:blip r:embed="rId3"/>
                <a:stretch>
                  <a:fillRect l="-2937" t="-6410" b="-1794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554418" y="4537513"/>
                <a:ext cx="6051865" cy="10082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ja-JP" sz="2800" dirty="0"/>
                  <a:t>Thanks to the observation 2, we can skip other cases (</a:t>
                </a:r>
                <a14:m>
                  <m:oMath xmlns:m="http://schemas.openxmlformats.org/officeDocument/2006/math">
                    <m:r>
                      <a:rPr lang="en-US" altLang="ja-JP" sz="2800" b="0" i="1" smtClean="0">
                        <a:latin typeface="Cambria Math" panose="02040503050406030204" pitchFamily="18" charset="0"/>
                      </a:rPr>
                      <m:t>𝑏</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𝑖</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𝑗</m:t>
                        </m:r>
                      </m:sub>
                    </m:sSub>
                    <m:r>
                      <a:rPr lang="en-US" altLang="ja-JP" sz="2800" b="0" i="1" smtClean="0">
                        <a:latin typeface="Cambria Math" panose="02040503050406030204" pitchFamily="18" charset="0"/>
                      </a:rPr>
                      <m:t>𝑤</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h</m:t>
                        </m:r>
                      </m:e>
                      <m:sub>
                        <m:r>
                          <a:rPr lang="en-US" altLang="ja-JP" sz="2800" b="0" i="1" smtClean="0">
                            <a:latin typeface="Cambria Math" panose="02040503050406030204" pitchFamily="18" charset="0"/>
                          </a:rPr>
                          <m:t>𝑖</m:t>
                        </m:r>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𝑗</m:t>
                        </m:r>
                      </m:sub>
                    </m:sSub>
                  </m:oMath>
                </a14:m>
                <a:r>
                  <a:rPr lang="ja-JP" altLang="en-US" sz="2800" dirty="0"/>
                  <a:t> </a:t>
                </a:r>
                <a:r>
                  <a:rPr lang="en-US" altLang="ja-JP" sz="2800" dirty="0"/>
                  <a:t>and </a:t>
                </a:r>
                <a14:m>
                  <m:oMath xmlns:m="http://schemas.openxmlformats.org/officeDocument/2006/math">
                    <m:acc>
                      <m:accPr>
                        <m:chr m:val="̅"/>
                        <m:ctrlPr>
                          <a:rPr lang="en-US" altLang="ja-JP" sz="2800" b="0" i="1" dirty="0" smtClean="0">
                            <a:latin typeface="Cambria Math" panose="02040503050406030204" pitchFamily="18" charset="0"/>
                          </a:rPr>
                        </m:ctrlPr>
                      </m:accPr>
                      <m:e>
                        <m:r>
                          <a:rPr lang="en-US" altLang="ja-JP" sz="2800" b="0" i="1" dirty="0" smtClean="0">
                            <a:latin typeface="Cambria Math" panose="02040503050406030204" pitchFamily="18" charset="0"/>
                          </a:rPr>
                          <m:t>𝑏</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𝑣</m:t>
                            </m:r>
                          </m:e>
                          <m:sub>
                            <m:r>
                              <a:rPr lang="en-US" altLang="ja-JP" sz="2800" b="0" i="1" dirty="0" smtClean="0">
                                <a:latin typeface="Cambria Math" panose="02040503050406030204" pitchFamily="18" charset="0"/>
                              </a:rPr>
                              <m:t>𝑖</m:t>
                            </m:r>
                            <m:r>
                              <a:rPr lang="en-US" altLang="ja-JP" sz="2800" b="0" i="1" dirty="0" smtClean="0">
                                <a:latin typeface="Cambria Math" panose="02040503050406030204" pitchFamily="18" charset="0"/>
                              </a:rPr>
                              <m:t>,</m:t>
                            </m:r>
                            <m:r>
                              <a:rPr lang="en-US" altLang="ja-JP" sz="2800" b="0" i="1" dirty="0" smtClean="0">
                                <a:latin typeface="Cambria Math" panose="02040503050406030204" pitchFamily="18" charset="0"/>
                              </a:rPr>
                              <m:t>𝑗</m:t>
                            </m:r>
                          </m:sub>
                        </m:sSub>
                      </m:e>
                    </m:acc>
                    <m:acc>
                      <m:accPr>
                        <m:chr m:val="̅"/>
                        <m:ctrlPr>
                          <a:rPr lang="en-US" altLang="ja-JP" sz="2800" b="0" i="1" dirty="0" smtClean="0">
                            <a:latin typeface="Cambria Math" panose="02040503050406030204" pitchFamily="18" charset="0"/>
                          </a:rPr>
                        </m:ctrlPr>
                      </m:accPr>
                      <m:e>
                        <m:r>
                          <a:rPr lang="en-US" altLang="ja-JP" sz="2800" b="0" i="1" dirty="0" smtClean="0">
                            <a:latin typeface="Cambria Math" panose="02040503050406030204" pitchFamily="18" charset="0"/>
                          </a:rPr>
                          <m:t>𝑤</m:t>
                        </m:r>
                        <m:sSub>
                          <m:sSubPr>
                            <m:ctrlPr>
                              <a:rPr lang="en-US" altLang="ja-JP" sz="2800" b="0" i="1" dirty="0" smtClean="0">
                                <a:latin typeface="Cambria Math" panose="02040503050406030204" pitchFamily="18" charset="0"/>
                              </a:rPr>
                            </m:ctrlPr>
                          </m:sSubPr>
                          <m:e>
                            <m:r>
                              <a:rPr lang="en-US" altLang="ja-JP" sz="2800" b="0" i="1" dirty="0" smtClean="0">
                                <a:latin typeface="Cambria Math" panose="02040503050406030204" pitchFamily="18" charset="0"/>
                              </a:rPr>
                              <m:t>𝑣</m:t>
                            </m:r>
                          </m:e>
                          <m:sub>
                            <m:r>
                              <a:rPr lang="en-US" altLang="ja-JP" sz="2800" b="0" i="1" dirty="0" smtClean="0">
                                <a:latin typeface="Cambria Math" panose="02040503050406030204" pitchFamily="18" charset="0"/>
                              </a:rPr>
                              <m:t>𝑖</m:t>
                            </m:r>
                            <m:r>
                              <a:rPr lang="en-US" altLang="ja-JP" sz="2800" b="0" i="1" dirty="0" smtClean="0">
                                <a:latin typeface="Cambria Math" panose="02040503050406030204" pitchFamily="18" charset="0"/>
                              </a:rPr>
                              <m:t>,</m:t>
                            </m:r>
                            <m:r>
                              <a:rPr lang="en-US" altLang="ja-JP" sz="2800" b="0" i="1" dirty="0" smtClean="0">
                                <a:latin typeface="Cambria Math" panose="02040503050406030204" pitchFamily="18" charset="0"/>
                              </a:rPr>
                              <m:t>𝑗</m:t>
                            </m:r>
                          </m:sub>
                        </m:sSub>
                      </m:e>
                    </m:acc>
                  </m:oMath>
                </a14:m>
                <a:r>
                  <a:rPr lang="en-US" altLang="ja-JP" sz="2800" dirty="0"/>
                  <a:t>)</a:t>
                </a:r>
                <a:endParaRPr lang="ja-JP" altLang="en-US" sz="28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554418" y="4537513"/>
                <a:ext cx="6051865" cy="1008225"/>
              </a:xfrm>
              <a:prstGeom prst="rect">
                <a:avLst/>
              </a:prstGeom>
              <a:blipFill>
                <a:blip r:embed="rId4"/>
                <a:stretch>
                  <a:fillRect l="-2008" t="-4734" r="-2811" b="-11834"/>
                </a:stretch>
              </a:blipFill>
            </p:spPr>
            <p:txBody>
              <a:bodyPr/>
              <a:lstStyle/>
              <a:p>
                <a:r>
                  <a:rPr lang="ja-JP" altLang="en-US">
                    <a:noFill/>
                  </a:rPr>
                  <a:t> </a:t>
                </a:r>
              </a:p>
            </p:txBody>
          </p:sp>
        </mc:Fallback>
      </mc:AlternateContent>
      <p:cxnSp>
        <p:nvCxnSpPr>
          <p:cNvPr id="8" name="直線コネクタ 7"/>
          <p:cNvCxnSpPr/>
          <p:nvPr/>
        </p:nvCxnSpPr>
        <p:spPr>
          <a:xfrm>
            <a:off x="6215865" y="2568540"/>
            <a:ext cx="2524422"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flipV="1">
            <a:off x="7220163" y="2711635"/>
            <a:ext cx="0" cy="57600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5946792" y="3202326"/>
            <a:ext cx="2693774" cy="954107"/>
          </a:xfrm>
          <a:prstGeom prst="rect">
            <a:avLst/>
          </a:prstGeom>
          <a:noFill/>
        </p:spPr>
        <p:txBody>
          <a:bodyPr wrap="square" rtlCol="0">
            <a:spAutoFit/>
          </a:bodyPr>
          <a:lstStyle/>
          <a:p>
            <a:r>
              <a:rPr kumimoji="1" lang="en-US" altLang="ja-JP" sz="2800" dirty="0">
                <a:solidFill>
                  <a:schemeClr val="accent1"/>
                </a:solidFill>
              </a:rPr>
              <a:t>cannot overpaint a pixel twice</a:t>
            </a:r>
            <a:endParaRPr kumimoji="1" lang="ja-JP" altLang="en-US" sz="2800" dirty="0">
              <a:solidFill>
                <a:schemeClr val="accent1"/>
              </a:solidFill>
            </a:endParaRPr>
          </a:p>
        </p:txBody>
      </p:sp>
    </p:spTree>
    <p:extLst>
      <p:ext uri="{BB962C8B-B14F-4D97-AF65-F5344CB8AC3E}">
        <p14:creationId xmlns:p14="http://schemas.microsoft.com/office/powerpoint/2010/main" val="10591669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3E0F3F8-F6C8-40A2-85AC-2F0A9944B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338" y="171098"/>
            <a:ext cx="5228348" cy="392126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822960" y="3034910"/>
            <a:ext cx="7543800" cy="1290202"/>
          </a:xfrm>
          <a:solidFill>
            <a:schemeClr val="bg1"/>
          </a:solidFill>
        </p:spPr>
        <p:txBody>
          <a:bodyPr/>
          <a:lstStyle/>
          <a:p>
            <a:r>
              <a:rPr lang="en-US" altLang="ja-JP" dirty="0"/>
              <a:t>J:Fun Region</a:t>
            </a:r>
            <a:endParaRPr lang="ja-JP" altLang="en-US" dirty="0"/>
          </a:p>
        </p:txBody>
      </p:sp>
      <p:sp>
        <p:nvSpPr>
          <p:cNvPr id="4" name="正方形/長方形 3">
            <a:extLst>
              <a:ext uri="{FF2B5EF4-FFF2-40B4-BE49-F238E27FC236}">
                <a16:creationId xmlns:a16="http://schemas.microsoft.com/office/drawing/2014/main" id="{282DCB9A-2133-425B-A028-772D07D51483}"/>
              </a:ext>
            </a:extLst>
          </p:cNvPr>
          <p:cNvSpPr/>
          <p:nvPr/>
        </p:nvSpPr>
        <p:spPr>
          <a:xfrm>
            <a:off x="822960" y="5936045"/>
            <a:ext cx="7494433" cy="261610"/>
          </a:xfrm>
          <a:prstGeom prst="rect">
            <a:avLst/>
          </a:prstGeom>
        </p:spPr>
        <p:txBody>
          <a:bodyPr wrap="square">
            <a:spAutoFit/>
          </a:bodyPr>
          <a:lstStyle/>
          <a:p>
            <a:r>
              <a:rPr lang="en-US" altLang="ja-JP" sz="1050" dirty="0">
                <a:hlinkClick r:id="rId3"/>
              </a:rPr>
              <a:t>Image source: https://en.wikipedia.org/wiki/Island#/media/File:Fernando_noronha.jpg</a:t>
            </a:r>
            <a:endParaRPr lang="ja-JP" altLang="en-US" sz="1050" dirty="0"/>
          </a:p>
        </p:txBody>
      </p:sp>
    </p:spTree>
    <p:extLst>
      <p:ext uri="{BB962C8B-B14F-4D97-AF65-F5344CB8AC3E}">
        <p14:creationId xmlns:p14="http://schemas.microsoft.com/office/powerpoint/2010/main" val="12624774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4BB5C-8B27-48B4-9915-39EEAFD767B7}"/>
              </a:ext>
            </a:extLst>
          </p:cNvPr>
          <p:cNvSpPr>
            <a:spLocks noGrp="1"/>
          </p:cNvSpPr>
          <p:nvPr>
            <p:ph type="title"/>
          </p:nvPr>
        </p:nvSpPr>
        <p:spPr/>
        <p:txBody>
          <a:bodyPr/>
          <a:lstStyle/>
          <a:p>
            <a:r>
              <a:rPr lang="en-US" dirty="0"/>
              <a:t>Problem</a:t>
            </a:r>
          </a:p>
        </p:txBody>
      </p:sp>
      <p:sp>
        <p:nvSpPr>
          <p:cNvPr id="3" name="コンテンツ プレースホルダー 2">
            <a:extLst>
              <a:ext uri="{FF2B5EF4-FFF2-40B4-BE49-F238E27FC236}">
                <a16:creationId xmlns:a16="http://schemas.microsoft.com/office/drawing/2014/main" id="{C5FED131-83CD-4C1C-BD21-31668B00E0E0}"/>
              </a:ext>
            </a:extLst>
          </p:cNvPr>
          <p:cNvSpPr>
            <a:spLocks noGrp="1"/>
          </p:cNvSpPr>
          <p:nvPr>
            <p:ph idx="1"/>
          </p:nvPr>
        </p:nvSpPr>
        <p:spPr>
          <a:xfrm>
            <a:off x="822960" y="1845734"/>
            <a:ext cx="7958434" cy="1772597"/>
          </a:xfrm>
        </p:spPr>
        <p:txBody>
          <a:bodyPr/>
          <a:lstStyle/>
          <a:p>
            <a:pPr marL="0" indent="0">
              <a:buNone/>
            </a:pPr>
            <a:r>
              <a:rPr lang="en-US" dirty="0"/>
              <a:t>You are given a polygon.</a:t>
            </a:r>
          </a:p>
          <a:p>
            <a:pPr marL="0" indent="0">
              <a:buNone/>
            </a:pPr>
            <a:r>
              <a:rPr lang="en-US" dirty="0"/>
              <a:t>An inside point is </a:t>
            </a:r>
            <a:r>
              <a:rPr lang="en-US" i="1" dirty="0"/>
              <a:t>fun</a:t>
            </a:r>
            <a:r>
              <a:rPr lang="en-US" dirty="0"/>
              <a:t> if you can reach every vertex by some spiral path.</a:t>
            </a:r>
          </a:p>
          <a:p>
            <a:pPr marL="0" indent="0">
              <a:buNone/>
            </a:pPr>
            <a:r>
              <a:rPr lang="en-US" i="1" dirty="0"/>
              <a:t>Fun region</a:t>
            </a:r>
            <a:r>
              <a:rPr lang="en-US" dirty="0"/>
              <a:t> := All fun points.</a:t>
            </a:r>
          </a:p>
          <a:p>
            <a:pPr marL="0" indent="0">
              <a:buNone/>
            </a:pPr>
            <a:r>
              <a:rPr lang="en-US" dirty="0"/>
              <a:t>Calculate the area of a fun region.</a:t>
            </a:r>
          </a:p>
        </p:txBody>
      </p:sp>
      <p:sp>
        <p:nvSpPr>
          <p:cNvPr id="4" name="フリーフォーム: 図形 3">
            <a:extLst>
              <a:ext uri="{FF2B5EF4-FFF2-40B4-BE49-F238E27FC236}">
                <a16:creationId xmlns:a16="http://schemas.microsoft.com/office/drawing/2014/main" id="{06DBA065-C9F1-4EA6-BA80-71CD53D4ED8B}"/>
              </a:ext>
            </a:extLst>
          </p:cNvPr>
          <p:cNvSpPr/>
          <p:nvPr/>
        </p:nvSpPr>
        <p:spPr>
          <a:xfrm>
            <a:off x="2384605" y="3678559"/>
            <a:ext cx="4009292" cy="2421652"/>
          </a:xfrm>
          <a:custGeom>
            <a:avLst/>
            <a:gdLst>
              <a:gd name="connsiteX0" fmla="*/ 1607736 w 4009292"/>
              <a:gd name="connsiteY0" fmla="*/ 0 h 2421652"/>
              <a:gd name="connsiteX1" fmla="*/ 2291024 w 4009292"/>
              <a:gd name="connsiteY1" fmla="*/ 1356527 h 2421652"/>
              <a:gd name="connsiteX2" fmla="*/ 743578 w 4009292"/>
              <a:gd name="connsiteY2" fmla="*/ 733529 h 2421652"/>
              <a:gd name="connsiteX3" fmla="*/ 0 w 4009292"/>
              <a:gd name="connsiteY3" fmla="*/ 1386672 h 2421652"/>
              <a:gd name="connsiteX4" fmla="*/ 1517301 w 4009292"/>
              <a:gd name="connsiteY4" fmla="*/ 2401556 h 2421652"/>
              <a:gd name="connsiteX5" fmla="*/ 3526971 w 4009292"/>
              <a:gd name="connsiteY5" fmla="*/ 2421652 h 2421652"/>
              <a:gd name="connsiteX6" fmla="*/ 4009292 w 4009292"/>
              <a:gd name="connsiteY6" fmla="*/ 793819 h 2421652"/>
              <a:gd name="connsiteX7" fmla="*/ 1607736 w 4009292"/>
              <a:gd name="connsiteY7" fmla="*/ 0 h 24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292" h="2421652">
                <a:moveTo>
                  <a:pt x="1607736" y="0"/>
                </a:moveTo>
                <a:lnTo>
                  <a:pt x="2291024" y="1356527"/>
                </a:lnTo>
                <a:lnTo>
                  <a:pt x="743578" y="733529"/>
                </a:lnTo>
                <a:lnTo>
                  <a:pt x="0" y="1386672"/>
                </a:lnTo>
                <a:lnTo>
                  <a:pt x="1517301" y="2401556"/>
                </a:lnTo>
                <a:lnTo>
                  <a:pt x="3526971" y="2421652"/>
                </a:lnTo>
                <a:lnTo>
                  <a:pt x="4009292" y="793819"/>
                </a:lnTo>
                <a:lnTo>
                  <a:pt x="1607736"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5 pt 4">
            <a:extLst>
              <a:ext uri="{FF2B5EF4-FFF2-40B4-BE49-F238E27FC236}">
                <a16:creationId xmlns:a16="http://schemas.microsoft.com/office/drawing/2014/main" id="{A2DE131C-82DF-47F5-A815-2E4CC2CCC53D}"/>
              </a:ext>
            </a:extLst>
          </p:cNvPr>
          <p:cNvSpPr/>
          <p:nvPr/>
        </p:nvSpPr>
        <p:spPr>
          <a:xfrm>
            <a:off x="5569932" y="4834119"/>
            <a:ext cx="211016" cy="211016"/>
          </a:xfrm>
          <a:prstGeom prst="star5">
            <a:avLst>
              <a:gd name="adj" fmla="val 15198"/>
              <a:gd name="hf" fmla="val 105146"/>
              <a:gd name="vf" fmla="val 1105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乗算記号 5">
            <a:extLst>
              <a:ext uri="{FF2B5EF4-FFF2-40B4-BE49-F238E27FC236}">
                <a16:creationId xmlns:a16="http://schemas.microsoft.com/office/drawing/2014/main" id="{5AC86154-2876-4274-B866-1DFA0C718455}"/>
              </a:ext>
            </a:extLst>
          </p:cNvPr>
          <p:cNvSpPr/>
          <p:nvPr/>
        </p:nvSpPr>
        <p:spPr>
          <a:xfrm>
            <a:off x="3108087" y="4884360"/>
            <a:ext cx="311499" cy="311499"/>
          </a:xfrm>
          <a:prstGeom prst="mathMultiply">
            <a:avLst>
              <a:gd name="adj1" fmla="val 59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A99C2F5D-7505-4336-B50F-ABF5AED161AD}"/>
              </a:ext>
            </a:extLst>
          </p:cNvPr>
          <p:cNvSpPr/>
          <p:nvPr/>
        </p:nvSpPr>
        <p:spPr>
          <a:xfrm>
            <a:off x="4006902" y="3689412"/>
            <a:ext cx="1669012" cy="1266987"/>
          </a:xfrm>
          <a:custGeom>
            <a:avLst/>
            <a:gdLst>
              <a:gd name="connsiteX0" fmla="*/ 1668026 w 1668026"/>
              <a:gd name="connsiteY0" fmla="*/ 1215850 h 1215850"/>
              <a:gd name="connsiteX1" fmla="*/ 622998 w 1668026"/>
              <a:gd name="connsiteY1" fmla="*/ 773723 h 1215850"/>
              <a:gd name="connsiteX2" fmla="*/ 0 w 1668026"/>
              <a:gd name="connsiteY2" fmla="*/ 0 h 1215850"/>
              <a:gd name="connsiteX0" fmla="*/ 1668026 w 1668026"/>
              <a:gd name="connsiteY0" fmla="*/ 1215850 h 1215850"/>
              <a:gd name="connsiteX1" fmla="*/ 683288 w 1668026"/>
              <a:gd name="connsiteY1" fmla="*/ 723482 h 1215850"/>
              <a:gd name="connsiteX2" fmla="*/ 0 w 1668026"/>
              <a:gd name="connsiteY2" fmla="*/ 0 h 1215850"/>
              <a:gd name="connsiteX0" fmla="*/ 1668026 w 1668026"/>
              <a:gd name="connsiteY0" fmla="*/ 1215850 h 1215850"/>
              <a:gd name="connsiteX1" fmla="*/ 713433 w 1668026"/>
              <a:gd name="connsiteY1" fmla="*/ 723482 h 1215850"/>
              <a:gd name="connsiteX2" fmla="*/ 0 w 1668026"/>
              <a:gd name="connsiteY2" fmla="*/ 0 h 1215850"/>
              <a:gd name="connsiteX0" fmla="*/ 1637881 w 1637881"/>
              <a:gd name="connsiteY0" fmla="*/ 1205802 h 1205802"/>
              <a:gd name="connsiteX1" fmla="*/ 683288 w 1637881"/>
              <a:gd name="connsiteY1" fmla="*/ 713434 h 1205802"/>
              <a:gd name="connsiteX2" fmla="*/ 0 w 1637881"/>
              <a:gd name="connsiteY2" fmla="*/ 0 h 1205802"/>
              <a:gd name="connsiteX0" fmla="*/ 1667764 w 1667764"/>
              <a:gd name="connsiteY0" fmla="*/ 1223732 h 1223732"/>
              <a:gd name="connsiteX1" fmla="*/ 713171 w 1667764"/>
              <a:gd name="connsiteY1" fmla="*/ 731364 h 1223732"/>
              <a:gd name="connsiteX2" fmla="*/ 0 w 1667764"/>
              <a:gd name="connsiteY2" fmla="*/ 0 h 1223732"/>
              <a:gd name="connsiteX0" fmla="*/ 1673741 w 1673741"/>
              <a:gd name="connsiteY0" fmla="*/ 1217756 h 1217756"/>
              <a:gd name="connsiteX1" fmla="*/ 719148 w 1673741"/>
              <a:gd name="connsiteY1" fmla="*/ 725388 h 1217756"/>
              <a:gd name="connsiteX2" fmla="*/ 0 w 1673741"/>
              <a:gd name="connsiteY2" fmla="*/ 0 h 1217756"/>
              <a:gd name="connsiteX0" fmla="*/ 1679718 w 1679718"/>
              <a:gd name="connsiteY0" fmla="*/ 1253615 h 1253615"/>
              <a:gd name="connsiteX1" fmla="*/ 725125 w 1679718"/>
              <a:gd name="connsiteY1" fmla="*/ 761247 h 1253615"/>
              <a:gd name="connsiteX2" fmla="*/ 0 w 1679718"/>
              <a:gd name="connsiteY2" fmla="*/ 0 h 1253615"/>
              <a:gd name="connsiteX0" fmla="*/ 1664325 w 1664325"/>
              <a:gd name="connsiteY0" fmla="*/ 1235142 h 1235142"/>
              <a:gd name="connsiteX1" fmla="*/ 709732 w 1664325"/>
              <a:gd name="connsiteY1" fmla="*/ 742774 h 1235142"/>
              <a:gd name="connsiteX2" fmla="*/ 0 w 1664325"/>
              <a:gd name="connsiteY2" fmla="*/ 0 h 1235142"/>
              <a:gd name="connsiteX0" fmla="*/ 1673561 w 1673561"/>
              <a:gd name="connsiteY0" fmla="*/ 1235142 h 1235142"/>
              <a:gd name="connsiteX1" fmla="*/ 718968 w 1673561"/>
              <a:gd name="connsiteY1" fmla="*/ 742774 h 1235142"/>
              <a:gd name="connsiteX2" fmla="*/ 0 w 1673561"/>
              <a:gd name="connsiteY2" fmla="*/ 0 h 1235142"/>
              <a:gd name="connsiteX0" fmla="*/ 1669012 w 1669012"/>
              <a:gd name="connsiteY0" fmla="*/ 1266987 h 1266987"/>
              <a:gd name="connsiteX1" fmla="*/ 718968 w 1669012"/>
              <a:gd name="connsiteY1" fmla="*/ 742774 h 1266987"/>
              <a:gd name="connsiteX2" fmla="*/ 0 w 1669012"/>
              <a:gd name="connsiteY2" fmla="*/ 0 h 1266987"/>
            </a:gdLst>
            <a:ahLst/>
            <a:cxnLst>
              <a:cxn ang="0">
                <a:pos x="connsiteX0" y="connsiteY0"/>
              </a:cxn>
              <a:cxn ang="0">
                <a:pos x="connsiteX1" y="connsiteY1"/>
              </a:cxn>
              <a:cxn ang="0">
                <a:pos x="connsiteX2" y="connsiteY2"/>
              </a:cxn>
            </a:cxnLst>
            <a:rect l="l" t="t" r="r" b="b"/>
            <a:pathLst>
              <a:path w="1669012" h="1266987">
                <a:moveTo>
                  <a:pt x="1669012" y="1266987"/>
                </a:moveTo>
                <a:lnTo>
                  <a:pt x="718968" y="742774"/>
                </a:lnTo>
                <a:lnTo>
                  <a:pt x="0" y="0"/>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F8C69087-2631-405D-9BCE-09FB1C1E93C4}"/>
              </a:ext>
            </a:extLst>
          </p:cNvPr>
          <p:cNvSpPr/>
          <p:nvPr/>
        </p:nvSpPr>
        <p:spPr>
          <a:xfrm>
            <a:off x="5740754" y="4482427"/>
            <a:ext cx="643095" cy="432079"/>
          </a:xfrm>
          <a:custGeom>
            <a:avLst/>
            <a:gdLst>
              <a:gd name="connsiteX0" fmla="*/ 0 w 643095"/>
              <a:gd name="connsiteY0" fmla="*/ 432079 h 432079"/>
              <a:gd name="connsiteX1" fmla="*/ 643095 w 643095"/>
              <a:gd name="connsiteY1" fmla="*/ 0 h 432079"/>
            </a:gdLst>
            <a:ahLst/>
            <a:cxnLst>
              <a:cxn ang="0">
                <a:pos x="connsiteX0" y="connsiteY0"/>
              </a:cxn>
              <a:cxn ang="0">
                <a:pos x="connsiteX1" y="connsiteY1"/>
              </a:cxn>
            </a:cxnLst>
            <a:rect l="l" t="t" r="r" b="b"/>
            <a:pathLst>
              <a:path w="643095" h="432079">
                <a:moveTo>
                  <a:pt x="0" y="432079"/>
                </a:moveTo>
                <a:lnTo>
                  <a:pt x="643095" y="0"/>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3FAC1551-05E7-4442-A1E3-D57A831422A0}"/>
              </a:ext>
            </a:extLst>
          </p:cNvPr>
          <p:cNvSpPr/>
          <p:nvPr/>
        </p:nvSpPr>
        <p:spPr>
          <a:xfrm>
            <a:off x="4688754" y="4954699"/>
            <a:ext cx="983561" cy="351693"/>
          </a:xfrm>
          <a:custGeom>
            <a:avLst/>
            <a:gdLst>
              <a:gd name="connsiteX0" fmla="*/ 1004836 w 1004836"/>
              <a:gd name="connsiteY0" fmla="*/ 0 h 351693"/>
              <a:gd name="connsiteX1" fmla="*/ 321548 w 1004836"/>
              <a:gd name="connsiteY1" fmla="*/ 351693 h 351693"/>
              <a:gd name="connsiteX2" fmla="*/ 190919 w 1004836"/>
              <a:gd name="connsiteY2" fmla="*/ 301451 h 351693"/>
              <a:gd name="connsiteX3" fmla="*/ 0 w 1004836"/>
              <a:gd name="connsiteY3" fmla="*/ 100484 h 351693"/>
              <a:gd name="connsiteX0" fmla="*/ 1001758 w 1001758"/>
              <a:gd name="connsiteY0" fmla="*/ 0 h 351693"/>
              <a:gd name="connsiteX1" fmla="*/ 318470 w 1001758"/>
              <a:gd name="connsiteY1" fmla="*/ 351693 h 351693"/>
              <a:gd name="connsiteX2" fmla="*/ 187841 w 1001758"/>
              <a:gd name="connsiteY2" fmla="*/ 301451 h 351693"/>
              <a:gd name="connsiteX3" fmla="*/ 0 w 1001758"/>
              <a:gd name="connsiteY3" fmla="*/ 91247 h 351693"/>
              <a:gd name="connsiteX0" fmla="*/ 983561 w 983561"/>
              <a:gd name="connsiteY0" fmla="*/ 0 h 351693"/>
              <a:gd name="connsiteX1" fmla="*/ 318470 w 983561"/>
              <a:gd name="connsiteY1" fmla="*/ 351693 h 351693"/>
              <a:gd name="connsiteX2" fmla="*/ 187841 w 983561"/>
              <a:gd name="connsiteY2" fmla="*/ 301451 h 351693"/>
              <a:gd name="connsiteX3" fmla="*/ 0 w 983561"/>
              <a:gd name="connsiteY3" fmla="*/ 91247 h 351693"/>
            </a:gdLst>
            <a:ahLst/>
            <a:cxnLst>
              <a:cxn ang="0">
                <a:pos x="connsiteX0" y="connsiteY0"/>
              </a:cxn>
              <a:cxn ang="0">
                <a:pos x="connsiteX1" y="connsiteY1"/>
              </a:cxn>
              <a:cxn ang="0">
                <a:pos x="connsiteX2" y="connsiteY2"/>
              </a:cxn>
              <a:cxn ang="0">
                <a:pos x="connsiteX3" y="connsiteY3"/>
              </a:cxn>
            </a:cxnLst>
            <a:rect l="l" t="t" r="r" b="b"/>
            <a:pathLst>
              <a:path w="983561" h="351693">
                <a:moveTo>
                  <a:pt x="983561" y="0"/>
                </a:moveTo>
                <a:lnTo>
                  <a:pt x="318470" y="351693"/>
                </a:lnTo>
                <a:lnTo>
                  <a:pt x="187841" y="301451"/>
                </a:lnTo>
                <a:lnTo>
                  <a:pt x="0" y="91247"/>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E5A4ABD1-49DD-45DC-85DA-FD8E246024C8}"/>
              </a:ext>
            </a:extLst>
          </p:cNvPr>
          <p:cNvSpPr/>
          <p:nvPr/>
        </p:nvSpPr>
        <p:spPr>
          <a:xfrm>
            <a:off x="3126728" y="4416791"/>
            <a:ext cx="2543688" cy="1311631"/>
          </a:xfrm>
          <a:custGeom>
            <a:avLst/>
            <a:gdLst>
              <a:gd name="connsiteX0" fmla="*/ 2522136 w 2522136"/>
              <a:gd name="connsiteY0" fmla="*/ 522514 h 1296237"/>
              <a:gd name="connsiteX1" fmla="*/ 1708219 w 2522136"/>
              <a:gd name="connsiteY1" fmla="*/ 1296237 h 1296237"/>
              <a:gd name="connsiteX2" fmla="*/ 703384 w 2522136"/>
              <a:gd name="connsiteY2" fmla="*/ 783771 h 1296237"/>
              <a:gd name="connsiteX3" fmla="*/ 130628 w 2522136"/>
              <a:gd name="connsiteY3" fmla="*/ 281354 h 1296237"/>
              <a:gd name="connsiteX4" fmla="*/ 0 w 2522136"/>
              <a:gd name="connsiteY4" fmla="*/ 0 h 1296237"/>
              <a:gd name="connsiteX0" fmla="*/ 2543688 w 2543688"/>
              <a:gd name="connsiteY0" fmla="*/ 537908 h 1311631"/>
              <a:gd name="connsiteX1" fmla="*/ 1729771 w 2543688"/>
              <a:gd name="connsiteY1" fmla="*/ 1311631 h 1311631"/>
              <a:gd name="connsiteX2" fmla="*/ 724936 w 2543688"/>
              <a:gd name="connsiteY2" fmla="*/ 799165 h 1311631"/>
              <a:gd name="connsiteX3" fmla="*/ 152180 w 2543688"/>
              <a:gd name="connsiteY3" fmla="*/ 296748 h 1311631"/>
              <a:gd name="connsiteX4" fmla="*/ 0 w 2543688"/>
              <a:gd name="connsiteY4" fmla="*/ 0 h 131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688" h="1311631">
                <a:moveTo>
                  <a:pt x="2543688" y="537908"/>
                </a:moveTo>
                <a:lnTo>
                  <a:pt x="1729771" y="1311631"/>
                </a:lnTo>
                <a:lnTo>
                  <a:pt x="724936" y="799165"/>
                </a:lnTo>
                <a:lnTo>
                  <a:pt x="152180" y="296748"/>
                </a:lnTo>
                <a:lnTo>
                  <a:pt x="0" y="0"/>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D391F92E-3924-4F2C-B6D6-DC935A69E307}"/>
              </a:ext>
            </a:extLst>
          </p:cNvPr>
          <p:cNvSpPr/>
          <p:nvPr/>
        </p:nvSpPr>
        <p:spPr>
          <a:xfrm>
            <a:off x="2405512" y="4954699"/>
            <a:ext cx="3264903" cy="472273"/>
          </a:xfrm>
          <a:custGeom>
            <a:avLst/>
            <a:gdLst>
              <a:gd name="connsiteX0" fmla="*/ 3255666 w 3255666"/>
              <a:gd name="connsiteY0" fmla="*/ 0 h 472273"/>
              <a:gd name="connsiteX1" fmla="*/ 1436914 w 3255666"/>
              <a:gd name="connsiteY1" fmla="*/ 472273 h 472273"/>
              <a:gd name="connsiteX2" fmla="*/ 0 w 3255666"/>
              <a:gd name="connsiteY2" fmla="*/ 120580 h 472273"/>
              <a:gd name="connsiteX0" fmla="*/ 3264903 w 3264903"/>
              <a:gd name="connsiteY0" fmla="*/ 0 h 472273"/>
              <a:gd name="connsiteX1" fmla="*/ 1446151 w 3264903"/>
              <a:gd name="connsiteY1" fmla="*/ 472273 h 472273"/>
              <a:gd name="connsiteX2" fmla="*/ 0 w 3264903"/>
              <a:gd name="connsiteY2" fmla="*/ 108265 h 472273"/>
              <a:gd name="connsiteX0" fmla="*/ 3264903 w 3264903"/>
              <a:gd name="connsiteY0" fmla="*/ 0 h 472273"/>
              <a:gd name="connsiteX1" fmla="*/ 1446151 w 3264903"/>
              <a:gd name="connsiteY1" fmla="*/ 472273 h 472273"/>
              <a:gd name="connsiteX2" fmla="*/ 0 w 3264903"/>
              <a:gd name="connsiteY2" fmla="*/ 111344 h 472273"/>
            </a:gdLst>
            <a:ahLst/>
            <a:cxnLst>
              <a:cxn ang="0">
                <a:pos x="connsiteX0" y="connsiteY0"/>
              </a:cxn>
              <a:cxn ang="0">
                <a:pos x="connsiteX1" y="connsiteY1"/>
              </a:cxn>
              <a:cxn ang="0">
                <a:pos x="connsiteX2" y="connsiteY2"/>
              </a:cxn>
            </a:cxnLst>
            <a:rect l="l" t="t" r="r" b="b"/>
            <a:pathLst>
              <a:path w="3264903" h="472273">
                <a:moveTo>
                  <a:pt x="3264903" y="0"/>
                </a:moveTo>
                <a:lnTo>
                  <a:pt x="1446151" y="472273"/>
                </a:lnTo>
                <a:lnTo>
                  <a:pt x="0" y="111344"/>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280C2291-FD77-42CE-8B00-3A218FF55611}"/>
              </a:ext>
            </a:extLst>
          </p:cNvPr>
          <p:cNvSpPr/>
          <p:nvPr/>
        </p:nvSpPr>
        <p:spPr>
          <a:xfrm>
            <a:off x="5670415" y="4954700"/>
            <a:ext cx="229657" cy="1143246"/>
          </a:xfrm>
          <a:custGeom>
            <a:avLst/>
            <a:gdLst>
              <a:gd name="connsiteX0" fmla="*/ 0 w 401934"/>
              <a:gd name="connsiteY0" fmla="*/ 0 h 1155561"/>
              <a:gd name="connsiteX1" fmla="*/ 401934 w 401934"/>
              <a:gd name="connsiteY1" fmla="*/ 70339 h 1155561"/>
              <a:gd name="connsiteX2" fmla="*/ 251209 w 401934"/>
              <a:gd name="connsiteY2" fmla="*/ 1155561 h 1155561"/>
              <a:gd name="connsiteX0" fmla="*/ 0 w 251209"/>
              <a:gd name="connsiteY0" fmla="*/ 0 h 1155561"/>
              <a:gd name="connsiteX1" fmla="*/ 226443 w 251209"/>
              <a:gd name="connsiteY1" fmla="*/ 70339 h 1155561"/>
              <a:gd name="connsiteX2" fmla="*/ 251209 w 251209"/>
              <a:gd name="connsiteY2" fmla="*/ 1155561 h 1155561"/>
              <a:gd name="connsiteX0" fmla="*/ 0 w 245051"/>
              <a:gd name="connsiteY0" fmla="*/ 0 h 1130931"/>
              <a:gd name="connsiteX1" fmla="*/ 226443 w 245051"/>
              <a:gd name="connsiteY1" fmla="*/ 70339 h 1130931"/>
              <a:gd name="connsiteX2" fmla="*/ 245051 w 245051"/>
              <a:gd name="connsiteY2" fmla="*/ 1130931 h 1130931"/>
              <a:gd name="connsiteX0" fmla="*/ 0 w 229657"/>
              <a:gd name="connsiteY0" fmla="*/ 0 h 1143246"/>
              <a:gd name="connsiteX1" fmla="*/ 226443 w 229657"/>
              <a:gd name="connsiteY1" fmla="*/ 70339 h 1143246"/>
              <a:gd name="connsiteX2" fmla="*/ 229657 w 229657"/>
              <a:gd name="connsiteY2" fmla="*/ 1143246 h 1143246"/>
            </a:gdLst>
            <a:ahLst/>
            <a:cxnLst>
              <a:cxn ang="0">
                <a:pos x="connsiteX0" y="connsiteY0"/>
              </a:cxn>
              <a:cxn ang="0">
                <a:pos x="connsiteX1" y="connsiteY1"/>
              </a:cxn>
              <a:cxn ang="0">
                <a:pos x="connsiteX2" y="connsiteY2"/>
              </a:cxn>
            </a:cxnLst>
            <a:rect l="l" t="t" r="r" b="b"/>
            <a:pathLst>
              <a:path w="229657" h="1143246">
                <a:moveTo>
                  <a:pt x="0" y="0"/>
                </a:moveTo>
                <a:lnTo>
                  <a:pt x="226443" y="70339"/>
                </a:lnTo>
                <a:cubicBezTo>
                  <a:pt x="227514" y="427975"/>
                  <a:pt x="228586" y="785610"/>
                  <a:pt x="229657" y="1143246"/>
                </a:cubicBez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4FC9088C-5961-4ED7-8267-FACBE34502C8}"/>
              </a:ext>
            </a:extLst>
          </p:cNvPr>
          <p:cNvSpPr/>
          <p:nvPr/>
        </p:nvSpPr>
        <p:spPr>
          <a:xfrm>
            <a:off x="3922814" y="4958299"/>
            <a:ext cx="1754999" cy="1114847"/>
          </a:xfrm>
          <a:custGeom>
            <a:avLst/>
            <a:gdLst>
              <a:gd name="connsiteX0" fmla="*/ 1768510 w 1768510"/>
              <a:gd name="connsiteY0" fmla="*/ 0 h 1125415"/>
              <a:gd name="connsiteX1" fmla="*/ 0 w 1768510"/>
              <a:gd name="connsiteY1" fmla="*/ 1125415 h 1125415"/>
              <a:gd name="connsiteX0" fmla="*/ 1777746 w 1777746"/>
              <a:gd name="connsiteY0" fmla="*/ 0 h 1128494"/>
              <a:gd name="connsiteX1" fmla="*/ 0 w 1777746"/>
              <a:gd name="connsiteY1" fmla="*/ 1128494 h 1128494"/>
              <a:gd name="connsiteX0" fmla="*/ 1754999 w 1754999"/>
              <a:gd name="connsiteY0" fmla="*/ 0 h 1114847"/>
              <a:gd name="connsiteX1" fmla="*/ 0 w 1754999"/>
              <a:gd name="connsiteY1" fmla="*/ 1114847 h 1114847"/>
            </a:gdLst>
            <a:ahLst/>
            <a:cxnLst>
              <a:cxn ang="0">
                <a:pos x="connsiteX0" y="connsiteY0"/>
              </a:cxn>
              <a:cxn ang="0">
                <a:pos x="connsiteX1" y="connsiteY1"/>
              </a:cxn>
            </a:cxnLst>
            <a:rect l="l" t="t" r="r" b="b"/>
            <a:pathLst>
              <a:path w="1754999" h="1114847">
                <a:moveTo>
                  <a:pt x="1754999" y="0"/>
                </a:moveTo>
                <a:lnTo>
                  <a:pt x="0" y="1114847"/>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F43E30BC-E7FA-455B-BD98-4258B9E4B9AA}"/>
              </a:ext>
            </a:extLst>
          </p:cNvPr>
          <p:cNvSpPr/>
          <p:nvPr/>
        </p:nvSpPr>
        <p:spPr>
          <a:xfrm>
            <a:off x="6557092" y="4954699"/>
            <a:ext cx="2224302" cy="829021"/>
          </a:xfrm>
          <a:prstGeom prst="wedgeRoundRectCallout">
            <a:avLst>
              <a:gd name="adj1" fmla="val -78840"/>
              <a:gd name="adj2" fmla="val -471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t>Fun</a:t>
            </a:r>
            <a:endParaRPr kumimoji="1" lang="ja-JP" altLang="en-US" sz="4400" dirty="0"/>
          </a:p>
        </p:txBody>
      </p:sp>
      <p:sp>
        <p:nvSpPr>
          <p:cNvPr id="15" name="吹き出し: 角を丸めた四角形 14">
            <a:extLst>
              <a:ext uri="{FF2B5EF4-FFF2-40B4-BE49-F238E27FC236}">
                <a16:creationId xmlns:a16="http://schemas.microsoft.com/office/drawing/2014/main" id="{06F072FC-EDD0-45D9-9CF1-D505A5CAB1C7}"/>
              </a:ext>
            </a:extLst>
          </p:cNvPr>
          <p:cNvSpPr/>
          <p:nvPr/>
        </p:nvSpPr>
        <p:spPr>
          <a:xfrm>
            <a:off x="376791" y="3990024"/>
            <a:ext cx="2224302" cy="829021"/>
          </a:xfrm>
          <a:prstGeom prst="wedgeRoundRectCallout">
            <a:avLst>
              <a:gd name="adj1" fmla="val 71475"/>
              <a:gd name="adj2" fmla="val 61147"/>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4400" dirty="0"/>
              <a:t>Not fun</a:t>
            </a:r>
            <a:endParaRPr kumimoji="1" lang="ja-JP" altLang="en-US" sz="4400" dirty="0"/>
          </a:p>
        </p:txBody>
      </p:sp>
    </p:spTree>
    <p:extLst>
      <p:ext uri="{BB962C8B-B14F-4D97-AF65-F5344CB8AC3E}">
        <p14:creationId xmlns:p14="http://schemas.microsoft.com/office/powerpoint/2010/main" val="8330503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89271-92ED-444C-B6F9-6208A660F08D}"/>
              </a:ext>
            </a:extLst>
          </p:cNvPr>
          <p:cNvSpPr>
            <a:spLocks noGrp="1"/>
          </p:cNvSpPr>
          <p:nvPr>
            <p:ph type="title"/>
          </p:nvPr>
        </p:nvSpPr>
        <p:spPr/>
        <p:txBody>
          <a:bodyPr/>
          <a:lstStyle/>
          <a:p>
            <a:r>
              <a:rPr kumimoji="1" lang="en-US" altLang="ja-JP" dirty="0"/>
              <a:t>Trivial Case</a:t>
            </a:r>
            <a:endParaRPr kumimoji="1" lang="ja-JP" altLang="en-US" dirty="0"/>
          </a:p>
        </p:txBody>
      </p:sp>
      <p:sp>
        <p:nvSpPr>
          <p:cNvPr id="3" name="コンテンツ プレースホルダー 2">
            <a:extLst>
              <a:ext uri="{FF2B5EF4-FFF2-40B4-BE49-F238E27FC236}">
                <a16:creationId xmlns:a16="http://schemas.microsoft.com/office/drawing/2014/main" id="{8D8072D2-F17E-40FC-816D-6FC26A84F991}"/>
              </a:ext>
            </a:extLst>
          </p:cNvPr>
          <p:cNvSpPr>
            <a:spLocks noGrp="1"/>
          </p:cNvSpPr>
          <p:nvPr>
            <p:ph idx="1"/>
          </p:nvPr>
        </p:nvSpPr>
        <p:spPr>
          <a:xfrm>
            <a:off x="729276" y="4850455"/>
            <a:ext cx="8110111" cy="656244"/>
          </a:xfrm>
        </p:spPr>
        <p:txBody>
          <a:bodyPr>
            <a:normAutofit/>
          </a:bodyPr>
          <a:lstStyle/>
          <a:p>
            <a:pPr algn="ctr"/>
            <a:r>
              <a:rPr kumimoji="1" lang="en-US" altLang="ja-JP" sz="3600" dirty="0"/>
              <a:t>Convex </a:t>
            </a:r>
            <a:r>
              <a:rPr kumimoji="1" lang="ja-JP" altLang="en-US" sz="3600" dirty="0"/>
              <a:t>→</a:t>
            </a:r>
            <a:r>
              <a:rPr kumimoji="1" lang="en-US" altLang="ja-JP" sz="3600" dirty="0"/>
              <a:t> Fun region is entire parts</a:t>
            </a:r>
            <a:endParaRPr kumimoji="1" lang="ja-JP" altLang="en-US" sz="3600" dirty="0"/>
          </a:p>
        </p:txBody>
      </p:sp>
      <p:pic>
        <p:nvPicPr>
          <p:cNvPr id="4" name="図 3">
            <a:extLst>
              <a:ext uri="{FF2B5EF4-FFF2-40B4-BE49-F238E27FC236}">
                <a16:creationId xmlns:a16="http://schemas.microsoft.com/office/drawing/2014/main" id="{642CE304-619E-4D5E-B84C-050B0C28BACD}"/>
              </a:ext>
            </a:extLst>
          </p:cNvPr>
          <p:cNvPicPr>
            <a:picLocks noChangeAspect="1"/>
          </p:cNvPicPr>
          <p:nvPr/>
        </p:nvPicPr>
        <p:blipFill>
          <a:blip r:embed="rId2"/>
          <a:stretch>
            <a:fillRect/>
          </a:stretch>
        </p:blipFill>
        <p:spPr>
          <a:xfrm>
            <a:off x="3068307" y="1628944"/>
            <a:ext cx="2395378" cy="3144243"/>
          </a:xfrm>
          <a:prstGeom prst="rect">
            <a:avLst/>
          </a:prstGeom>
        </p:spPr>
      </p:pic>
    </p:spTree>
    <p:extLst>
      <p:ext uri="{BB962C8B-B14F-4D97-AF65-F5344CB8AC3E}">
        <p14:creationId xmlns:p14="http://schemas.microsoft.com/office/powerpoint/2010/main" val="2902719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5AA4B-069E-47C0-ACBD-7307AD5E5C31}"/>
              </a:ext>
            </a:extLst>
          </p:cNvPr>
          <p:cNvSpPr>
            <a:spLocks noGrp="1"/>
          </p:cNvSpPr>
          <p:nvPr>
            <p:ph type="title"/>
          </p:nvPr>
        </p:nvSpPr>
        <p:spPr/>
        <p:txBody>
          <a:bodyPr/>
          <a:lstStyle/>
          <a:p>
            <a:r>
              <a:rPr lang="en-US" altLang="ja-JP" dirty="0"/>
              <a:t>Concave?</a:t>
            </a:r>
            <a:endParaRPr kumimoji="1" lang="ja-JP" altLang="en-US" dirty="0"/>
          </a:p>
        </p:txBody>
      </p:sp>
      <p:sp>
        <p:nvSpPr>
          <p:cNvPr id="3" name="コンテンツ プレースホルダー 2">
            <a:extLst>
              <a:ext uri="{FF2B5EF4-FFF2-40B4-BE49-F238E27FC236}">
                <a16:creationId xmlns:a16="http://schemas.microsoft.com/office/drawing/2014/main" id="{FC14851C-25E6-488C-B88C-869D05E0A5D9}"/>
              </a:ext>
            </a:extLst>
          </p:cNvPr>
          <p:cNvSpPr>
            <a:spLocks noGrp="1"/>
          </p:cNvSpPr>
          <p:nvPr>
            <p:ph idx="1"/>
          </p:nvPr>
        </p:nvSpPr>
        <p:spPr>
          <a:xfrm>
            <a:off x="822959" y="4818832"/>
            <a:ext cx="7543800" cy="746105"/>
          </a:xfrm>
        </p:spPr>
        <p:txBody>
          <a:bodyPr>
            <a:normAutofit/>
          </a:bodyPr>
          <a:lstStyle/>
          <a:p>
            <a:pPr marL="0" indent="0" algn="ctr">
              <a:buNone/>
            </a:pPr>
            <a:r>
              <a:rPr kumimoji="1" lang="en-US" altLang="ja-JP" sz="3600" dirty="0"/>
              <a:t>Only one concave vertex </a:t>
            </a:r>
            <a:r>
              <a:rPr lang="ja-JP" altLang="en-US" sz="3600" dirty="0"/>
              <a:t>→ </a:t>
            </a:r>
            <a:r>
              <a:rPr lang="en-US" altLang="ja-JP" sz="3600" dirty="0"/>
              <a:t>?</a:t>
            </a:r>
          </a:p>
        </p:txBody>
      </p:sp>
      <p:pic>
        <p:nvPicPr>
          <p:cNvPr id="5" name="図 4">
            <a:extLst>
              <a:ext uri="{FF2B5EF4-FFF2-40B4-BE49-F238E27FC236}">
                <a16:creationId xmlns:a16="http://schemas.microsoft.com/office/drawing/2014/main" id="{0CF8DAC3-09B1-4951-A473-100011C64DAE}"/>
              </a:ext>
            </a:extLst>
          </p:cNvPr>
          <p:cNvPicPr>
            <a:picLocks noChangeAspect="1"/>
          </p:cNvPicPr>
          <p:nvPr/>
        </p:nvPicPr>
        <p:blipFill>
          <a:blip r:embed="rId2"/>
          <a:stretch>
            <a:fillRect/>
          </a:stretch>
        </p:blipFill>
        <p:spPr>
          <a:xfrm>
            <a:off x="2560617" y="1737361"/>
            <a:ext cx="3528382" cy="2846982"/>
          </a:xfrm>
          <a:prstGeom prst="rect">
            <a:avLst/>
          </a:prstGeom>
        </p:spPr>
      </p:pic>
    </p:spTree>
    <p:extLst>
      <p:ext uri="{BB962C8B-B14F-4D97-AF65-F5344CB8AC3E}">
        <p14:creationId xmlns:p14="http://schemas.microsoft.com/office/powerpoint/2010/main" val="20013166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5AA4B-069E-47C0-ACBD-7307AD5E5C31}"/>
              </a:ext>
            </a:extLst>
          </p:cNvPr>
          <p:cNvSpPr>
            <a:spLocks noGrp="1"/>
          </p:cNvSpPr>
          <p:nvPr>
            <p:ph type="title"/>
          </p:nvPr>
        </p:nvSpPr>
        <p:spPr/>
        <p:txBody>
          <a:bodyPr/>
          <a:lstStyle/>
          <a:p>
            <a:r>
              <a:rPr lang="en-US" altLang="ja-JP" dirty="0"/>
              <a:t>Concave?</a:t>
            </a:r>
            <a:endParaRPr kumimoji="1" lang="ja-JP" altLang="en-US" dirty="0"/>
          </a:p>
        </p:txBody>
      </p:sp>
      <p:sp>
        <p:nvSpPr>
          <p:cNvPr id="3" name="コンテンツ プレースホルダー 2">
            <a:extLst>
              <a:ext uri="{FF2B5EF4-FFF2-40B4-BE49-F238E27FC236}">
                <a16:creationId xmlns:a16="http://schemas.microsoft.com/office/drawing/2014/main" id="{FC14851C-25E6-488C-B88C-869D05E0A5D9}"/>
              </a:ext>
            </a:extLst>
          </p:cNvPr>
          <p:cNvSpPr>
            <a:spLocks noGrp="1"/>
          </p:cNvSpPr>
          <p:nvPr>
            <p:ph idx="1"/>
          </p:nvPr>
        </p:nvSpPr>
        <p:spPr>
          <a:xfrm>
            <a:off x="822959" y="4818832"/>
            <a:ext cx="7543801" cy="1050262"/>
          </a:xfrm>
        </p:spPr>
        <p:txBody>
          <a:bodyPr>
            <a:normAutofit/>
          </a:bodyPr>
          <a:lstStyle/>
          <a:p>
            <a:r>
              <a:rPr lang="en-US" altLang="ja-JP" sz="2800" dirty="0"/>
              <a:t>Fun region can be obtained by cutting the polygon with a segment from the concave vertex.</a:t>
            </a:r>
          </a:p>
        </p:txBody>
      </p:sp>
      <p:pic>
        <p:nvPicPr>
          <p:cNvPr id="4" name="図 3">
            <a:extLst>
              <a:ext uri="{FF2B5EF4-FFF2-40B4-BE49-F238E27FC236}">
                <a16:creationId xmlns:a16="http://schemas.microsoft.com/office/drawing/2014/main" id="{EF20D5C6-E4A5-46D3-B48B-59808921C5DF}"/>
              </a:ext>
            </a:extLst>
          </p:cNvPr>
          <p:cNvPicPr>
            <a:picLocks noChangeAspect="1"/>
          </p:cNvPicPr>
          <p:nvPr/>
        </p:nvPicPr>
        <p:blipFill>
          <a:blip r:embed="rId2"/>
          <a:stretch>
            <a:fillRect/>
          </a:stretch>
        </p:blipFill>
        <p:spPr>
          <a:xfrm>
            <a:off x="2580516" y="1765410"/>
            <a:ext cx="3483694" cy="2753675"/>
          </a:xfrm>
          <a:prstGeom prst="rect">
            <a:avLst/>
          </a:prstGeom>
        </p:spPr>
      </p:pic>
      <p:cxnSp>
        <p:nvCxnSpPr>
          <p:cNvPr id="6" name="直線矢印コネクタ 5">
            <a:extLst>
              <a:ext uri="{FF2B5EF4-FFF2-40B4-BE49-F238E27FC236}">
                <a16:creationId xmlns:a16="http://schemas.microsoft.com/office/drawing/2014/main" id="{71731AB0-4D21-4087-A594-0F8B2B9C762F}"/>
              </a:ext>
            </a:extLst>
          </p:cNvPr>
          <p:cNvCxnSpPr>
            <a:cxnSpLocks/>
          </p:cNvCxnSpPr>
          <p:nvPr/>
        </p:nvCxnSpPr>
        <p:spPr>
          <a:xfrm flipH="1">
            <a:off x="3719308" y="3270523"/>
            <a:ext cx="560982" cy="13631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02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AD30ED-A9CD-4C6A-A1E6-537DD9206190}"/>
              </a:ext>
            </a:extLst>
          </p:cNvPr>
          <p:cNvSpPr>
            <a:spLocks noGrp="1"/>
          </p:cNvSpPr>
          <p:nvPr>
            <p:ph type="title"/>
          </p:nvPr>
        </p:nvSpPr>
        <p:spPr/>
        <p:txBody>
          <a:bodyPr/>
          <a:lstStyle/>
          <a:p>
            <a:r>
              <a:rPr kumimoji="1" lang="en-US" altLang="ja-JP" dirty="0"/>
              <a:t>Solution</a:t>
            </a:r>
            <a:endParaRPr kumimoji="1" lang="ja-JP" altLang="en-US" dirty="0"/>
          </a:p>
        </p:txBody>
      </p:sp>
      <p:sp>
        <p:nvSpPr>
          <p:cNvPr id="3" name="コンテンツ プレースホルダー 2">
            <a:extLst>
              <a:ext uri="{FF2B5EF4-FFF2-40B4-BE49-F238E27FC236}">
                <a16:creationId xmlns:a16="http://schemas.microsoft.com/office/drawing/2014/main" id="{EB52C173-861D-4481-B149-8787F9500926}"/>
              </a:ext>
            </a:extLst>
          </p:cNvPr>
          <p:cNvSpPr>
            <a:spLocks noGrp="1"/>
          </p:cNvSpPr>
          <p:nvPr>
            <p:ph idx="1"/>
          </p:nvPr>
        </p:nvSpPr>
        <p:spPr>
          <a:xfrm>
            <a:off x="822959" y="1845734"/>
            <a:ext cx="7543801" cy="511533"/>
          </a:xfrm>
        </p:spPr>
        <p:txBody>
          <a:bodyPr>
            <a:normAutofit/>
          </a:bodyPr>
          <a:lstStyle/>
          <a:p>
            <a:r>
              <a:rPr kumimoji="1" lang="en-US" altLang="ja-JP" sz="2800" dirty="0"/>
              <a:t>No need to search all button pressing patterns!</a:t>
            </a:r>
          </a:p>
        </p:txBody>
      </p:sp>
      <p:sp>
        <p:nvSpPr>
          <p:cNvPr id="4" name="コンテンツ プレースホルダー 2">
            <a:extLst>
              <a:ext uri="{FF2B5EF4-FFF2-40B4-BE49-F238E27FC236}">
                <a16:creationId xmlns:a16="http://schemas.microsoft.com/office/drawing/2014/main" id="{21A69728-C7BB-49AA-A1E7-30348CC1DE42}"/>
              </a:ext>
            </a:extLst>
          </p:cNvPr>
          <p:cNvSpPr txBox="1">
            <a:spLocks/>
          </p:cNvSpPr>
          <p:nvPr/>
        </p:nvSpPr>
        <p:spPr>
          <a:xfrm>
            <a:off x="568957" y="4389126"/>
            <a:ext cx="8304110" cy="784014"/>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None/>
            </a:pPr>
            <a:r>
              <a:rPr lang="en-US" sz="4800" b="1" dirty="0"/>
              <a:t>1+</a:t>
            </a:r>
            <a:r>
              <a:rPr lang="en-US" sz="4800" b="1" dirty="0">
                <a:solidFill>
                  <a:srgbClr val="FF0000"/>
                </a:solidFill>
              </a:rPr>
              <a:t>3</a:t>
            </a:r>
            <a:r>
              <a:rPr lang="en-US" altLang="ja-JP" sz="4800" b="1" dirty="0"/>
              <a:t>+</a:t>
            </a:r>
            <a:r>
              <a:rPr lang="en-US" sz="4800" b="1" dirty="0">
                <a:solidFill>
                  <a:srgbClr val="92D050"/>
                </a:solidFill>
              </a:rPr>
              <a:t>9</a:t>
            </a:r>
            <a:r>
              <a:rPr lang="en-US" altLang="ja-JP" sz="4800" b="1" dirty="0"/>
              <a:t>+</a:t>
            </a:r>
            <a:r>
              <a:rPr lang="en-US" altLang="ja-JP" sz="4800" b="1" dirty="0">
                <a:solidFill>
                  <a:srgbClr val="0070C0"/>
                </a:solidFill>
              </a:rPr>
              <a:t>27</a:t>
            </a:r>
            <a:r>
              <a:rPr lang="en-US" altLang="ja-JP" sz="4800" b="1" dirty="0"/>
              <a:t>+</a:t>
            </a:r>
            <a:r>
              <a:rPr lang="en-US" altLang="ja-JP" sz="4800" b="1" dirty="0">
                <a:solidFill>
                  <a:srgbClr val="0070C0"/>
                </a:solidFill>
              </a:rPr>
              <a:t>(…+27)</a:t>
            </a:r>
            <a:r>
              <a:rPr lang="en-US" altLang="ja-JP" sz="4800" b="1" dirty="0"/>
              <a:t>+</a:t>
            </a:r>
            <a:r>
              <a:rPr lang="en-US" altLang="ja-JP" sz="4800" b="1" dirty="0">
                <a:solidFill>
                  <a:srgbClr val="92D050"/>
                </a:solidFill>
              </a:rPr>
              <a:t>(…+9)</a:t>
            </a:r>
            <a:r>
              <a:rPr lang="en-US" altLang="ja-JP" sz="4800" b="1" dirty="0"/>
              <a:t>+</a:t>
            </a:r>
            <a:r>
              <a:rPr lang="en-US" altLang="ja-JP" sz="4800" b="1" dirty="0">
                <a:solidFill>
                  <a:srgbClr val="FF0000"/>
                </a:solidFill>
              </a:rPr>
              <a:t>(…</a:t>
            </a:r>
            <a:r>
              <a:rPr lang="en-US" sz="4800" b="1" dirty="0">
                <a:solidFill>
                  <a:srgbClr val="FF0000"/>
                </a:solidFill>
              </a:rPr>
              <a:t>+3)</a:t>
            </a:r>
            <a:r>
              <a:rPr lang="en-US" sz="4800" b="1" dirty="0">
                <a:solidFill>
                  <a:schemeClr val="tx1"/>
                </a:solidFill>
              </a:rPr>
              <a:t>+(</a:t>
            </a:r>
            <a:r>
              <a:rPr lang="en-US" altLang="ja-JP" sz="4800" b="1" dirty="0"/>
              <a:t>…+1)</a:t>
            </a:r>
            <a:endParaRPr lang="en-US" sz="4800" b="1" dirty="0"/>
          </a:p>
        </p:txBody>
      </p:sp>
      <p:sp>
        <p:nvSpPr>
          <p:cNvPr id="5" name="四角形: 角度付き 4">
            <a:extLst>
              <a:ext uri="{FF2B5EF4-FFF2-40B4-BE49-F238E27FC236}">
                <a16:creationId xmlns:a16="http://schemas.microsoft.com/office/drawing/2014/main" id="{8C0F2838-220C-48C9-90DE-77690B61B142}"/>
              </a:ext>
            </a:extLst>
          </p:cNvPr>
          <p:cNvSpPr/>
          <p:nvPr/>
        </p:nvSpPr>
        <p:spPr>
          <a:xfrm>
            <a:off x="653626" y="3850569"/>
            <a:ext cx="574043"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3x</a:t>
            </a:r>
            <a:endParaRPr kumimoji="1" lang="ja-JP" altLang="en-US" sz="3200" dirty="0"/>
          </a:p>
        </p:txBody>
      </p:sp>
      <p:sp>
        <p:nvSpPr>
          <p:cNvPr id="8" name="四角形: 角度付き 7">
            <a:extLst>
              <a:ext uri="{FF2B5EF4-FFF2-40B4-BE49-F238E27FC236}">
                <a16:creationId xmlns:a16="http://schemas.microsoft.com/office/drawing/2014/main" id="{258FE348-26D4-4A1C-8EE2-0C20B871E6D0}"/>
              </a:ext>
            </a:extLst>
          </p:cNvPr>
          <p:cNvSpPr/>
          <p:nvPr/>
        </p:nvSpPr>
        <p:spPr>
          <a:xfrm>
            <a:off x="1270005" y="3850569"/>
            <a:ext cx="574043"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3x</a:t>
            </a:r>
            <a:endParaRPr kumimoji="1" lang="ja-JP" altLang="en-US" sz="3200" dirty="0"/>
          </a:p>
        </p:txBody>
      </p:sp>
      <p:sp>
        <p:nvSpPr>
          <p:cNvPr id="9" name="四角形: 角度付き 8">
            <a:extLst>
              <a:ext uri="{FF2B5EF4-FFF2-40B4-BE49-F238E27FC236}">
                <a16:creationId xmlns:a16="http://schemas.microsoft.com/office/drawing/2014/main" id="{DC9E7080-94BB-4A06-90DC-311A1CE76C1E}"/>
              </a:ext>
            </a:extLst>
          </p:cNvPr>
          <p:cNvSpPr/>
          <p:nvPr/>
        </p:nvSpPr>
        <p:spPr>
          <a:xfrm>
            <a:off x="1886384" y="3850568"/>
            <a:ext cx="574043"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3x</a:t>
            </a:r>
            <a:endParaRPr kumimoji="1" lang="ja-JP" altLang="en-US" sz="3200" dirty="0"/>
          </a:p>
        </p:txBody>
      </p:sp>
      <p:sp>
        <p:nvSpPr>
          <p:cNvPr id="11" name="吹き出し: 角を丸めた四角形 10">
            <a:extLst>
              <a:ext uri="{FF2B5EF4-FFF2-40B4-BE49-F238E27FC236}">
                <a16:creationId xmlns:a16="http://schemas.microsoft.com/office/drawing/2014/main" id="{E4CE07F4-8EFA-4E02-8565-F57F9D7DA87E}"/>
              </a:ext>
            </a:extLst>
          </p:cNvPr>
          <p:cNvSpPr/>
          <p:nvPr/>
        </p:nvSpPr>
        <p:spPr>
          <a:xfrm>
            <a:off x="499533" y="2465641"/>
            <a:ext cx="6223000" cy="963360"/>
          </a:xfrm>
          <a:prstGeom prst="wedgeRoundRectCallout">
            <a:avLst>
              <a:gd name="adj1" fmla="val -36544"/>
              <a:gd name="adj2" fmla="val 8405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sz="2800" dirty="0"/>
              <a:t>Greedily press [3x] for a first few seconds</a:t>
            </a:r>
            <a:br>
              <a:rPr kumimoji="1" lang="en-US" altLang="ja-JP" sz="2800" dirty="0"/>
            </a:br>
            <a:r>
              <a:rPr kumimoji="1" lang="en-US" altLang="ja-JP" sz="2800" dirty="0"/>
              <a:t>(until it overruns the target scene.)</a:t>
            </a:r>
            <a:endParaRPr kumimoji="1" lang="ja-JP" altLang="en-US" sz="2800" dirty="0"/>
          </a:p>
        </p:txBody>
      </p:sp>
      <p:sp>
        <p:nvSpPr>
          <p:cNvPr id="12" name="吹き出し: 角を丸めた四角形 11">
            <a:extLst>
              <a:ext uri="{FF2B5EF4-FFF2-40B4-BE49-F238E27FC236}">
                <a16:creationId xmlns:a16="http://schemas.microsoft.com/office/drawing/2014/main" id="{B4CEDCEA-9C55-4991-8D31-CF6F05158B74}"/>
              </a:ext>
            </a:extLst>
          </p:cNvPr>
          <p:cNvSpPr/>
          <p:nvPr/>
        </p:nvSpPr>
        <p:spPr>
          <a:xfrm>
            <a:off x="1852515" y="5225565"/>
            <a:ext cx="6839379" cy="963360"/>
          </a:xfrm>
          <a:prstGeom prst="wedgeRoundRectCallout">
            <a:avLst>
              <a:gd name="adj1" fmla="val 30531"/>
              <a:gd name="adj2" fmla="val -8029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sz="2800" dirty="0"/>
              <a:t>Then the timing of [1/3x] easily follows from the remainder of the divisions by 3, 9, 27, … </a:t>
            </a:r>
            <a:endParaRPr kumimoji="1" lang="ja-JP" altLang="en-US" sz="2800" dirty="0"/>
          </a:p>
        </p:txBody>
      </p:sp>
      <p:sp>
        <p:nvSpPr>
          <p:cNvPr id="13" name="四角形: 角度付き 12">
            <a:extLst>
              <a:ext uri="{FF2B5EF4-FFF2-40B4-BE49-F238E27FC236}">
                <a16:creationId xmlns:a16="http://schemas.microsoft.com/office/drawing/2014/main" id="{DD4ADBA7-1FCB-4A18-87A0-E3C1544D9DF7}"/>
              </a:ext>
            </a:extLst>
          </p:cNvPr>
          <p:cNvSpPr/>
          <p:nvPr/>
        </p:nvSpPr>
        <p:spPr>
          <a:xfrm>
            <a:off x="4191002" y="3850567"/>
            <a:ext cx="701888"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1/3</a:t>
            </a:r>
            <a:endParaRPr kumimoji="1" lang="ja-JP" altLang="en-US" sz="3200" dirty="0"/>
          </a:p>
        </p:txBody>
      </p:sp>
      <p:sp>
        <p:nvSpPr>
          <p:cNvPr id="14" name="四角形: 角度付き 13">
            <a:extLst>
              <a:ext uri="{FF2B5EF4-FFF2-40B4-BE49-F238E27FC236}">
                <a16:creationId xmlns:a16="http://schemas.microsoft.com/office/drawing/2014/main" id="{E3D64FDB-A272-4E37-817D-488EC9D4C4A4}"/>
              </a:ext>
            </a:extLst>
          </p:cNvPr>
          <p:cNvSpPr/>
          <p:nvPr/>
        </p:nvSpPr>
        <p:spPr>
          <a:xfrm>
            <a:off x="5706536" y="3850566"/>
            <a:ext cx="701888"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1/3</a:t>
            </a:r>
            <a:endParaRPr kumimoji="1" lang="ja-JP" altLang="en-US" sz="3200" dirty="0"/>
          </a:p>
        </p:txBody>
      </p:sp>
      <p:sp>
        <p:nvSpPr>
          <p:cNvPr id="15" name="四角形: 角度付き 14">
            <a:extLst>
              <a:ext uri="{FF2B5EF4-FFF2-40B4-BE49-F238E27FC236}">
                <a16:creationId xmlns:a16="http://schemas.microsoft.com/office/drawing/2014/main" id="{8701529E-F57A-4DF8-9E9A-7ED87CC22559}"/>
              </a:ext>
            </a:extLst>
          </p:cNvPr>
          <p:cNvSpPr/>
          <p:nvPr/>
        </p:nvSpPr>
        <p:spPr>
          <a:xfrm>
            <a:off x="7170422" y="3850565"/>
            <a:ext cx="701888" cy="511533"/>
          </a:xfrm>
          <a:prstGeom prst="bevel">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3200" dirty="0"/>
              <a:t>1/3</a:t>
            </a:r>
            <a:endParaRPr kumimoji="1" lang="ja-JP" altLang="en-US" sz="3200" dirty="0"/>
          </a:p>
        </p:txBody>
      </p:sp>
    </p:spTree>
    <p:extLst>
      <p:ext uri="{BB962C8B-B14F-4D97-AF65-F5344CB8AC3E}">
        <p14:creationId xmlns:p14="http://schemas.microsoft.com/office/powerpoint/2010/main" val="5268837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181EA3-18CB-4B99-9AD1-39C0533FADED}"/>
              </a:ext>
            </a:extLst>
          </p:cNvPr>
          <p:cNvSpPr>
            <a:spLocks noGrp="1"/>
          </p:cNvSpPr>
          <p:nvPr>
            <p:ph type="title"/>
          </p:nvPr>
        </p:nvSpPr>
        <p:spPr/>
        <p:txBody>
          <a:bodyPr/>
          <a:lstStyle/>
          <a:p>
            <a:r>
              <a:rPr kumimoji="1" lang="en-US" altLang="ja-JP" dirty="0"/>
              <a:t>In General</a:t>
            </a:r>
            <a:endParaRPr kumimoji="1" lang="ja-JP" altLang="en-US" dirty="0"/>
          </a:p>
        </p:txBody>
      </p:sp>
      <p:sp>
        <p:nvSpPr>
          <p:cNvPr id="3" name="コンテンツ プレースホルダー 2">
            <a:extLst>
              <a:ext uri="{FF2B5EF4-FFF2-40B4-BE49-F238E27FC236}">
                <a16:creationId xmlns:a16="http://schemas.microsoft.com/office/drawing/2014/main" id="{52D360DB-8126-4276-BD9C-83657706A17E}"/>
              </a:ext>
            </a:extLst>
          </p:cNvPr>
          <p:cNvSpPr>
            <a:spLocks noGrp="1"/>
          </p:cNvSpPr>
          <p:nvPr>
            <p:ph idx="1"/>
          </p:nvPr>
        </p:nvSpPr>
        <p:spPr>
          <a:xfrm>
            <a:off x="822959" y="4418338"/>
            <a:ext cx="7543801" cy="1157819"/>
          </a:xfrm>
        </p:spPr>
        <p:txBody>
          <a:bodyPr>
            <a:normAutofit/>
          </a:bodyPr>
          <a:lstStyle/>
          <a:p>
            <a:pPr algn="ctr"/>
            <a:r>
              <a:rPr kumimoji="1" lang="en-US" altLang="ja-JP" sz="3200" dirty="0"/>
              <a:t>For every concave point, perform cuts.</a:t>
            </a:r>
          </a:p>
          <a:p>
            <a:pPr algn="ctr"/>
            <a:r>
              <a:rPr lang="en-US" altLang="ja-JP" sz="3200" dirty="0"/>
              <a:t>The remained polygon is the answer.</a:t>
            </a:r>
            <a:endParaRPr kumimoji="1" lang="ja-JP" altLang="en-US" sz="3200" dirty="0"/>
          </a:p>
        </p:txBody>
      </p:sp>
      <p:pic>
        <p:nvPicPr>
          <p:cNvPr id="4" name="図 3">
            <a:extLst>
              <a:ext uri="{FF2B5EF4-FFF2-40B4-BE49-F238E27FC236}">
                <a16:creationId xmlns:a16="http://schemas.microsoft.com/office/drawing/2014/main" id="{553A1869-E504-4E5C-9F98-D32563FDCED0}"/>
              </a:ext>
            </a:extLst>
          </p:cNvPr>
          <p:cNvPicPr>
            <a:picLocks noChangeAspect="1"/>
          </p:cNvPicPr>
          <p:nvPr/>
        </p:nvPicPr>
        <p:blipFill>
          <a:blip r:embed="rId2"/>
          <a:stretch>
            <a:fillRect/>
          </a:stretch>
        </p:blipFill>
        <p:spPr>
          <a:xfrm>
            <a:off x="3641296" y="117050"/>
            <a:ext cx="4725464" cy="4270589"/>
          </a:xfrm>
          <a:prstGeom prst="rect">
            <a:avLst/>
          </a:prstGeom>
        </p:spPr>
      </p:pic>
      <p:cxnSp>
        <p:nvCxnSpPr>
          <p:cNvPr id="6" name="直線矢印コネクタ 5">
            <a:extLst>
              <a:ext uri="{FF2B5EF4-FFF2-40B4-BE49-F238E27FC236}">
                <a16:creationId xmlns:a16="http://schemas.microsoft.com/office/drawing/2014/main" id="{3E11BE41-109A-4919-A40A-6AFCFAB9E6F0}"/>
              </a:ext>
            </a:extLst>
          </p:cNvPr>
          <p:cNvCxnSpPr/>
          <p:nvPr/>
        </p:nvCxnSpPr>
        <p:spPr>
          <a:xfrm>
            <a:off x="5733232" y="1806361"/>
            <a:ext cx="482444" cy="23000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08FAEDF7-F9EB-4948-8799-F3F98BD301A7}"/>
              </a:ext>
            </a:extLst>
          </p:cNvPr>
          <p:cNvCxnSpPr>
            <a:cxnSpLocks/>
          </p:cNvCxnSpPr>
          <p:nvPr/>
        </p:nvCxnSpPr>
        <p:spPr>
          <a:xfrm flipV="1">
            <a:off x="5278837" y="1525107"/>
            <a:ext cx="3349060" cy="12405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5AB57BCE-22EE-4992-996D-D6CF3B57316F}"/>
              </a:ext>
            </a:extLst>
          </p:cNvPr>
          <p:cNvCxnSpPr>
            <a:cxnSpLocks/>
          </p:cNvCxnSpPr>
          <p:nvPr/>
        </p:nvCxnSpPr>
        <p:spPr>
          <a:xfrm flipH="1" flipV="1">
            <a:off x="6305433" y="185124"/>
            <a:ext cx="718058" cy="25805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475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A27570-17B6-45B9-BE4F-9A16AE7D573C}"/>
              </a:ext>
            </a:extLst>
          </p:cNvPr>
          <p:cNvSpPr>
            <a:spLocks noGrp="1"/>
          </p:cNvSpPr>
          <p:nvPr>
            <p:ph type="title"/>
          </p:nvPr>
        </p:nvSpPr>
        <p:spPr/>
        <p:txBody>
          <a:bodyPr/>
          <a:lstStyle/>
          <a:p>
            <a:r>
              <a:rPr kumimoji="1" lang="en-US" altLang="ja-JP" dirty="0"/>
              <a:t>Solution</a:t>
            </a:r>
            <a:endParaRPr kumimoji="1" lang="ja-JP" altLang="en-US" dirty="0"/>
          </a:p>
        </p:txBody>
      </p:sp>
      <p:sp>
        <p:nvSpPr>
          <p:cNvPr id="3" name="コンテンツ プレースホルダー 2">
            <a:extLst>
              <a:ext uri="{FF2B5EF4-FFF2-40B4-BE49-F238E27FC236}">
                <a16:creationId xmlns:a16="http://schemas.microsoft.com/office/drawing/2014/main" id="{5E3B9C3B-A2D1-40E3-96DC-162BBA4621B2}"/>
              </a:ext>
            </a:extLst>
          </p:cNvPr>
          <p:cNvSpPr>
            <a:spLocks noGrp="1"/>
          </p:cNvSpPr>
          <p:nvPr>
            <p:ph idx="1"/>
          </p:nvPr>
        </p:nvSpPr>
        <p:spPr>
          <a:xfrm>
            <a:off x="822959" y="3643703"/>
            <a:ext cx="7543801" cy="2225391"/>
          </a:xfrm>
        </p:spPr>
        <p:txBody>
          <a:bodyPr>
            <a:normAutofit/>
          </a:bodyPr>
          <a:lstStyle/>
          <a:p>
            <a:pPr marL="0" indent="0">
              <a:buNone/>
            </a:pPr>
            <a:r>
              <a:rPr lang="en-US" altLang="ja-JP" sz="2800" dirty="0"/>
              <a:t>Perform non-convex cuts from each concave point.</a:t>
            </a:r>
          </a:p>
          <a:p>
            <a:pPr marL="0" indent="0">
              <a:buNone/>
            </a:pPr>
            <a:r>
              <a:rPr kumimoji="1" lang="en-US" altLang="ja-JP" sz="2800" dirty="0"/>
              <a:t>Each cut can be done in O(n) time.</a:t>
            </a:r>
          </a:p>
          <a:p>
            <a:pPr marL="0" indent="0">
              <a:buNone/>
            </a:pPr>
            <a:r>
              <a:rPr lang="en-US" altLang="ja-JP" sz="2800" dirty="0"/>
              <a:t>Total complexity is O(n^2).</a:t>
            </a:r>
            <a:endParaRPr kumimoji="1" lang="ja-JP" altLang="en-US" sz="2800" dirty="0"/>
          </a:p>
        </p:txBody>
      </p:sp>
      <p:grpSp>
        <p:nvGrpSpPr>
          <p:cNvPr id="8" name="グループ化 7">
            <a:extLst>
              <a:ext uri="{FF2B5EF4-FFF2-40B4-BE49-F238E27FC236}">
                <a16:creationId xmlns:a16="http://schemas.microsoft.com/office/drawing/2014/main" id="{CE9DE2BF-D64C-452E-B3D2-6FBD1AB2C9C8}"/>
              </a:ext>
            </a:extLst>
          </p:cNvPr>
          <p:cNvGrpSpPr/>
          <p:nvPr/>
        </p:nvGrpSpPr>
        <p:grpSpPr>
          <a:xfrm>
            <a:off x="5161556" y="168934"/>
            <a:ext cx="3806653" cy="3260066"/>
            <a:chOff x="4336913" y="150709"/>
            <a:chExt cx="4986601" cy="4270589"/>
          </a:xfrm>
        </p:grpSpPr>
        <p:pic>
          <p:nvPicPr>
            <p:cNvPr id="4" name="図 3">
              <a:extLst>
                <a:ext uri="{FF2B5EF4-FFF2-40B4-BE49-F238E27FC236}">
                  <a16:creationId xmlns:a16="http://schemas.microsoft.com/office/drawing/2014/main" id="{FD0F1A1F-42E0-4D64-8DFE-4CEE8C97594E}"/>
                </a:ext>
              </a:extLst>
            </p:cNvPr>
            <p:cNvPicPr>
              <a:picLocks noChangeAspect="1"/>
            </p:cNvPicPr>
            <p:nvPr/>
          </p:nvPicPr>
          <p:blipFill>
            <a:blip r:embed="rId2"/>
            <a:stretch>
              <a:fillRect/>
            </a:stretch>
          </p:blipFill>
          <p:spPr>
            <a:xfrm>
              <a:off x="4336913" y="150709"/>
              <a:ext cx="4725464" cy="4270589"/>
            </a:xfrm>
            <a:prstGeom prst="rect">
              <a:avLst/>
            </a:prstGeom>
          </p:spPr>
        </p:pic>
        <p:cxnSp>
          <p:nvCxnSpPr>
            <p:cNvPr id="5" name="直線矢印コネクタ 4">
              <a:extLst>
                <a:ext uri="{FF2B5EF4-FFF2-40B4-BE49-F238E27FC236}">
                  <a16:creationId xmlns:a16="http://schemas.microsoft.com/office/drawing/2014/main" id="{8DC9BC94-CA3E-4EBF-9451-3B4EC65EFE3B}"/>
                </a:ext>
              </a:extLst>
            </p:cNvPr>
            <p:cNvCxnSpPr/>
            <p:nvPr/>
          </p:nvCxnSpPr>
          <p:spPr>
            <a:xfrm>
              <a:off x="6428849" y="1840020"/>
              <a:ext cx="482444" cy="23000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9C0E5947-1EDB-49FE-B4A3-0AA804F7F724}"/>
                </a:ext>
              </a:extLst>
            </p:cNvPr>
            <p:cNvCxnSpPr>
              <a:cxnSpLocks/>
            </p:cNvCxnSpPr>
            <p:nvPr/>
          </p:nvCxnSpPr>
          <p:spPr>
            <a:xfrm flipV="1">
              <a:off x="5974454" y="1558766"/>
              <a:ext cx="3349060" cy="12405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FD4F9012-EB53-4E86-B951-9A5508B0BD16}"/>
                </a:ext>
              </a:extLst>
            </p:cNvPr>
            <p:cNvCxnSpPr>
              <a:cxnSpLocks/>
            </p:cNvCxnSpPr>
            <p:nvPr/>
          </p:nvCxnSpPr>
          <p:spPr>
            <a:xfrm flipH="1" flipV="1">
              <a:off x="7001050" y="218783"/>
              <a:ext cx="718058" cy="25805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52817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6C7449F-A794-44FC-9D0A-FA28FC662C18}"/>
              </a:ext>
            </a:extLst>
          </p:cNvPr>
          <p:cNvSpPr>
            <a:spLocks noGrp="1"/>
          </p:cNvSpPr>
          <p:nvPr>
            <p:ph idx="1"/>
          </p:nvPr>
        </p:nvSpPr>
        <p:spPr>
          <a:xfrm>
            <a:off x="822959" y="2401000"/>
            <a:ext cx="7543801" cy="3468093"/>
          </a:xfrm>
        </p:spPr>
        <p:txBody>
          <a:bodyPr>
            <a:normAutofit/>
          </a:bodyPr>
          <a:lstStyle/>
          <a:p>
            <a:r>
              <a:rPr kumimoji="1" lang="en-US" altLang="ja-JP" sz="9600" dirty="0"/>
              <a:t>Correctness?</a:t>
            </a:r>
            <a:endParaRPr kumimoji="1" lang="ja-JP" altLang="en-US" sz="9600" dirty="0"/>
          </a:p>
        </p:txBody>
      </p:sp>
    </p:spTree>
    <p:extLst>
      <p:ext uri="{BB962C8B-B14F-4D97-AF65-F5344CB8AC3E}">
        <p14:creationId xmlns:p14="http://schemas.microsoft.com/office/powerpoint/2010/main" val="1471830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0405E-CAC1-4EDE-921E-999271C01289}"/>
              </a:ext>
            </a:extLst>
          </p:cNvPr>
          <p:cNvSpPr>
            <a:spLocks noGrp="1"/>
          </p:cNvSpPr>
          <p:nvPr>
            <p:ph type="title"/>
          </p:nvPr>
        </p:nvSpPr>
        <p:spPr/>
        <p:txBody>
          <a:bodyPr/>
          <a:lstStyle/>
          <a:p>
            <a:r>
              <a:rPr kumimoji="1" lang="en-US" altLang="ja-JP" dirty="0"/>
              <a:t>Correctness (1/7)</a:t>
            </a:r>
            <a:endParaRPr kumimoji="1" lang="ja-JP" altLang="en-US" dirty="0"/>
          </a:p>
        </p:txBody>
      </p:sp>
      <p:sp>
        <p:nvSpPr>
          <p:cNvPr id="3" name="コンテンツ プレースホルダー 2">
            <a:extLst>
              <a:ext uri="{FF2B5EF4-FFF2-40B4-BE49-F238E27FC236}">
                <a16:creationId xmlns:a16="http://schemas.microsoft.com/office/drawing/2014/main" id="{03E619A1-2501-418D-9375-DC34B0B87AF4}"/>
              </a:ext>
            </a:extLst>
          </p:cNvPr>
          <p:cNvSpPr>
            <a:spLocks noGrp="1"/>
          </p:cNvSpPr>
          <p:nvPr>
            <p:ph idx="1"/>
          </p:nvPr>
        </p:nvSpPr>
        <p:spPr/>
        <p:txBody>
          <a:bodyPr>
            <a:normAutofit/>
          </a:bodyPr>
          <a:lstStyle/>
          <a:p>
            <a:pPr marL="0" indent="0">
              <a:buNone/>
            </a:pPr>
            <a:r>
              <a:rPr lang="en-US" altLang="ja-JP" sz="2400" dirty="0"/>
              <a:t>Point </a:t>
            </a:r>
            <a:r>
              <a:rPr lang="en-US" altLang="ja-JP" sz="2400" i="1" dirty="0"/>
              <a:t>p</a:t>
            </a:r>
            <a:r>
              <a:rPr lang="en-US" altLang="ja-JP" sz="2400" dirty="0"/>
              <a:t> is fun</a:t>
            </a:r>
          </a:p>
          <a:p>
            <a:pPr marL="0" indent="0">
              <a:buNone/>
            </a:pPr>
            <a:r>
              <a:rPr lang="ja-JP" altLang="en-US" sz="2400" dirty="0"/>
              <a:t>⇔ </a:t>
            </a:r>
            <a:r>
              <a:rPr lang="en-US" altLang="ja-JP" sz="2400" dirty="0"/>
              <a:t>Every vertex is reachable from </a:t>
            </a:r>
            <a:r>
              <a:rPr lang="en-US" altLang="ja-JP" sz="2400" i="1" dirty="0"/>
              <a:t>p</a:t>
            </a:r>
            <a:r>
              <a:rPr lang="en-US" altLang="ja-JP" sz="2400" dirty="0"/>
              <a:t> by a spiral path</a:t>
            </a:r>
          </a:p>
          <a:p>
            <a:pPr marL="0" indent="0">
              <a:buNone/>
            </a:pPr>
            <a:r>
              <a:rPr lang="ja-JP" altLang="en-US" sz="2400" dirty="0"/>
              <a:t>⇔ </a:t>
            </a:r>
            <a:r>
              <a:rPr lang="en-US" altLang="ja-JP" sz="2400" i="1" dirty="0"/>
              <a:t>p</a:t>
            </a:r>
            <a:r>
              <a:rPr lang="en-US" altLang="ja-JP" sz="2400" dirty="0"/>
              <a:t> is reachable from every vertex by a </a:t>
            </a:r>
            <a:r>
              <a:rPr lang="en-US" altLang="ja-JP" sz="2400" dirty="0" err="1"/>
              <a:t>ccw</a:t>
            </a:r>
            <a:r>
              <a:rPr lang="en-US" altLang="ja-JP" sz="2400" dirty="0"/>
              <a:t>-spiral path</a:t>
            </a:r>
          </a:p>
        </p:txBody>
      </p:sp>
      <p:grpSp>
        <p:nvGrpSpPr>
          <p:cNvPr id="14" name="グループ化 13">
            <a:extLst>
              <a:ext uri="{FF2B5EF4-FFF2-40B4-BE49-F238E27FC236}">
                <a16:creationId xmlns:a16="http://schemas.microsoft.com/office/drawing/2014/main" id="{9B8B2AF7-FA0B-4957-9AB5-382D4392BFA8}"/>
              </a:ext>
            </a:extLst>
          </p:cNvPr>
          <p:cNvGrpSpPr/>
          <p:nvPr/>
        </p:nvGrpSpPr>
        <p:grpSpPr>
          <a:xfrm>
            <a:off x="897117" y="3630953"/>
            <a:ext cx="3315658" cy="2002690"/>
            <a:chOff x="2384605" y="3678559"/>
            <a:chExt cx="4009292" cy="2421652"/>
          </a:xfrm>
        </p:grpSpPr>
        <p:sp>
          <p:nvSpPr>
            <p:cNvPr id="4" name="フリーフォーム: 図形 3">
              <a:extLst>
                <a:ext uri="{FF2B5EF4-FFF2-40B4-BE49-F238E27FC236}">
                  <a16:creationId xmlns:a16="http://schemas.microsoft.com/office/drawing/2014/main" id="{CAD698E6-B0A2-4BC0-B9AB-6BF14959AE18}"/>
                </a:ext>
              </a:extLst>
            </p:cNvPr>
            <p:cNvSpPr/>
            <p:nvPr/>
          </p:nvSpPr>
          <p:spPr>
            <a:xfrm>
              <a:off x="2384605" y="3678559"/>
              <a:ext cx="4009292" cy="2421652"/>
            </a:xfrm>
            <a:custGeom>
              <a:avLst/>
              <a:gdLst>
                <a:gd name="connsiteX0" fmla="*/ 1607736 w 4009292"/>
                <a:gd name="connsiteY0" fmla="*/ 0 h 2421652"/>
                <a:gd name="connsiteX1" fmla="*/ 2291024 w 4009292"/>
                <a:gd name="connsiteY1" fmla="*/ 1356527 h 2421652"/>
                <a:gd name="connsiteX2" fmla="*/ 743578 w 4009292"/>
                <a:gd name="connsiteY2" fmla="*/ 733529 h 2421652"/>
                <a:gd name="connsiteX3" fmla="*/ 0 w 4009292"/>
                <a:gd name="connsiteY3" fmla="*/ 1386672 h 2421652"/>
                <a:gd name="connsiteX4" fmla="*/ 1517301 w 4009292"/>
                <a:gd name="connsiteY4" fmla="*/ 2401556 h 2421652"/>
                <a:gd name="connsiteX5" fmla="*/ 3526971 w 4009292"/>
                <a:gd name="connsiteY5" fmla="*/ 2421652 h 2421652"/>
                <a:gd name="connsiteX6" fmla="*/ 4009292 w 4009292"/>
                <a:gd name="connsiteY6" fmla="*/ 793819 h 2421652"/>
                <a:gd name="connsiteX7" fmla="*/ 1607736 w 4009292"/>
                <a:gd name="connsiteY7" fmla="*/ 0 h 24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292" h="2421652">
                  <a:moveTo>
                    <a:pt x="1607736" y="0"/>
                  </a:moveTo>
                  <a:lnTo>
                    <a:pt x="2291024" y="1356527"/>
                  </a:lnTo>
                  <a:lnTo>
                    <a:pt x="743578" y="733529"/>
                  </a:lnTo>
                  <a:lnTo>
                    <a:pt x="0" y="1386672"/>
                  </a:lnTo>
                  <a:lnTo>
                    <a:pt x="1517301" y="2401556"/>
                  </a:lnTo>
                  <a:lnTo>
                    <a:pt x="3526971" y="2421652"/>
                  </a:lnTo>
                  <a:lnTo>
                    <a:pt x="4009292" y="793819"/>
                  </a:lnTo>
                  <a:lnTo>
                    <a:pt x="1607736"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5 pt 4">
              <a:extLst>
                <a:ext uri="{FF2B5EF4-FFF2-40B4-BE49-F238E27FC236}">
                  <a16:creationId xmlns:a16="http://schemas.microsoft.com/office/drawing/2014/main" id="{13ED7755-1AC4-4140-A805-11DD7FC5A9C1}"/>
                </a:ext>
              </a:extLst>
            </p:cNvPr>
            <p:cNvSpPr/>
            <p:nvPr/>
          </p:nvSpPr>
          <p:spPr>
            <a:xfrm>
              <a:off x="5569932" y="4834119"/>
              <a:ext cx="211016" cy="211016"/>
            </a:xfrm>
            <a:prstGeom prst="star5">
              <a:avLst>
                <a:gd name="adj" fmla="val 15198"/>
                <a:gd name="hf" fmla="val 105146"/>
                <a:gd name="vf" fmla="val 1105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F088C8D6-04F9-4691-9D9B-0DC8E117EA41}"/>
                </a:ext>
              </a:extLst>
            </p:cNvPr>
            <p:cNvSpPr/>
            <p:nvPr/>
          </p:nvSpPr>
          <p:spPr>
            <a:xfrm>
              <a:off x="4006902" y="3689412"/>
              <a:ext cx="1669012" cy="1266987"/>
            </a:xfrm>
            <a:custGeom>
              <a:avLst/>
              <a:gdLst>
                <a:gd name="connsiteX0" fmla="*/ 1668026 w 1668026"/>
                <a:gd name="connsiteY0" fmla="*/ 1215850 h 1215850"/>
                <a:gd name="connsiteX1" fmla="*/ 622998 w 1668026"/>
                <a:gd name="connsiteY1" fmla="*/ 773723 h 1215850"/>
                <a:gd name="connsiteX2" fmla="*/ 0 w 1668026"/>
                <a:gd name="connsiteY2" fmla="*/ 0 h 1215850"/>
                <a:gd name="connsiteX0" fmla="*/ 1668026 w 1668026"/>
                <a:gd name="connsiteY0" fmla="*/ 1215850 h 1215850"/>
                <a:gd name="connsiteX1" fmla="*/ 683288 w 1668026"/>
                <a:gd name="connsiteY1" fmla="*/ 723482 h 1215850"/>
                <a:gd name="connsiteX2" fmla="*/ 0 w 1668026"/>
                <a:gd name="connsiteY2" fmla="*/ 0 h 1215850"/>
                <a:gd name="connsiteX0" fmla="*/ 1668026 w 1668026"/>
                <a:gd name="connsiteY0" fmla="*/ 1215850 h 1215850"/>
                <a:gd name="connsiteX1" fmla="*/ 713433 w 1668026"/>
                <a:gd name="connsiteY1" fmla="*/ 723482 h 1215850"/>
                <a:gd name="connsiteX2" fmla="*/ 0 w 1668026"/>
                <a:gd name="connsiteY2" fmla="*/ 0 h 1215850"/>
                <a:gd name="connsiteX0" fmla="*/ 1637881 w 1637881"/>
                <a:gd name="connsiteY0" fmla="*/ 1205802 h 1205802"/>
                <a:gd name="connsiteX1" fmla="*/ 683288 w 1637881"/>
                <a:gd name="connsiteY1" fmla="*/ 713434 h 1205802"/>
                <a:gd name="connsiteX2" fmla="*/ 0 w 1637881"/>
                <a:gd name="connsiteY2" fmla="*/ 0 h 1205802"/>
                <a:gd name="connsiteX0" fmla="*/ 1667764 w 1667764"/>
                <a:gd name="connsiteY0" fmla="*/ 1223732 h 1223732"/>
                <a:gd name="connsiteX1" fmla="*/ 713171 w 1667764"/>
                <a:gd name="connsiteY1" fmla="*/ 731364 h 1223732"/>
                <a:gd name="connsiteX2" fmla="*/ 0 w 1667764"/>
                <a:gd name="connsiteY2" fmla="*/ 0 h 1223732"/>
                <a:gd name="connsiteX0" fmla="*/ 1673741 w 1673741"/>
                <a:gd name="connsiteY0" fmla="*/ 1217756 h 1217756"/>
                <a:gd name="connsiteX1" fmla="*/ 719148 w 1673741"/>
                <a:gd name="connsiteY1" fmla="*/ 725388 h 1217756"/>
                <a:gd name="connsiteX2" fmla="*/ 0 w 1673741"/>
                <a:gd name="connsiteY2" fmla="*/ 0 h 1217756"/>
                <a:gd name="connsiteX0" fmla="*/ 1679718 w 1679718"/>
                <a:gd name="connsiteY0" fmla="*/ 1253615 h 1253615"/>
                <a:gd name="connsiteX1" fmla="*/ 725125 w 1679718"/>
                <a:gd name="connsiteY1" fmla="*/ 761247 h 1253615"/>
                <a:gd name="connsiteX2" fmla="*/ 0 w 1679718"/>
                <a:gd name="connsiteY2" fmla="*/ 0 h 1253615"/>
                <a:gd name="connsiteX0" fmla="*/ 1664325 w 1664325"/>
                <a:gd name="connsiteY0" fmla="*/ 1235142 h 1235142"/>
                <a:gd name="connsiteX1" fmla="*/ 709732 w 1664325"/>
                <a:gd name="connsiteY1" fmla="*/ 742774 h 1235142"/>
                <a:gd name="connsiteX2" fmla="*/ 0 w 1664325"/>
                <a:gd name="connsiteY2" fmla="*/ 0 h 1235142"/>
                <a:gd name="connsiteX0" fmla="*/ 1673561 w 1673561"/>
                <a:gd name="connsiteY0" fmla="*/ 1235142 h 1235142"/>
                <a:gd name="connsiteX1" fmla="*/ 718968 w 1673561"/>
                <a:gd name="connsiteY1" fmla="*/ 742774 h 1235142"/>
                <a:gd name="connsiteX2" fmla="*/ 0 w 1673561"/>
                <a:gd name="connsiteY2" fmla="*/ 0 h 1235142"/>
                <a:gd name="connsiteX0" fmla="*/ 1669012 w 1669012"/>
                <a:gd name="connsiteY0" fmla="*/ 1266987 h 1266987"/>
                <a:gd name="connsiteX1" fmla="*/ 718968 w 1669012"/>
                <a:gd name="connsiteY1" fmla="*/ 742774 h 1266987"/>
                <a:gd name="connsiteX2" fmla="*/ 0 w 1669012"/>
                <a:gd name="connsiteY2" fmla="*/ 0 h 1266987"/>
              </a:gdLst>
              <a:ahLst/>
              <a:cxnLst>
                <a:cxn ang="0">
                  <a:pos x="connsiteX0" y="connsiteY0"/>
                </a:cxn>
                <a:cxn ang="0">
                  <a:pos x="connsiteX1" y="connsiteY1"/>
                </a:cxn>
                <a:cxn ang="0">
                  <a:pos x="connsiteX2" y="connsiteY2"/>
                </a:cxn>
              </a:cxnLst>
              <a:rect l="l" t="t" r="r" b="b"/>
              <a:pathLst>
                <a:path w="1669012" h="1266987">
                  <a:moveTo>
                    <a:pt x="1669012" y="1266987"/>
                  </a:moveTo>
                  <a:lnTo>
                    <a:pt x="718968" y="742774"/>
                  </a:lnTo>
                  <a:lnTo>
                    <a:pt x="0" y="0"/>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60825BA8-7DFC-40AB-9EF8-31CDB215EF36}"/>
                </a:ext>
              </a:extLst>
            </p:cNvPr>
            <p:cNvSpPr/>
            <p:nvPr/>
          </p:nvSpPr>
          <p:spPr>
            <a:xfrm>
              <a:off x="5740754" y="4482427"/>
              <a:ext cx="643095" cy="432079"/>
            </a:xfrm>
            <a:custGeom>
              <a:avLst/>
              <a:gdLst>
                <a:gd name="connsiteX0" fmla="*/ 0 w 643095"/>
                <a:gd name="connsiteY0" fmla="*/ 432079 h 432079"/>
                <a:gd name="connsiteX1" fmla="*/ 643095 w 643095"/>
                <a:gd name="connsiteY1" fmla="*/ 0 h 432079"/>
              </a:gdLst>
              <a:ahLst/>
              <a:cxnLst>
                <a:cxn ang="0">
                  <a:pos x="connsiteX0" y="connsiteY0"/>
                </a:cxn>
                <a:cxn ang="0">
                  <a:pos x="connsiteX1" y="connsiteY1"/>
                </a:cxn>
              </a:cxnLst>
              <a:rect l="l" t="t" r="r" b="b"/>
              <a:pathLst>
                <a:path w="643095" h="432079">
                  <a:moveTo>
                    <a:pt x="0" y="432079"/>
                  </a:moveTo>
                  <a:lnTo>
                    <a:pt x="643095" y="0"/>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1E266CDB-335B-4D7D-98C4-421ADECCB287}"/>
                </a:ext>
              </a:extLst>
            </p:cNvPr>
            <p:cNvSpPr/>
            <p:nvPr/>
          </p:nvSpPr>
          <p:spPr>
            <a:xfrm>
              <a:off x="4688754" y="4954699"/>
              <a:ext cx="983561" cy="351693"/>
            </a:xfrm>
            <a:custGeom>
              <a:avLst/>
              <a:gdLst>
                <a:gd name="connsiteX0" fmla="*/ 1004836 w 1004836"/>
                <a:gd name="connsiteY0" fmla="*/ 0 h 351693"/>
                <a:gd name="connsiteX1" fmla="*/ 321548 w 1004836"/>
                <a:gd name="connsiteY1" fmla="*/ 351693 h 351693"/>
                <a:gd name="connsiteX2" fmla="*/ 190919 w 1004836"/>
                <a:gd name="connsiteY2" fmla="*/ 301451 h 351693"/>
                <a:gd name="connsiteX3" fmla="*/ 0 w 1004836"/>
                <a:gd name="connsiteY3" fmla="*/ 100484 h 351693"/>
                <a:gd name="connsiteX0" fmla="*/ 1001758 w 1001758"/>
                <a:gd name="connsiteY0" fmla="*/ 0 h 351693"/>
                <a:gd name="connsiteX1" fmla="*/ 318470 w 1001758"/>
                <a:gd name="connsiteY1" fmla="*/ 351693 h 351693"/>
                <a:gd name="connsiteX2" fmla="*/ 187841 w 1001758"/>
                <a:gd name="connsiteY2" fmla="*/ 301451 h 351693"/>
                <a:gd name="connsiteX3" fmla="*/ 0 w 1001758"/>
                <a:gd name="connsiteY3" fmla="*/ 91247 h 351693"/>
                <a:gd name="connsiteX0" fmla="*/ 983561 w 983561"/>
                <a:gd name="connsiteY0" fmla="*/ 0 h 351693"/>
                <a:gd name="connsiteX1" fmla="*/ 318470 w 983561"/>
                <a:gd name="connsiteY1" fmla="*/ 351693 h 351693"/>
                <a:gd name="connsiteX2" fmla="*/ 187841 w 983561"/>
                <a:gd name="connsiteY2" fmla="*/ 301451 h 351693"/>
                <a:gd name="connsiteX3" fmla="*/ 0 w 983561"/>
                <a:gd name="connsiteY3" fmla="*/ 91247 h 351693"/>
              </a:gdLst>
              <a:ahLst/>
              <a:cxnLst>
                <a:cxn ang="0">
                  <a:pos x="connsiteX0" y="connsiteY0"/>
                </a:cxn>
                <a:cxn ang="0">
                  <a:pos x="connsiteX1" y="connsiteY1"/>
                </a:cxn>
                <a:cxn ang="0">
                  <a:pos x="connsiteX2" y="connsiteY2"/>
                </a:cxn>
                <a:cxn ang="0">
                  <a:pos x="connsiteX3" y="connsiteY3"/>
                </a:cxn>
              </a:cxnLst>
              <a:rect l="l" t="t" r="r" b="b"/>
              <a:pathLst>
                <a:path w="983561" h="351693">
                  <a:moveTo>
                    <a:pt x="983561" y="0"/>
                  </a:moveTo>
                  <a:lnTo>
                    <a:pt x="318470" y="351693"/>
                  </a:lnTo>
                  <a:lnTo>
                    <a:pt x="187841" y="301451"/>
                  </a:lnTo>
                  <a:lnTo>
                    <a:pt x="0" y="91247"/>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00D68E6B-B89D-44BE-A2B6-4C0B43F71C9E}"/>
                </a:ext>
              </a:extLst>
            </p:cNvPr>
            <p:cNvSpPr/>
            <p:nvPr/>
          </p:nvSpPr>
          <p:spPr>
            <a:xfrm>
              <a:off x="3126728" y="4416791"/>
              <a:ext cx="2543688" cy="1311631"/>
            </a:xfrm>
            <a:custGeom>
              <a:avLst/>
              <a:gdLst>
                <a:gd name="connsiteX0" fmla="*/ 2522136 w 2522136"/>
                <a:gd name="connsiteY0" fmla="*/ 522514 h 1296237"/>
                <a:gd name="connsiteX1" fmla="*/ 1708219 w 2522136"/>
                <a:gd name="connsiteY1" fmla="*/ 1296237 h 1296237"/>
                <a:gd name="connsiteX2" fmla="*/ 703384 w 2522136"/>
                <a:gd name="connsiteY2" fmla="*/ 783771 h 1296237"/>
                <a:gd name="connsiteX3" fmla="*/ 130628 w 2522136"/>
                <a:gd name="connsiteY3" fmla="*/ 281354 h 1296237"/>
                <a:gd name="connsiteX4" fmla="*/ 0 w 2522136"/>
                <a:gd name="connsiteY4" fmla="*/ 0 h 1296237"/>
                <a:gd name="connsiteX0" fmla="*/ 2543688 w 2543688"/>
                <a:gd name="connsiteY0" fmla="*/ 537908 h 1311631"/>
                <a:gd name="connsiteX1" fmla="*/ 1729771 w 2543688"/>
                <a:gd name="connsiteY1" fmla="*/ 1311631 h 1311631"/>
                <a:gd name="connsiteX2" fmla="*/ 724936 w 2543688"/>
                <a:gd name="connsiteY2" fmla="*/ 799165 h 1311631"/>
                <a:gd name="connsiteX3" fmla="*/ 152180 w 2543688"/>
                <a:gd name="connsiteY3" fmla="*/ 296748 h 1311631"/>
                <a:gd name="connsiteX4" fmla="*/ 0 w 2543688"/>
                <a:gd name="connsiteY4" fmla="*/ 0 h 131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688" h="1311631">
                  <a:moveTo>
                    <a:pt x="2543688" y="537908"/>
                  </a:moveTo>
                  <a:lnTo>
                    <a:pt x="1729771" y="1311631"/>
                  </a:lnTo>
                  <a:lnTo>
                    <a:pt x="724936" y="799165"/>
                  </a:lnTo>
                  <a:lnTo>
                    <a:pt x="152180" y="296748"/>
                  </a:lnTo>
                  <a:lnTo>
                    <a:pt x="0" y="0"/>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525CE4E5-E2C2-4BBD-B0E3-78E02FF9E09A}"/>
                </a:ext>
              </a:extLst>
            </p:cNvPr>
            <p:cNvSpPr/>
            <p:nvPr/>
          </p:nvSpPr>
          <p:spPr>
            <a:xfrm>
              <a:off x="2405512" y="4954699"/>
              <a:ext cx="3264903" cy="472273"/>
            </a:xfrm>
            <a:custGeom>
              <a:avLst/>
              <a:gdLst>
                <a:gd name="connsiteX0" fmla="*/ 3255666 w 3255666"/>
                <a:gd name="connsiteY0" fmla="*/ 0 h 472273"/>
                <a:gd name="connsiteX1" fmla="*/ 1436914 w 3255666"/>
                <a:gd name="connsiteY1" fmla="*/ 472273 h 472273"/>
                <a:gd name="connsiteX2" fmla="*/ 0 w 3255666"/>
                <a:gd name="connsiteY2" fmla="*/ 120580 h 472273"/>
                <a:gd name="connsiteX0" fmla="*/ 3264903 w 3264903"/>
                <a:gd name="connsiteY0" fmla="*/ 0 h 472273"/>
                <a:gd name="connsiteX1" fmla="*/ 1446151 w 3264903"/>
                <a:gd name="connsiteY1" fmla="*/ 472273 h 472273"/>
                <a:gd name="connsiteX2" fmla="*/ 0 w 3264903"/>
                <a:gd name="connsiteY2" fmla="*/ 108265 h 472273"/>
                <a:gd name="connsiteX0" fmla="*/ 3264903 w 3264903"/>
                <a:gd name="connsiteY0" fmla="*/ 0 h 472273"/>
                <a:gd name="connsiteX1" fmla="*/ 1446151 w 3264903"/>
                <a:gd name="connsiteY1" fmla="*/ 472273 h 472273"/>
                <a:gd name="connsiteX2" fmla="*/ 0 w 3264903"/>
                <a:gd name="connsiteY2" fmla="*/ 111344 h 472273"/>
              </a:gdLst>
              <a:ahLst/>
              <a:cxnLst>
                <a:cxn ang="0">
                  <a:pos x="connsiteX0" y="connsiteY0"/>
                </a:cxn>
                <a:cxn ang="0">
                  <a:pos x="connsiteX1" y="connsiteY1"/>
                </a:cxn>
                <a:cxn ang="0">
                  <a:pos x="connsiteX2" y="connsiteY2"/>
                </a:cxn>
              </a:cxnLst>
              <a:rect l="l" t="t" r="r" b="b"/>
              <a:pathLst>
                <a:path w="3264903" h="472273">
                  <a:moveTo>
                    <a:pt x="3264903" y="0"/>
                  </a:moveTo>
                  <a:lnTo>
                    <a:pt x="1446151" y="472273"/>
                  </a:lnTo>
                  <a:lnTo>
                    <a:pt x="0" y="111344"/>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FBC3814A-8CB7-43D1-A3C0-D1A0800F224C}"/>
                </a:ext>
              </a:extLst>
            </p:cNvPr>
            <p:cNvSpPr/>
            <p:nvPr/>
          </p:nvSpPr>
          <p:spPr>
            <a:xfrm>
              <a:off x="5670415" y="4954700"/>
              <a:ext cx="229657" cy="1143246"/>
            </a:xfrm>
            <a:custGeom>
              <a:avLst/>
              <a:gdLst>
                <a:gd name="connsiteX0" fmla="*/ 0 w 401934"/>
                <a:gd name="connsiteY0" fmla="*/ 0 h 1155561"/>
                <a:gd name="connsiteX1" fmla="*/ 401934 w 401934"/>
                <a:gd name="connsiteY1" fmla="*/ 70339 h 1155561"/>
                <a:gd name="connsiteX2" fmla="*/ 251209 w 401934"/>
                <a:gd name="connsiteY2" fmla="*/ 1155561 h 1155561"/>
                <a:gd name="connsiteX0" fmla="*/ 0 w 251209"/>
                <a:gd name="connsiteY0" fmla="*/ 0 h 1155561"/>
                <a:gd name="connsiteX1" fmla="*/ 226443 w 251209"/>
                <a:gd name="connsiteY1" fmla="*/ 70339 h 1155561"/>
                <a:gd name="connsiteX2" fmla="*/ 251209 w 251209"/>
                <a:gd name="connsiteY2" fmla="*/ 1155561 h 1155561"/>
                <a:gd name="connsiteX0" fmla="*/ 0 w 245051"/>
                <a:gd name="connsiteY0" fmla="*/ 0 h 1130931"/>
                <a:gd name="connsiteX1" fmla="*/ 226443 w 245051"/>
                <a:gd name="connsiteY1" fmla="*/ 70339 h 1130931"/>
                <a:gd name="connsiteX2" fmla="*/ 245051 w 245051"/>
                <a:gd name="connsiteY2" fmla="*/ 1130931 h 1130931"/>
                <a:gd name="connsiteX0" fmla="*/ 0 w 229657"/>
                <a:gd name="connsiteY0" fmla="*/ 0 h 1143246"/>
                <a:gd name="connsiteX1" fmla="*/ 226443 w 229657"/>
                <a:gd name="connsiteY1" fmla="*/ 70339 h 1143246"/>
                <a:gd name="connsiteX2" fmla="*/ 229657 w 229657"/>
                <a:gd name="connsiteY2" fmla="*/ 1143246 h 1143246"/>
              </a:gdLst>
              <a:ahLst/>
              <a:cxnLst>
                <a:cxn ang="0">
                  <a:pos x="connsiteX0" y="connsiteY0"/>
                </a:cxn>
                <a:cxn ang="0">
                  <a:pos x="connsiteX1" y="connsiteY1"/>
                </a:cxn>
                <a:cxn ang="0">
                  <a:pos x="connsiteX2" y="connsiteY2"/>
                </a:cxn>
              </a:cxnLst>
              <a:rect l="l" t="t" r="r" b="b"/>
              <a:pathLst>
                <a:path w="229657" h="1143246">
                  <a:moveTo>
                    <a:pt x="0" y="0"/>
                  </a:moveTo>
                  <a:lnTo>
                    <a:pt x="226443" y="70339"/>
                  </a:lnTo>
                  <a:cubicBezTo>
                    <a:pt x="227514" y="427975"/>
                    <a:pt x="228586" y="785610"/>
                    <a:pt x="229657" y="1143246"/>
                  </a:cubicBez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D94955B6-A0D4-442E-9439-EB1518B550D2}"/>
                </a:ext>
              </a:extLst>
            </p:cNvPr>
            <p:cNvSpPr/>
            <p:nvPr/>
          </p:nvSpPr>
          <p:spPr>
            <a:xfrm>
              <a:off x="3922814" y="4958299"/>
              <a:ext cx="1754999" cy="1114847"/>
            </a:xfrm>
            <a:custGeom>
              <a:avLst/>
              <a:gdLst>
                <a:gd name="connsiteX0" fmla="*/ 1768510 w 1768510"/>
                <a:gd name="connsiteY0" fmla="*/ 0 h 1125415"/>
                <a:gd name="connsiteX1" fmla="*/ 0 w 1768510"/>
                <a:gd name="connsiteY1" fmla="*/ 1125415 h 1125415"/>
                <a:gd name="connsiteX0" fmla="*/ 1777746 w 1777746"/>
                <a:gd name="connsiteY0" fmla="*/ 0 h 1128494"/>
                <a:gd name="connsiteX1" fmla="*/ 0 w 1777746"/>
                <a:gd name="connsiteY1" fmla="*/ 1128494 h 1128494"/>
                <a:gd name="connsiteX0" fmla="*/ 1754999 w 1754999"/>
                <a:gd name="connsiteY0" fmla="*/ 0 h 1114847"/>
                <a:gd name="connsiteX1" fmla="*/ 0 w 1754999"/>
                <a:gd name="connsiteY1" fmla="*/ 1114847 h 1114847"/>
              </a:gdLst>
              <a:ahLst/>
              <a:cxnLst>
                <a:cxn ang="0">
                  <a:pos x="connsiteX0" y="connsiteY0"/>
                </a:cxn>
                <a:cxn ang="0">
                  <a:pos x="connsiteX1" y="connsiteY1"/>
                </a:cxn>
              </a:cxnLst>
              <a:rect l="l" t="t" r="r" b="b"/>
              <a:pathLst>
                <a:path w="1754999" h="1114847">
                  <a:moveTo>
                    <a:pt x="1754999" y="0"/>
                  </a:moveTo>
                  <a:lnTo>
                    <a:pt x="0" y="1114847"/>
                  </a:ln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フリーフォーム: 図形 15">
            <a:extLst>
              <a:ext uri="{FF2B5EF4-FFF2-40B4-BE49-F238E27FC236}">
                <a16:creationId xmlns:a16="http://schemas.microsoft.com/office/drawing/2014/main" id="{ECE34E47-E694-481E-8E7F-FCC085C10D80}"/>
              </a:ext>
            </a:extLst>
          </p:cNvPr>
          <p:cNvSpPr/>
          <p:nvPr/>
        </p:nvSpPr>
        <p:spPr>
          <a:xfrm>
            <a:off x="5158264" y="3629080"/>
            <a:ext cx="3315658" cy="2002690"/>
          </a:xfrm>
          <a:custGeom>
            <a:avLst/>
            <a:gdLst>
              <a:gd name="connsiteX0" fmla="*/ 1607736 w 4009292"/>
              <a:gd name="connsiteY0" fmla="*/ 0 h 2421652"/>
              <a:gd name="connsiteX1" fmla="*/ 2291024 w 4009292"/>
              <a:gd name="connsiteY1" fmla="*/ 1356527 h 2421652"/>
              <a:gd name="connsiteX2" fmla="*/ 743578 w 4009292"/>
              <a:gd name="connsiteY2" fmla="*/ 733529 h 2421652"/>
              <a:gd name="connsiteX3" fmla="*/ 0 w 4009292"/>
              <a:gd name="connsiteY3" fmla="*/ 1386672 h 2421652"/>
              <a:gd name="connsiteX4" fmla="*/ 1517301 w 4009292"/>
              <a:gd name="connsiteY4" fmla="*/ 2401556 h 2421652"/>
              <a:gd name="connsiteX5" fmla="*/ 3526971 w 4009292"/>
              <a:gd name="connsiteY5" fmla="*/ 2421652 h 2421652"/>
              <a:gd name="connsiteX6" fmla="*/ 4009292 w 4009292"/>
              <a:gd name="connsiteY6" fmla="*/ 793819 h 2421652"/>
              <a:gd name="connsiteX7" fmla="*/ 1607736 w 4009292"/>
              <a:gd name="connsiteY7" fmla="*/ 0 h 24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292" h="2421652">
                <a:moveTo>
                  <a:pt x="1607736" y="0"/>
                </a:moveTo>
                <a:lnTo>
                  <a:pt x="2291024" y="1356527"/>
                </a:lnTo>
                <a:lnTo>
                  <a:pt x="743578" y="733529"/>
                </a:lnTo>
                <a:lnTo>
                  <a:pt x="0" y="1386672"/>
                </a:lnTo>
                <a:lnTo>
                  <a:pt x="1517301" y="2401556"/>
                </a:lnTo>
                <a:lnTo>
                  <a:pt x="3526971" y="2421652"/>
                </a:lnTo>
                <a:lnTo>
                  <a:pt x="4009292" y="793819"/>
                </a:lnTo>
                <a:lnTo>
                  <a:pt x="1607736"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6E4048F2-A867-402D-B09B-C90EAF830E1F}"/>
              </a:ext>
            </a:extLst>
          </p:cNvPr>
          <p:cNvSpPr/>
          <p:nvPr/>
        </p:nvSpPr>
        <p:spPr>
          <a:xfrm>
            <a:off x="6499893" y="3638055"/>
            <a:ext cx="1380262" cy="1047790"/>
          </a:xfrm>
          <a:custGeom>
            <a:avLst/>
            <a:gdLst>
              <a:gd name="connsiteX0" fmla="*/ 1668026 w 1668026"/>
              <a:gd name="connsiteY0" fmla="*/ 1215850 h 1215850"/>
              <a:gd name="connsiteX1" fmla="*/ 622998 w 1668026"/>
              <a:gd name="connsiteY1" fmla="*/ 773723 h 1215850"/>
              <a:gd name="connsiteX2" fmla="*/ 0 w 1668026"/>
              <a:gd name="connsiteY2" fmla="*/ 0 h 1215850"/>
              <a:gd name="connsiteX0" fmla="*/ 1668026 w 1668026"/>
              <a:gd name="connsiteY0" fmla="*/ 1215850 h 1215850"/>
              <a:gd name="connsiteX1" fmla="*/ 683288 w 1668026"/>
              <a:gd name="connsiteY1" fmla="*/ 723482 h 1215850"/>
              <a:gd name="connsiteX2" fmla="*/ 0 w 1668026"/>
              <a:gd name="connsiteY2" fmla="*/ 0 h 1215850"/>
              <a:gd name="connsiteX0" fmla="*/ 1668026 w 1668026"/>
              <a:gd name="connsiteY0" fmla="*/ 1215850 h 1215850"/>
              <a:gd name="connsiteX1" fmla="*/ 713433 w 1668026"/>
              <a:gd name="connsiteY1" fmla="*/ 723482 h 1215850"/>
              <a:gd name="connsiteX2" fmla="*/ 0 w 1668026"/>
              <a:gd name="connsiteY2" fmla="*/ 0 h 1215850"/>
              <a:gd name="connsiteX0" fmla="*/ 1637881 w 1637881"/>
              <a:gd name="connsiteY0" fmla="*/ 1205802 h 1205802"/>
              <a:gd name="connsiteX1" fmla="*/ 683288 w 1637881"/>
              <a:gd name="connsiteY1" fmla="*/ 713434 h 1205802"/>
              <a:gd name="connsiteX2" fmla="*/ 0 w 1637881"/>
              <a:gd name="connsiteY2" fmla="*/ 0 h 1205802"/>
              <a:gd name="connsiteX0" fmla="*/ 1667764 w 1667764"/>
              <a:gd name="connsiteY0" fmla="*/ 1223732 h 1223732"/>
              <a:gd name="connsiteX1" fmla="*/ 713171 w 1667764"/>
              <a:gd name="connsiteY1" fmla="*/ 731364 h 1223732"/>
              <a:gd name="connsiteX2" fmla="*/ 0 w 1667764"/>
              <a:gd name="connsiteY2" fmla="*/ 0 h 1223732"/>
              <a:gd name="connsiteX0" fmla="*/ 1673741 w 1673741"/>
              <a:gd name="connsiteY0" fmla="*/ 1217756 h 1217756"/>
              <a:gd name="connsiteX1" fmla="*/ 719148 w 1673741"/>
              <a:gd name="connsiteY1" fmla="*/ 725388 h 1217756"/>
              <a:gd name="connsiteX2" fmla="*/ 0 w 1673741"/>
              <a:gd name="connsiteY2" fmla="*/ 0 h 1217756"/>
              <a:gd name="connsiteX0" fmla="*/ 1679718 w 1679718"/>
              <a:gd name="connsiteY0" fmla="*/ 1253615 h 1253615"/>
              <a:gd name="connsiteX1" fmla="*/ 725125 w 1679718"/>
              <a:gd name="connsiteY1" fmla="*/ 761247 h 1253615"/>
              <a:gd name="connsiteX2" fmla="*/ 0 w 1679718"/>
              <a:gd name="connsiteY2" fmla="*/ 0 h 1253615"/>
              <a:gd name="connsiteX0" fmla="*/ 1664325 w 1664325"/>
              <a:gd name="connsiteY0" fmla="*/ 1235142 h 1235142"/>
              <a:gd name="connsiteX1" fmla="*/ 709732 w 1664325"/>
              <a:gd name="connsiteY1" fmla="*/ 742774 h 1235142"/>
              <a:gd name="connsiteX2" fmla="*/ 0 w 1664325"/>
              <a:gd name="connsiteY2" fmla="*/ 0 h 1235142"/>
              <a:gd name="connsiteX0" fmla="*/ 1673561 w 1673561"/>
              <a:gd name="connsiteY0" fmla="*/ 1235142 h 1235142"/>
              <a:gd name="connsiteX1" fmla="*/ 718968 w 1673561"/>
              <a:gd name="connsiteY1" fmla="*/ 742774 h 1235142"/>
              <a:gd name="connsiteX2" fmla="*/ 0 w 1673561"/>
              <a:gd name="connsiteY2" fmla="*/ 0 h 1235142"/>
              <a:gd name="connsiteX0" fmla="*/ 1669012 w 1669012"/>
              <a:gd name="connsiteY0" fmla="*/ 1266987 h 1266987"/>
              <a:gd name="connsiteX1" fmla="*/ 718968 w 1669012"/>
              <a:gd name="connsiteY1" fmla="*/ 742774 h 1266987"/>
              <a:gd name="connsiteX2" fmla="*/ 0 w 1669012"/>
              <a:gd name="connsiteY2" fmla="*/ 0 h 1266987"/>
            </a:gdLst>
            <a:ahLst/>
            <a:cxnLst>
              <a:cxn ang="0">
                <a:pos x="connsiteX0" y="connsiteY0"/>
              </a:cxn>
              <a:cxn ang="0">
                <a:pos x="connsiteX1" y="connsiteY1"/>
              </a:cxn>
              <a:cxn ang="0">
                <a:pos x="connsiteX2" y="connsiteY2"/>
              </a:cxn>
            </a:cxnLst>
            <a:rect l="l" t="t" r="r" b="b"/>
            <a:pathLst>
              <a:path w="1669012" h="1266987">
                <a:moveTo>
                  <a:pt x="1669012" y="1266987"/>
                </a:moveTo>
                <a:lnTo>
                  <a:pt x="718968" y="742774"/>
                </a:lnTo>
                <a:lnTo>
                  <a:pt x="0" y="0"/>
                </a:lnTo>
              </a:path>
            </a:pathLst>
          </a:custGeom>
          <a:noFill/>
          <a:ln>
            <a:solidFill>
              <a:srgbClr val="FF0000"/>
            </a:solidFill>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00DD181D-B366-423D-8422-2C8C3EA78B8A}"/>
              </a:ext>
            </a:extLst>
          </p:cNvPr>
          <p:cNvSpPr/>
          <p:nvPr/>
        </p:nvSpPr>
        <p:spPr>
          <a:xfrm>
            <a:off x="7933777" y="4293873"/>
            <a:ext cx="531835" cy="357326"/>
          </a:xfrm>
          <a:custGeom>
            <a:avLst/>
            <a:gdLst>
              <a:gd name="connsiteX0" fmla="*/ 0 w 643095"/>
              <a:gd name="connsiteY0" fmla="*/ 432079 h 432079"/>
              <a:gd name="connsiteX1" fmla="*/ 643095 w 643095"/>
              <a:gd name="connsiteY1" fmla="*/ 0 h 432079"/>
            </a:gdLst>
            <a:ahLst/>
            <a:cxnLst>
              <a:cxn ang="0">
                <a:pos x="connsiteX0" y="connsiteY0"/>
              </a:cxn>
              <a:cxn ang="0">
                <a:pos x="connsiteX1" y="connsiteY1"/>
              </a:cxn>
            </a:cxnLst>
            <a:rect l="l" t="t" r="r" b="b"/>
            <a:pathLst>
              <a:path w="643095" h="432079">
                <a:moveTo>
                  <a:pt x="0" y="432079"/>
                </a:moveTo>
                <a:lnTo>
                  <a:pt x="643095" y="0"/>
                </a:lnTo>
              </a:path>
            </a:pathLst>
          </a:custGeom>
          <a:noFill/>
          <a:ln>
            <a:solidFill>
              <a:srgbClr val="FF0000"/>
            </a:solidFill>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DFBAE74D-ECEF-4F62-ACD3-0A28D6BA8937}"/>
              </a:ext>
            </a:extLst>
          </p:cNvPr>
          <p:cNvSpPr/>
          <p:nvPr/>
        </p:nvSpPr>
        <p:spPr>
          <a:xfrm>
            <a:off x="7063780" y="4684439"/>
            <a:ext cx="813398" cy="290848"/>
          </a:xfrm>
          <a:custGeom>
            <a:avLst/>
            <a:gdLst>
              <a:gd name="connsiteX0" fmla="*/ 1004836 w 1004836"/>
              <a:gd name="connsiteY0" fmla="*/ 0 h 351693"/>
              <a:gd name="connsiteX1" fmla="*/ 321548 w 1004836"/>
              <a:gd name="connsiteY1" fmla="*/ 351693 h 351693"/>
              <a:gd name="connsiteX2" fmla="*/ 190919 w 1004836"/>
              <a:gd name="connsiteY2" fmla="*/ 301451 h 351693"/>
              <a:gd name="connsiteX3" fmla="*/ 0 w 1004836"/>
              <a:gd name="connsiteY3" fmla="*/ 100484 h 351693"/>
              <a:gd name="connsiteX0" fmla="*/ 1001758 w 1001758"/>
              <a:gd name="connsiteY0" fmla="*/ 0 h 351693"/>
              <a:gd name="connsiteX1" fmla="*/ 318470 w 1001758"/>
              <a:gd name="connsiteY1" fmla="*/ 351693 h 351693"/>
              <a:gd name="connsiteX2" fmla="*/ 187841 w 1001758"/>
              <a:gd name="connsiteY2" fmla="*/ 301451 h 351693"/>
              <a:gd name="connsiteX3" fmla="*/ 0 w 1001758"/>
              <a:gd name="connsiteY3" fmla="*/ 91247 h 351693"/>
              <a:gd name="connsiteX0" fmla="*/ 983561 w 983561"/>
              <a:gd name="connsiteY0" fmla="*/ 0 h 351693"/>
              <a:gd name="connsiteX1" fmla="*/ 318470 w 983561"/>
              <a:gd name="connsiteY1" fmla="*/ 351693 h 351693"/>
              <a:gd name="connsiteX2" fmla="*/ 187841 w 983561"/>
              <a:gd name="connsiteY2" fmla="*/ 301451 h 351693"/>
              <a:gd name="connsiteX3" fmla="*/ 0 w 983561"/>
              <a:gd name="connsiteY3" fmla="*/ 91247 h 351693"/>
            </a:gdLst>
            <a:ahLst/>
            <a:cxnLst>
              <a:cxn ang="0">
                <a:pos x="connsiteX0" y="connsiteY0"/>
              </a:cxn>
              <a:cxn ang="0">
                <a:pos x="connsiteX1" y="connsiteY1"/>
              </a:cxn>
              <a:cxn ang="0">
                <a:pos x="connsiteX2" y="connsiteY2"/>
              </a:cxn>
              <a:cxn ang="0">
                <a:pos x="connsiteX3" y="connsiteY3"/>
              </a:cxn>
            </a:cxnLst>
            <a:rect l="l" t="t" r="r" b="b"/>
            <a:pathLst>
              <a:path w="983561" h="351693">
                <a:moveTo>
                  <a:pt x="983561" y="0"/>
                </a:moveTo>
                <a:lnTo>
                  <a:pt x="318470" y="351693"/>
                </a:lnTo>
                <a:lnTo>
                  <a:pt x="187841" y="301451"/>
                </a:lnTo>
                <a:lnTo>
                  <a:pt x="0" y="91247"/>
                </a:lnTo>
              </a:path>
            </a:pathLst>
          </a:custGeom>
          <a:noFill/>
          <a:ln>
            <a:solidFill>
              <a:srgbClr val="FF0000"/>
            </a:solidFill>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9CE8AA87-A139-44F4-B885-EFDA65C86E25}"/>
              </a:ext>
            </a:extLst>
          </p:cNvPr>
          <p:cNvSpPr/>
          <p:nvPr/>
        </p:nvSpPr>
        <p:spPr>
          <a:xfrm>
            <a:off x="5771995" y="4239593"/>
            <a:ext cx="2103613" cy="1084710"/>
          </a:xfrm>
          <a:custGeom>
            <a:avLst/>
            <a:gdLst>
              <a:gd name="connsiteX0" fmla="*/ 2522136 w 2522136"/>
              <a:gd name="connsiteY0" fmla="*/ 522514 h 1296237"/>
              <a:gd name="connsiteX1" fmla="*/ 1708219 w 2522136"/>
              <a:gd name="connsiteY1" fmla="*/ 1296237 h 1296237"/>
              <a:gd name="connsiteX2" fmla="*/ 703384 w 2522136"/>
              <a:gd name="connsiteY2" fmla="*/ 783771 h 1296237"/>
              <a:gd name="connsiteX3" fmla="*/ 130628 w 2522136"/>
              <a:gd name="connsiteY3" fmla="*/ 281354 h 1296237"/>
              <a:gd name="connsiteX4" fmla="*/ 0 w 2522136"/>
              <a:gd name="connsiteY4" fmla="*/ 0 h 1296237"/>
              <a:gd name="connsiteX0" fmla="*/ 2543688 w 2543688"/>
              <a:gd name="connsiteY0" fmla="*/ 537908 h 1311631"/>
              <a:gd name="connsiteX1" fmla="*/ 1729771 w 2543688"/>
              <a:gd name="connsiteY1" fmla="*/ 1311631 h 1311631"/>
              <a:gd name="connsiteX2" fmla="*/ 724936 w 2543688"/>
              <a:gd name="connsiteY2" fmla="*/ 799165 h 1311631"/>
              <a:gd name="connsiteX3" fmla="*/ 152180 w 2543688"/>
              <a:gd name="connsiteY3" fmla="*/ 296748 h 1311631"/>
              <a:gd name="connsiteX4" fmla="*/ 0 w 2543688"/>
              <a:gd name="connsiteY4" fmla="*/ 0 h 131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688" h="1311631">
                <a:moveTo>
                  <a:pt x="2543688" y="537908"/>
                </a:moveTo>
                <a:lnTo>
                  <a:pt x="1729771" y="1311631"/>
                </a:lnTo>
                <a:lnTo>
                  <a:pt x="724936" y="799165"/>
                </a:lnTo>
                <a:lnTo>
                  <a:pt x="152180" y="296748"/>
                </a:lnTo>
                <a:lnTo>
                  <a:pt x="0" y="0"/>
                </a:lnTo>
              </a:path>
            </a:pathLst>
          </a:custGeom>
          <a:noFill/>
          <a:ln>
            <a:solidFill>
              <a:srgbClr val="FF0000"/>
            </a:solidFill>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図形 21">
            <a:extLst>
              <a:ext uri="{FF2B5EF4-FFF2-40B4-BE49-F238E27FC236}">
                <a16:creationId xmlns:a16="http://schemas.microsoft.com/office/drawing/2014/main" id="{F87FE827-81A3-4084-8400-DA9D2607E2DD}"/>
              </a:ext>
            </a:extLst>
          </p:cNvPr>
          <p:cNvSpPr/>
          <p:nvPr/>
        </p:nvSpPr>
        <p:spPr>
          <a:xfrm>
            <a:off x="5175554" y="4684439"/>
            <a:ext cx="2700053" cy="390567"/>
          </a:xfrm>
          <a:custGeom>
            <a:avLst/>
            <a:gdLst>
              <a:gd name="connsiteX0" fmla="*/ 3255666 w 3255666"/>
              <a:gd name="connsiteY0" fmla="*/ 0 h 472273"/>
              <a:gd name="connsiteX1" fmla="*/ 1436914 w 3255666"/>
              <a:gd name="connsiteY1" fmla="*/ 472273 h 472273"/>
              <a:gd name="connsiteX2" fmla="*/ 0 w 3255666"/>
              <a:gd name="connsiteY2" fmla="*/ 120580 h 472273"/>
              <a:gd name="connsiteX0" fmla="*/ 3264903 w 3264903"/>
              <a:gd name="connsiteY0" fmla="*/ 0 h 472273"/>
              <a:gd name="connsiteX1" fmla="*/ 1446151 w 3264903"/>
              <a:gd name="connsiteY1" fmla="*/ 472273 h 472273"/>
              <a:gd name="connsiteX2" fmla="*/ 0 w 3264903"/>
              <a:gd name="connsiteY2" fmla="*/ 108265 h 472273"/>
              <a:gd name="connsiteX0" fmla="*/ 3264903 w 3264903"/>
              <a:gd name="connsiteY0" fmla="*/ 0 h 472273"/>
              <a:gd name="connsiteX1" fmla="*/ 1446151 w 3264903"/>
              <a:gd name="connsiteY1" fmla="*/ 472273 h 472273"/>
              <a:gd name="connsiteX2" fmla="*/ 0 w 3264903"/>
              <a:gd name="connsiteY2" fmla="*/ 111344 h 472273"/>
            </a:gdLst>
            <a:ahLst/>
            <a:cxnLst>
              <a:cxn ang="0">
                <a:pos x="connsiteX0" y="connsiteY0"/>
              </a:cxn>
              <a:cxn ang="0">
                <a:pos x="connsiteX1" y="connsiteY1"/>
              </a:cxn>
              <a:cxn ang="0">
                <a:pos x="connsiteX2" y="connsiteY2"/>
              </a:cxn>
            </a:cxnLst>
            <a:rect l="l" t="t" r="r" b="b"/>
            <a:pathLst>
              <a:path w="3264903" h="472273">
                <a:moveTo>
                  <a:pt x="3264903" y="0"/>
                </a:moveTo>
                <a:lnTo>
                  <a:pt x="1446151" y="472273"/>
                </a:lnTo>
                <a:lnTo>
                  <a:pt x="0" y="111344"/>
                </a:lnTo>
              </a:path>
            </a:pathLst>
          </a:custGeom>
          <a:noFill/>
          <a:ln>
            <a:solidFill>
              <a:srgbClr val="FF0000"/>
            </a:solidFill>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7B353964-4A74-4986-B94B-CE3E443C7A8E}"/>
              </a:ext>
            </a:extLst>
          </p:cNvPr>
          <p:cNvSpPr/>
          <p:nvPr/>
        </p:nvSpPr>
        <p:spPr>
          <a:xfrm>
            <a:off x="7875607" y="4684440"/>
            <a:ext cx="189925" cy="945457"/>
          </a:xfrm>
          <a:custGeom>
            <a:avLst/>
            <a:gdLst>
              <a:gd name="connsiteX0" fmla="*/ 0 w 401934"/>
              <a:gd name="connsiteY0" fmla="*/ 0 h 1155561"/>
              <a:gd name="connsiteX1" fmla="*/ 401934 w 401934"/>
              <a:gd name="connsiteY1" fmla="*/ 70339 h 1155561"/>
              <a:gd name="connsiteX2" fmla="*/ 251209 w 401934"/>
              <a:gd name="connsiteY2" fmla="*/ 1155561 h 1155561"/>
              <a:gd name="connsiteX0" fmla="*/ 0 w 251209"/>
              <a:gd name="connsiteY0" fmla="*/ 0 h 1155561"/>
              <a:gd name="connsiteX1" fmla="*/ 226443 w 251209"/>
              <a:gd name="connsiteY1" fmla="*/ 70339 h 1155561"/>
              <a:gd name="connsiteX2" fmla="*/ 251209 w 251209"/>
              <a:gd name="connsiteY2" fmla="*/ 1155561 h 1155561"/>
              <a:gd name="connsiteX0" fmla="*/ 0 w 245051"/>
              <a:gd name="connsiteY0" fmla="*/ 0 h 1130931"/>
              <a:gd name="connsiteX1" fmla="*/ 226443 w 245051"/>
              <a:gd name="connsiteY1" fmla="*/ 70339 h 1130931"/>
              <a:gd name="connsiteX2" fmla="*/ 245051 w 245051"/>
              <a:gd name="connsiteY2" fmla="*/ 1130931 h 1130931"/>
              <a:gd name="connsiteX0" fmla="*/ 0 w 229657"/>
              <a:gd name="connsiteY0" fmla="*/ 0 h 1143246"/>
              <a:gd name="connsiteX1" fmla="*/ 226443 w 229657"/>
              <a:gd name="connsiteY1" fmla="*/ 70339 h 1143246"/>
              <a:gd name="connsiteX2" fmla="*/ 229657 w 229657"/>
              <a:gd name="connsiteY2" fmla="*/ 1143246 h 1143246"/>
            </a:gdLst>
            <a:ahLst/>
            <a:cxnLst>
              <a:cxn ang="0">
                <a:pos x="connsiteX0" y="connsiteY0"/>
              </a:cxn>
              <a:cxn ang="0">
                <a:pos x="connsiteX1" y="connsiteY1"/>
              </a:cxn>
              <a:cxn ang="0">
                <a:pos x="connsiteX2" y="connsiteY2"/>
              </a:cxn>
            </a:cxnLst>
            <a:rect l="l" t="t" r="r" b="b"/>
            <a:pathLst>
              <a:path w="229657" h="1143246">
                <a:moveTo>
                  <a:pt x="0" y="0"/>
                </a:moveTo>
                <a:lnTo>
                  <a:pt x="226443" y="70339"/>
                </a:lnTo>
                <a:cubicBezTo>
                  <a:pt x="227514" y="427975"/>
                  <a:pt x="228586" y="785610"/>
                  <a:pt x="229657" y="1143246"/>
                </a:cubicBezTo>
              </a:path>
            </a:pathLst>
          </a:custGeom>
          <a:noFill/>
          <a:ln>
            <a:solidFill>
              <a:srgbClr val="FF0000"/>
            </a:solidFill>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33A19CB8-2924-4E24-8A77-B17717E663E0}"/>
              </a:ext>
            </a:extLst>
          </p:cNvPr>
          <p:cNvSpPr/>
          <p:nvPr/>
        </p:nvSpPr>
        <p:spPr>
          <a:xfrm>
            <a:off x="6430353" y="4687416"/>
            <a:ext cx="1451373" cy="921971"/>
          </a:xfrm>
          <a:custGeom>
            <a:avLst/>
            <a:gdLst>
              <a:gd name="connsiteX0" fmla="*/ 1768510 w 1768510"/>
              <a:gd name="connsiteY0" fmla="*/ 0 h 1125415"/>
              <a:gd name="connsiteX1" fmla="*/ 0 w 1768510"/>
              <a:gd name="connsiteY1" fmla="*/ 1125415 h 1125415"/>
              <a:gd name="connsiteX0" fmla="*/ 1777746 w 1777746"/>
              <a:gd name="connsiteY0" fmla="*/ 0 h 1128494"/>
              <a:gd name="connsiteX1" fmla="*/ 0 w 1777746"/>
              <a:gd name="connsiteY1" fmla="*/ 1128494 h 1128494"/>
              <a:gd name="connsiteX0" fmla="*/ 1754999 w 1754999"/>
              <a:gd name="connsiteY0" fmla="*/ 0 h 1114847"/>
              <a:gd name="connsiteX1" fmla="*/ 0 w 1754999"/>
              <a:gd name="connsiteY1" fmla="*/ 1114847 h 1114847"/>
            </a:gdLst>
            <a:ahLst/>
            <a:cxnLst>
              <a:cxn ang="0">
                <a:pos x="connsiteX0" y="connsiteY0"/>
              </a:cxn>
              <a:cxn ang="0">
                <a:pos x="connsiteX1" y="connsiteY1"/>
              </a:cxn>
            </a:cxnLst>
            <a:rect l="l" t="t" r="r" b="b"/>
            <a:pathLst>
              <a:path w="1754999" h="1114847">
                <a:moveTo>
                  <a:pt x="1754999" y="0"/>
                </a:moveTo>
                <a:lnTo>
                  <a:pt x="0" y="1114847"/>
                </a:lnTo>
              </a:path>
            </a:pathLst>
          </a:custGeom>
          <a:noFill/>
          <a:ln>
            <a:solidFill>
              <a:srgbClr val="FF0000"/>
            </a:solidFill>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5 pt 16">
            <a:extLst>
              <a:ext uri="{FF2B5EF4-FFF2-40B4-BE49-F238E27FC236}">
                <a16:creationId xmlns:a16="http://schemas.microsoft.com/office/drawing/2014/main" id="{B62AC66E-C78D-4B62-A36A-5988778C0E6F}"/>
              </a:ext>
            </a:extLst>
          </p:cNvPr>
          <p:cNvSpPr/>
          <p:nvPr/>
        </p:nvSpPr>
        <p:spPr>
          <a:xfrm>
            <a:off x="7792508" y="4584720"/>
            <a:ext cx="174509" cy="174509"/>
          </a:xfrm>
          <a:prstGeom prst="star5">
            <a:avLst>
              <a:gd name="adj" fmla="val 15198"/>
              <a:gd name="hf" fmla="val 105146"/>
              <a:gd name="vf" fmla="val 1105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25898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0405E-CAC1-4EDE-921E-999271C01289}"/>
              </a:ext>
            </a:extLst>
          </p:cNvPr>
          <p:cNvSpPr>
            <a:spLocks noGrp="1"/>
          </p:cNvSpPr>
          <p:nvPr>
            <p:ph type="title"/>
          </p:nvPr>
        </p:nvSpPr>
        <p:spPr/>
        <p:txBody>
          <a:bodyPr/>
          <a:lstStyle/>
          <a:p>
            <a:r>
              <a:rPr kumimoji="1" lang="en-US" altLang="ja-JP" dirty="0"/>
              <a:t>Correctness</a:t>
            </a:r>
            <a:r>
              <a:rPr lang="en-US" altLang="ja-JP" dirty="0"/>
              <a:t> (2/7)</a:t>
            </a:r>
            <a:endParaRPr kumimoji="1" lang="ja-JP" altLang="en-US" dirty="0"/>
          </a:p>
        </p:txBody>
      </p:sp>
      <p:sp>
        <p:nvSpPr>
          <p:cNvPr id="3" name="コンテンツ プレースホルダー 2">
            <a:extLst>
              <a:ext uri="{FF2B5EF4-FFF2-40B4-BE49-F238E27FC236}">
                <a16:creationId xmlns:a16="http://schemas.microsoft.com/office/drawing/2014/main" id="{03E619A1-2501-418D-9375-DC34B0B87AF4}"/>
              </a:ext>
            </a:extLst>
          </p:cNvPr>
          <p:cNvSpPr>
            <a:spLocks noGrp="1"/>
          </p:cNvSpPr>
          <p:nvPr>
            <p:ph idx="1"/>
          </p:nvPr>
        </p:nvSpPr>
        <p:spPr/>
        <p:txBody>
          <a:bodyPr>
            <a:normAutofit/>
          </a:bodyPr>
          <a:lstStyle/>
          <a:p>
            <a:pPr marL="0" indent="0">
              <a:buNone/>
            </a:pPr>
            <a:r>
              <a:rPr lang="en-US" altLang="ja-JP" sz="2400" dirty="0"/>
              <a:t>Point </a:t>
            </a:r>
            <a:r>
              <a:rPr lang="en-US" altLang="ja-JP" sz="2400" i="1" dirty="0"/>
              <a:t>p</a:t>
            </a:r>
            <a:r>
              <a:rPr lang="en-US" altLang="ja-JP" sz="2400" dirty="0"/>
              <a:t> is fun</a:t>
            </a:r>
          </a:p>
          <a:p>
            <a:pPr marL="0" indent="0">
              <a:buNone/>
            </a:pPr>
            <a:r>
              <a:rPr lang="ja-JP" altLang="en-US" sz="2400" dirty="0"/>
              <a:t>⇔ </a:t>
            </a:r>
            <a:r>
              <a:rPr lang="en-US" altLang="ja-JP" sz="2400" dirty="0"/>
              <a:t>Every vertex is reachable from </a:t>
            </a:r>
            <a:r>
              <a:rPr lang="en-US" altLang="ja-JP" sz="2400" i="1" dirty="0"/>
              <a:t>p</a:t>
            </a:r>
            <a:r>
              <a:rPr lang="en-US" altLang="ja-JP" sz="2400" dirty="0"/>
              <a:t> by a spiral path</a:t>
            </a:r>
          </a:p>
          <a:p>
            <a:pPr marL="0" indent="0">
              <a:buNone/>
            </a:pPr>
            <a:r>
              <a:rPr lang="ja-JP" altLang="en-US" sz="2400" dirty="0"/>
              <a:t>⇔ </a:t>
            </a:r>
            <a:r>
              <a:rPr lang="en-US" altLang="ja-JP" sz="2400" i="1" dirty="0"/>
              <a:t>p</a:t>
            </a:r>
            <a:r>
              <a:rPr lang="en-US" altLang="ja-JP" sz="2400" dirty="0"/>
              <a:t> is reachable from every vertex by a </a:t>
            </a:r>
            <a:r>
              <a:rPr lang="en-US" altLang="ja-JP" sz="2400" dirty="0" err="1"/>
              <a:t>ccw</a:t>
            </a:r>
            <a:r>
              <a:rPr lang="en-US" altLang="ja-JP" sz="2400" dirty="0"/>
              <a:t>-spiral path</a:t>
            </a:r>
          </a:p>
          <a:p>
            <a:pPr marL="0" indent="0">
              <a:buNone/>
            </a:pPr>
            <a:endParaRPr kumimoji="1" lang="en-US" altLang="ja-JP" dirty="0"/>
          </a:p>
          <a:p>
            <a:pPr marL="0" indent="0">
              <a:buNone/>
            </a:pPr>
            <a:r>
              <a:rPr lang="en-US" altLang="ja-JP" sz="2400" dirty="0"/>
              <a:t>Let </a:t>
            </a:r>
            <a:r>
              <a:rPr lang="en-US" altLang="ja-JP" sz="2400" i="1" dirty="0"/>
              <a:t>S</a:t>
            </a:r>
            <a:r>
              <a:rPr lang="en-US" altLang="ja-JP" sz="2400" dirty="0"/>
              <a:t>(</a:t>
            </a:r>
            <a:r>
              <a:rPr lang="en-US" altLang="ja-JP" sz="2400" i="1" dirty="0"/>
              <a:t>v</a:t>
            </a:r>
            <a:r>
              <a:rPr lang="en-US" altLang="ja-JP" sz="2400" dirty="0"/>
              <a:t>) := {</a:t>
            </a:r>
            <a:r>
              <a:rPr lang="en-US" altLang="ja-JP" sz="2400" i="1" dirty="0"/>
              <a:t>p</a:t>
            </a:r>
            <a:r>
              <a:rPr lang="en-US" altLang="ja-JP" sz="2400" dirty="0"/>
              <a:t> | </a:t>
            </a:r>
            <a:r>
              <a:rPr lang="en-US" altLang="ja-JP" sz="2400" i="1" dirty="0"/>
              <a:t>p</a:t>
            </a:r>
            <a:r>
              <a:rPr lang="en-US" altLang="ja-JP" sz="2400" dirty="0"/>
              <a:t> is reachable from </a:t>
            </a:r>
            <a:r>
              <a:rPr lang="en-US" altLang="ja-JP" sz="2400" i="1" dirty="0"/>
              <a:t>v</a:t>
            </a:r>
            <a:r>
              <a:rPr lang="en-US" altLang="ja-JP" sz="2400" dirty="0"/>
              <a:t> by a </a:t>
            </a:r>
            <a:r>
              <a:rPr lang="en-US" altLang="ja-JP" sz="2400" dirty="0" err="1"/>
              <a:t>ccw</a:t>
            </a:r>
            <a:r>
              <a:rPr lang="en-US" altLang="ja-JP" sz="2400" dirty="0"/>
              <a:t>-spiral path}.</a:t>
            </a:r>
            <a:endParaRPr kumimoji="1" lang="en-US" altLang="ja-JP" dirty="0"/>
          </a:p>
          <a:p>
            <a:pPr marL="0" indent="0">
              <a:buNone/>
            </a:pPr>
            <a:r>
              <a:rPr lang="en-US" altLang="ja-JP" sz="5400" dirty="0"/>
              <a:t>Fun region = </a:t>
            </a:r>
            <a:r>
              <a:rPr lang="ja-JP" altLang="en-US" sz="5400" dirty="0"/>
              <a:t>∩</a:t>
            </a:r>
            <a:r>
              <a:rPr lang="en-US" altLang="ja-JP" sz="5400" i="1" baseline="-25000" dirty="0"/>
              <a:t>v</a:t>
            </a:r>
            <a:r>
              <a:rPr lang="en-US" altLang="ja-JP" sz="5400" baseline="-25000" dirty="0"/>
              <a:t>:vertex</a:t>
            </a:r>
            <a:r>
              <a:rPr lang="en-US" altLang="ja-JP" sz="5400" dirty="0"/>
              <a:t> </a:t>
            </a:r>
            <a:r>
              <a:rPr lang="en-US" altLang="ja-JP" sz="5400" i="1" dirty="0"/>
              <a:t>S</a:t>
            </a:r>
            <a:r>
              <a:rPr lang="en-US" altLang="ja-JP" sz="5400" dirty="0"/>
              <a:t>(</a:t>
            </a:r>
            <a:r>
              <a:rPr lang="en-US" altLang="ja-JP" sz="5400" i="1" dirty="0"/>
              <a:t>v</a:t>
            </a:r>
            <a:r>
              <a:rPr lang="en-US" altLang="ja-JP" sz="5400" dirty="0"/>
              <a:t>).</a:t>
            </a:r>
            <a:endParaRPr lang="en-US" altLang="ja-JP" dirty="0"/>
          </a:p>
        </p:txBody>
      </p:sp>
    </p:spTree>
    <p:extLst>
      <p:ext uri="{BB962C8B-B14F-4D97-AF65-F5344CB8AC3E}">
        <p14:creationId xmlns:p14="http://schemas.microsoft.com/office/powerpoint/2010/main" val="8576704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05438-4861-414F-888C-BDDD9B24308B}"/>
              </a:ext>
            </a:extLst>
          </p:cNvPr>
          <p:cNvSpPr>
            <a:spLocks noGrp="1"/>
          </p:cNvSpPr>
          <p:nvPr>
            <p:ph type="title"/>
          </p:nvPr>
        </p:nvSpPr>
        <p:spPr/>
        <p:txBody>
          <a:bodyPr/>
          <a:lstStyle/>
          <a:p>
            <a:r>
              <a:rPr lang="en-US" altLang="ja-JP" dirty="0"/>
              <a:t>Correctness (3/7)</a:t>
            </a:r>
            <a:endParaRPr kumimoji="1" lang="ja-JP" altLang="en-US" dirty="0"/>
          </a:p>
        </p:txBody>
      </p:sp>
      <p:sp>
        <p:nvSpPr>
          <p:cNvPr id="3" name="コンテンツ プレースホルダー 2">
            <a:extLst>
              <a:ext uri="{FF2B5EF4-FFF2-40B4-BE49-F238E27FC236}">
                <a16:creationId xmlns:a16="http://schemas.microsoft.com/office/drawing/2014/main" id="{6503E8E7-145D-4149-8371-B4A85EFC3231}"/>
              </a:ext>
            </a:extLst>
          </p:cNvPr>
          <p:cNvSpPr>
            <a:spLocks noGrp="1"/>
          </p:cNvSpPr>
          <p:nvPr>
            <p:ph idx="1"/>
          </p:nvPr>
        </p:nvSpPr>
        <p:spPr/>
        <p:txBody>
          <a:bodyPr/>
          <a:lstStyle/>
          <a:p>
            <a:r>
              <a:rPr kumimoji="1" lang="en-US" altLang="ja-JP" dirty="0"/>
              <a:t>When </a:t>
            </a:r>
            <a:r>
              <a:rPr kumimoji="1" lang="en-US" altLang="ja-JP" i="1" dirty="0"/>
              <a:t>v</a:t>
            </a:r>
            <a:r>
              <a:rPr kumimoji="1" lang="en-US" altLang="ja-JP" i="1" baseline="-25000" dirty="0"/>
              <a:t>i</a:t>
            </a:r>
            <a:r>
              <a:rPr kumimoji="1" lang="en-US" altLang="ja-JP" baseline="-25000" dirty="0"/>
              <a:t>+1</a:t>
            </a:r>
            <a:r>
              <a:rPr kumimoji="1" lang="en-US" altLang="ja-JP" dirty="0"/>
              <a:t> is non-concave, </a:t>
            </a:r>
            <a:r>
              <a:rPr kumimoji="1" lang="en-US" altLang="ja-JP" i="1" dirty="0"/>
              <a:t>S</a:t>
            </a:r>
            <a:r>
              <a:rPr kumimoji="1" lang="en-US" altLang="ja-JP" dirty="0"/>
              <a:t>(</a:t>
            </a:r>
            <a:r>
              <a:rPr kumimoji="1" lang="en-US" altLang="ja-JP" i="1" dirty="0"/>
              <a:t>v</a:t>
            </a:r>
            <a:r>
              <a:rPr kumimoji="1" lang="en-US" altLang="ja-JP" i="1" baseline="-25000" dirty="0"/>
              <a:t>i</a:t>
            </a:r>
            <a:r>
              <a:rPr kumimoji="1" lang="en-US" altLang="ja-JP" baseline="-25000" dirty="0"/>
              <a:t>+1</a:t>
            </a:r>
            <a:r>
              <a:rPr kumimoji="1" lang="en-US" altLang="ja-JP" dirty="0"/>
              <a:t>) </a:t>
            </a:r>
            <a:r>
              <a:rPr kumimoji="1" lang="ja-JP" altLang="en-US" dirty="0"/>
              <a:t>⊆ </a:t>
            </a:r>
            <a:r>
              <a:rPr kumimoji="1" lang="en-US" altLang="ja-JP" i="1" dirty="0"/>
              <a:t>S</a:t>
            </a:r>
            <a:r>
              <a:rPr kumimoji="1" lang="en-US" altLang="ja-JP" dirty="0"/>
              <a:t>(</a:t>
            </a:r>
            <a:r>
              <a:rPr kumimoji="1" lang="en-US" altLang="ja-JP" i="1" dirty="0"/>
              <a:t>v</a:t>
            </a:r>
            <a:r>
              <a:rPr kumimoji="1" lang="en-US" altLang="ja-JP" i="1" baseline="-25000" dirty="0"/>
              <a:t>i</a:t>
            </a:r>
            <a:r>
              <a:rPr kumimoji="1" lang="en-US" altLang="ja-JP" dirty="0"/>
              <a:t>) holds.</a:t>
            </a:r>
            <a:r>
              <a:rPr lang="ja-JP" altLang="en-US" dirty="0"/>
              <a:t> </a:t>
            </a:r>
            <a:r>
              <a:rPr lang="en-US" altLang="ja-JP" dirty="0"/>
              <a:t>So,</a:t>
            </a:r>
          </a:p>
          <a:p>
            <a:pPr algn="ctr"/>
            <a:r>
              <a:rPr kumimoji="1" lang="en-US" altLang="ja-JP" sz="3600" i="1" dirty="0"/>
              <a:t>I </a:t>
            </a:r>
            <a:r>
              <a:rPr kumimoji="1" lang="en-US" altLang="ja-JP" sz="3600" dirty="0"/>
              <a:t>:= {</a:t>
            </a:r>
            <a:r>
              <a:rPr kumimoji="1" lang="en-US" altLang="ja-JP" sz="3600" i="1" dirty="0"/>
              <a:t>i</a:t>
            </a:r>
            <a:r>
              <a:rPr kumimoji="1" lang="en-US" altLang="ja-JP" sz="3600" dirty="0"/>
              <a:t> | </a:t>
            </a:r>
            <a:r>
              <a:rPr kumimoji="1" lang="en-US" altLang="ja-JP" sz="3600" i="1" dirty="0"/>
              <a:t>v</a:t>
            </a:r>
            <a:r>
              <a:rPr kumimoji="1" lang="en-US" altLang="ja-JP" sz="3600" i="1" baseline="-25000" dirty="0"/>
              <a:t>i</a:t>
            </a:r>
            <a:r>
              <a:rPr kumimoji="1" lang="en-US" altLang="ja-JP" sz="3600" baseline="-25000" dirty="0"/>
              <a:t>+1</a:t>
            </a:r>
            <a:r>
              <a:rPr kumimoji="1" lang="en-US" altLang="ja-JP" sz="3600" dirty="0"/>
              <a:t> is concave},</a:t>
            </a:r>
          </a:p>
          <a:p>
            <a:pPr algn="ctr"/>
            <a:r>
              <a:rPr lang="en-US" altLang="ja-JP" sz="3600" dirty="0"/>
              <a:t>Fun region = </a:t>
            </a:r>
            <a:r>
              <a:rPr lang="ja-JP" altLang="en-US" sz="3600" dirty="0"/>
              <a:t>∩</a:t>
            </a:r>
            <a:r>
              <a:rPr lang="en-US" altLang="ja-JP" sz="3600" i="1" baseline="-25000" dirty="0"/>
              <a:t>i</a:t>
            </a:r>
            <a:r>
              <a:rPr lang="ja-JP" altLang="en-US" sz="3600" baseline="-25000" dirty="0"/>
              <a:t>∈</a:t>
            </a:r>
            <a:r>
              <a:rPr lang="en-US" altLang="ja-JP" sz="3600" i="1" baseline="-25000" dirty="0"/>
              <a:t>I</a:t>
            </a:r>
            <a:r>
              <a:rPr lang="en-US" altLang="ja-JP" sz="3600" dirty="0"/>
              <a:t> </a:t>
            </a:r>
            <a:r>
              <a:rPr lang="en-US" altLang="ja-JP" sz="3600" i="1" dirty="0"/>
              <a:t>S</a:t>
            </a:r>
            <a:r>
              <a:rPr lang="en-US" altLang="ja-JP" sz="3600" dirty="0"/>
              <a:t>(</a:t>
            </a:r>
            <a:r>
              <a:rPr lang="en-US" altLang="ja-JP" sz="3600" i="1" dirty="0"/>
              <a:t>v</a:t>
            </a:r>
            <a:r>
              <a:rPr lang="en-US" altLang="ja-JP" sz="3600" i="1" baseline="-25000" dirty="0"/>
              <a:t>i</a:t>
            </a:r>
            <a:r>
              <a:rPr lang="en-US" altLang="ja-JP" sz="3600" dirty="0"/>
              <a:t>).</a:t>
            </a:r>
            <a:endParaRPr kumimoji="1" lang="en-US" altLang="ja-JP" dirty="0"/>
          </a:p>
        </p:txBody>
      </p:sp>
      <p:pic>
        <p:nvPicPr>
          <p:cNvPr id="4" name="図 3">
            <a:extLst>
              <a:ext uri="{FF2B5EF4-FFF2-40B4-BE49-F238E27FC236}">
                <a16:creationId xmlns:a16="http://schemas.microsoft.com/office/drawing/2014/main" id="{53A08AC0-E241-41E7-AFC7-DF0511FAC2C4}"/>
              </a:ext>
            </a:extLst>
          </p:cNvPr>
          <p:cNvPicPr>
            <a:picLocks noChangeAspect="1"/>
          </p:cNvPicPr>
          <p:nvPr/>
        </p:nvPicPr>
        <p:blipFill>
          <a:blip r:embed="rId2"/>
          <a:stretch>
            <a:fillRect/>
          </a:stretch>
        </p:blipFill>
        <p:spPr>
          <a:xfrm>
            <a:off x="2639154" y="3693863"/>
            <a:ext cx="3015540" cy="2433180"/>
          </a:xfrm>
          <a:prstGeom prst="rect">
            <a:avLst/>
          </a:prstGeom>
        </p:spPr>
      </p:pic>
      <p:sp>
        <p:nvSpPr>
          <p:cNvPr id="5" name="テキスト ボックス 4">
            <a:extLst>
              <a:ext uri="{FF2B5EF4-FFF2-40B4-BE49-F238E27FC236}">
                <a16:creationId xmlns:a16="http://schemas.microsoft.com/office/drawing/2014/main" id="{6B6C6395-D472-4095-9562-F0682B92D7F2}"/>
              </a:ext>
            </a:extLst>
          </p:cNvPr>
          <p:cNvSpPr txBox="1"/>
          <p:nvPr/>
        </p:nvSpPr>
        <p:spPr>
          <a:xfrm>
            <a:off x="2322464" y="4530143"/>
            <a:ext cx="959278" cy="646331"/>
          </a:xfrm>
          <a:prstGeom prst="rect">
            <a:avLst/>
          </a:prstGeom>
          <a:noFill/>
        </p:spPr>
        <p:txBody>
          <a:bodyPr wrap="square" rtlCol="0">
            <a:spAutoFit/>
          </a:bodyPr>
          <a:lstStyle/>
          <a:p>
            <a:r>
              <a:rPr kumimoji="1" lang="en-US" altLang="ja-JP" sz="3600" i="1" dirty="0"/>
              <a:t>v</a:t>
            </a:r>
            <a:r>
              <a:rPr kumimoji="1" lang="en-US" altLang="ja-JP" sz="3600" i="1" baseline="-25000" dirty="0"/>
              <a:t>i</a:t>
            </a:r>
            <a:endParaRPr kumimoji="1" lang="ja-JP" altLang="en-US" sz="3600" i="1" baseline="-25000" dirty="0"/>
          </a:p>
        </p:txBody>
      </p:sp>
      <p:sp>
        <p:nvSpPr>
          <p:cNvPr id="6" name="テキスト ボックス 5">
            <a:extLst>
              <a:ext uri="{FF2B5EF4-FFF2-40B4-BE49-F238E27FC236}">
                <a16:creationId xmlns:a16="http://schemas.microsoft.com/office/drawing/2014/main" id="{EFA4B58C-EF24-4B46-941B-E176C2D0F21B}"/>
              </a:ext>
            </a:extLst>
          </p:cNvPr>
          <p:cNvSpPr txBox="1"/>
          <p:nvPr/>
        </p:nvSpPr>
        <p:spPr>
          <a:xfrm>
            <a:off x="2398196" y="5351737"/>
            <a:ext cx="959278" cy="646331"/>
          </a:xfrm>
          <a:prstGeom prst="rect">
            <a:avLst/>
          </a:prstGeom>
          <a:noFill/>
        </p:spPr>
        <p:txBody>
          <a:bodyPr wrap="square" rtlCol="0">
            <a:spAutoFit/>
          </a:bodyPr>
          <a:lstStyle/>
          <a:p>
            <a:r>
              <a:rPr kumimoji="1" lang="en-US" altLang="ja-JP" sz="3600" i="1" dirty="0"/>
              <a:t>v</a:t>
            </a:r>
            <a:r>
              <a:rPr kumimoji="1" lang="en-US" altLang="ja-JP" sz="3600" i="1" baseline="-25000" dirty="0"/>
              <a:t>i</a:t>
            </a:r>
            <a:r>
              <a:rPr kumimoji="1" lang="en-US" altLang="ja-JP" sz="3600" baseline="-25000" dirty="0"/>
              <a:t>+1</a:t>
            </a:r>
            <a:endParaRPr kumimoji="1" lang="ja-JP" altLang="en-US" sz="3600" baseline="-25000" dirty="0"/>
          </a:p>
        </p:txBody>
      </p:sp>
    </p:spTree>
    <p:extLst>
      <p:ext uri="{BB962C8B-B14F-4D97-AF65-F5344CB8AC3E}">
        <p14:creationId xmlns:p14="http://schemas.microsoft.com/office/powerpoint/2010/main" val="2829561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59B2E-DE75-4C8E-A68C-3157E4D6F3E0}"/>
              </a:ext>
            </a:extLst>
          </p:cNvPr>
          <p:cNvSpPr>
            <a:spLocks noGrp="1"/>
          </p:cNvSpPr>
          <p:nvPr>
            <p:ph type="title"/>
          </p:nvPr>
        </p:nvSpPr>
        <p:spPr/>
        <p:txBody>
          <a:bodyPr/>
          <a:lstStyle/>
          <a:p>
            <a:r>
              <a:rPr kumimoji="1" lang="en-US" altLang="ja-JP" dirty="0"/>
              <a:t>Correctness</a:t>
            </a:r>
            <a:r>
              <a:rPr lang="en-US" altLang="ja-JP" dirty="0"/>
              <a:t> (4/7)</a:t>
            </a:r>
            <a:endParaRPr kumimoji="1" lang="ja-JP" altLang="en-US" dirty="0"/>
          </a:p>
        </p:txBody>
      </p:sp>
      <p:sp>
        <p:nvSpPr>
          <p:cNvPr id="3" name="コンテンツ プレースホルダー 2">
            <a:extLst>
              <a:ext uri="{FF2B5EF4-FFF2-40B4-BE49-F238E27FC236}">
                <a16:creationId xmlns:a16="http://schemas.microsoft.com/office/drawing/2014/main" id="{FE307D83-4A79-4840-9AAB-2F2F31DFDACE}"/>
              </a:ext>
            </a:extLst>
          </p:cNvPr>
          <p:cNvSpPr>
            <a:spLocks noGrp="1"/>
          </p:cNvSpPr>
          <p:nvPr>
            <p:ph idx="1"/>
          </p:nvPr>
        </p:nvSpPr>
        <p:spPr/>
        <p:txBody>
          <a:bodyPr/>
          <a:lstStyle/>
          <a:p>
            <a:pPr marL="0" indent="0">
              <a:buNone/>
            </a:pPr>
            <a:r>
              <a:rPr kumimoji="1" lang="en-US" altLang="ja-JP" dirty="0"/>
              <a:t>Assume that </a:t>
            </a:r>
            <a:r>
              <a:rPr kumimoji="1" lang="en-US" altLang="ja-JP" i="1" dirty="0"/>
              <a:t>v</a:t>
            </a:r>
            <a:r>
              <a:rPr kumimoji="1" lang="en-US" altLang="ja-JP" i="1" baseline="-25000" dirty="0"/>
              <a:t>i</a:t>
            </a:r>
            <a:r>
              <a:rPr kumimoji="1" lang="en-US" altLang="ja-JP" baseline="-25000" dirty="0"/>
              <a:t>+1</a:t>
            </a:r>
            <a:r>
              <a:rPr kumimoji="1" lang="en-US" altLang="ja-JP" dirty="0"/>
              <a:t> is concave.</a:t>
            </a:r>
          </a:p>
          <a:p>
            <a:pPr marL="0" indent="0">
              <a:buNone/>
            </a:pPr>
            <a:r>
              <a:rPr lang="en-US" altLang="ja-JP" dirty="0"/>
              <a:t>Take a line that passes </a:t>
            </a:r>
            <a:r>
              <a:rPr lang="en-US" altLang="ja-JP" i="1" dirty="0"/>
              <a:t>v</a:t>
            </a:r>
            <a:r>
              <a:rPr lang="en-US" altLang="ja-JP" i="1" baseline="-25000" dirty="0"/>
              <a:t>i</a:t>
            </a:r>
            <a:r>
              <a:rPr lang="en-US" altLang="ja-JP" dirty="0"/>
              <a:t> and </a:t>
            </a:r>
            <a:r>
              <a:rPr lang="en-US" altLang="ja-JP" i="1" dirty="0"/>
              <a:t>v</a:t>
            </a:r>
            <a:r>
              <a:rPr lang="en-US" altLang="ja-JP" i="1" baseline="-25000" dirty="0"/>
              <a:t>i</a:t>
            </a:r>
            <a:r>
              <a:rPr lang="en-US" altLang="ja-JP" baseline="-25000" dirty="0"/>
              <a:t>+1</a:t>
            </a:r>
            <a:r>
              <a:rPr lang="en-US" altLang="ja-JP" dirty="0"/>
              <a:t> and let q be a first contact point.</a:t>
            </a:r>
          </a:p>
          <a:p>
            <a:pPr marL="0" indent="0">
              <a:buNone/>
            </a:pPr>
            <a:r>
              <a:rPr lang="en-US" altLang="ja-JP" dirty="0"/>
              <a:t>We can see that </a:t>
            </a:r>
            <a:r>
              <a:rPr lang="en-US" altLang="ja-JP" i="1" dirty="0"/>
              <a:t>S</a:t>
            </a:r>
            <a:r>
              <a:rPr lang="en-US" altLang="ja-JP" dirty="0"/>
              <a:t>(</a:t>
            </a:r>
            <a:r>
              <a:rPr lang="en-US" altLang="ja-JP" i="1" dirty="0"/>
              <a:t>v</a:t>
            </a:r>
            <a:r>
              <a:rPr lang="en-US" altLang="ja-JP" i="1" baseline="-25000" dirty="0"/>
              <a:t>i</a:t>
            </a:r>
            <a:r>
              <a:rPr lang="en-US" altLang="ja-JP" dirty="0"/>
              <a:t>) does not include any points in a region enclosed by </a:t>
            </a:r>
            <a:r>
              <a:rPr lang="en-US" altLang="ja-JP" i="1" dirty="0"/>
              <a:t>v</a:t>
            </a:r>
            <a:r>
              <a:rPr lang="en-US" altLang="ja-JP" i="1" baseline="-25000" dirty="0"/>
              <a:t>i</a:t>
            </a:r>
            <a:r>
              <a:rPr lang="en-US" altLang="ja-JP" baseline="-25000" dirty="0"/>
              <a:t>+1</a:t>
            </a:r>
            <a:r>
              <a:rPr lang="en-US" altLang="ja-JP" i="1" dirty="0"/>
              <a:t>q</a:t>
            </a:r>
            <a:r>
              <a:rPr lang="en-US" altLang="ja-JP" dirty="0"/>
              <a:t> and the polygon. Why?</a:t>
            </a:r>
          </a:p>
        </p:txBody>
      </p:sp>
      <p:pic>
        <p:nvPicPr>
          <p:cNvPr id="4" name="図 3">
            <a:extLst>
              <a:ext uri="{FF2B5EF4-FFF2-40B4-BE49-F238E27FC236}">
                <a16:creationId xmlns:a16="http://schemas.microsoft.com/office/drawing/2014/main" id="{EDB042FF-3D17-41E5-B664-437A1EC1EB66}"/>
              </a:ext>
            </a:extLst>
          </p:cNvPr>
          <p:cNvPicPr>
            <a:picLocks noChangeAspect="1"/>
          </p:cNvPicPr>
          <p:nvPr/>
        </p:nvPicPr>
        <p:blipFill>
          <a:blip r:embed="rId2"/>
          <a:stretch>
            <a:fillRect/>
          </a:stretch>
        </p:blipFill>
        <p:spPr>
          <a:xfrm>
            <a:off x="2639154" y="3693863"/>
            <a:ext cx="3015540" cy="2433180"/>
          </a:xfrm>
          <a:prstGeom prst="rect">
            <a:avLst/>
          </a:prstGeom>
        </p:spPr>
      </p:pic>
      <p:sp>
        <p:nvSpPr>
          <p:cNvPr id="5" name="テキスト ボックス 4">
            <a:extLst>
              <a:ext uri="{FF2B5EF4-FFF2-40B4-BE49-F238E27FC236}">
                <a16:creationId xmlns:a16="http://schemas.microsoft.com/office/drawing/2014/main" id="{23E2F176-F214-494A-8D27-981FB87D87F5}"/>
              </a:ext>
            </a:extLst>
          </p:cNvPr>
          <p:cNvSpPr txBox="1"/>
          <p:nvPr/>
        </p:nvSpPr>
        <p:spPr>
          <a:xfrm>
            <a:off x="4639318" y="3262324"/>
            <a:ext cx="959278" cy="646331"/>
          </a:xfrm>
          <a:prstGeom prst="rect">
            <a:avLst/>
          </a:prstGeom>
          <a:noFill/>
        </p:spPr>
        <p:txBody>
          <a:bodyPr wrap="square" rtlCol="0">
            <a:spAutoFit/>
          </a:bodyPr>
          <a:lstStyle/>
          <a:p>
            <a:r>
              <a:rPr kumimoji="1" lang="en-US" altLang="ja-JP" sz="3600" i="1" dirty="0"/>
              <a:t>v</a:t>
            </a:r>
            <a:r>
              <a:rPr kumimoji="1" lang="en-US" altLang="ja-JP" sz="3600" i="1" baseline="-25000" dirty="0"/>
              <a:t>i</a:t>
            </a:r>
            <a:endParaRPr kumimoji="1" lang="ja-JP" altLang="en-US" sz="3600" i="1" baseline="-25000" dirty="0"/>
          </a:p>
        </p:txBody>
      </p:sp>
      <p:sp>
        <p:nvSpPr>
          <p:cNvPr id="6" name="テキスト ボックス 5">
            <a:extLst>
              <a:ext uri="{FF2B5EF4-FFF2-40B4-BE49-F238E27FC236}">
                <a16:creationId xmlns:a16="http://schemas.microsoft.com/office/drawing/2014/main" id="{0685203B-24E6-4B06-835B-952A3381304B}"/>
              </a:ext>
            </a:extLst>
          </p:cNvPr>
          <p:cNvSpPr txBox="1"/>
          <p:nvPr/>
        </p:nvSpPr>
        <p:spPr>
          <a:xfrm>
            <a:off x="4092361" y="4587287"/>
            <a:ext cx="959278" cy="646331"/>
          </a:xfrm>
          <a:prstGeom prst="rect">
            <a:avLst/>
          </a:prstGeom>
          <a:noFill/>
        </p:spPr>
        <p:txBody>
          <a:bodyPr wrap="square" rtlCol="0">
            <a:spAutoFit/>
          </a:bodyPr>
          <a:lstStyle/>
          <a:p>
            <a:r>
              <a:rPr kumimoji="1" lang="en-US" altLang="ja-JP" sz="3600" i="1" dirty="0"/>
              <a:t>v</a:t>
            </a:r>
            <a:r>
              <a:rPr kumimoji="1" lang="en-US" altLang="ja-JP" sz="3600" i="1" baseline="-25000" dirty="0"/>
              <a:t>i</a:t>
            </a:r>
            <a:r>
              <a:rPr kumimoji="1" lang="en-US" altLang="ja-JP" sz="3600" baseline="-25000" dirty="0"/>
              <a:t>+1</a:t>
            </a:r>
            <a:endParaRPr kumimoji="1" lang="ja-JP" altLang="en-US" sz="3600" baseline="-25000" dirty="0"/>
          </a:p>
        </p:txBody>
      </p:sp>
      <p:cxnSp>
        <p:nvCxnSpPr>
          <p:cNvPr id="8" name="直線コネクタ 7">
            <a:extLst>
              <a:ext uri="{FF2B5EF4-FFF2-40B4-BE49-F238E27FC236}">
                <a16:creationId xmlns:a16="http://schemas.microsoft.com/office/drawing/2014/main" id="{869B9212-F638-455A-B267-E358F245A810}"/>
              </a:ext>
            </a:extLst>
          </p:cNvPr>
          <p:cNvCxnSpPr/>
          <p:nvPr/>
        </p:nvCxnSpPr>
        <p:spPr>
          <a:xfrm flipH="1">
            <a:off x="3539794" y="5009566"/>
            <a:ext cx="552567" cy="1368795"/>
          </a:xfrm>
          <a:prstGeom prst="line">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34DDA8AC-2918-48FA-B11E-50F3B8F6C85F}"/>
              </a:ext>
            </a:extLst>
          </p:cNvPr>
          <p:cNvSpPr/>
          <p:nvPr/>
        </p:nvSpPr>
        <p:spPr>
          <a:xfrm>
            <a:off x="3635161" y="5828599"/>
            <a:ext cx="148868" cy="1488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A77D3610-A55E-409E-9E12-A941E86C6997}"/>
              </a:ext>
            </a:extLst>
          </p:cNvPr>
          <p:cNvSpPr/>
          <p:nvPr/>
        </p:nvSpPr>
        <p:spPr>
          <a:xfrm>
            <a:off x="2835603" y="4093537"/>
            <a:ext cx="1178061" cy="1710994"/>
          </a:xfrm>
          <a:custGeom>
            <a:avLst/>
            <a:gdLst>
              <a:gd name="connsiteX0" fmla="*/ 1178061 w 1178061"/>
              <a:gd name="connsiteY0" fmla="*/ 931229 h 1710994"/>
              <a:gd name="connsiteX1" fmla="*/ 824643 w 1178061"/>
              <a:gd name="connsiteY1" fmla="*/ 0 h 1710994"/>
              <a:gd name="connsiteX2" fmla="*/ 129026 w 1178061"/>
              <a:gd name="connsiteY2" fmla="*/ 50488 h 1710994"/>
              <a:gd name="connsiteX3" fmla="*/ 0 w 1178061"/>
              <a:gd name="connsiteY3" fmla="*/ 774154 h 1710994"/>
              <a:gd name="connsiteX4" fmla="*/ 246832 w 1178061"/>
              <a:gd name="connsiteY4" fmla="*/ 1475381 h 1710994"/>
              <a:gd name="connsiteX5" fmla="*/ 802204 w 1178061"/>
              <a:gd name="connsiteY5" fmla="*/ 1710994 h 1710994"/>
              <a:gd name="connsiteX6" fmla="*/ 1178061 w 1178061"/>
              <a:gd name="connsiteY6" fmla="*/ 931229 h 171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61" h="1710994">
                <a:moveTo>
                  <a:pt x="1178061" y="931229"/>
                </a:moveTo>
                <a:lnTo>
                  <a:pt x="824643" y="0"/>
                </a:lnTo>
                <a:lnTo>
                  <a:pt x="129026" y="50488"/>
                </a:lnTo>
                <a:lnTo>
                  <a:pt x="0" y="774154"/>
                </a:lnTo>
                <a:lnTo>
                  <a:pt x="246832" y="1475381"/>
                </a:lnTo>
                <a:lnTo>
                  <a:pt x="802204" y="1710994"/>
                </a:lnTo>
                <a:lnTo>
                  <a:pt x="1178061" y="931229"/>
                </a:lnTo>
                <a:close/>
              </a:path>
            </a:pathLst>
          </a:cu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110D23B-B441-426B-92B0-4EA1469877A7}"/>
              </a:ext>
            </a:extLst>
          </p:cNvPr>
          <p:cNvSpPr txBox="1"/>
          <p:nvPr/>
        </p:nvSpPr>
        <p:spPr>
          <a:xfrm>
            <a:off x="3304390" y="5222763"/>
            <a:ext cx="959278" cy="646331"/>
          </a:xfrm>
          <a:prstGeom prst="rect">
            <a:avLst/>
          </a:prstGeom>
          <a:noFill/>
        </p:spPr>
        <p:txBody>
          <a:bodyPr wrap="square" rtlCol="0">
            <a:spAutoFit/>
          </a:bodyPr>
          <a:lstStyle/>
          <a:p>
            <a:r>
              <a:rPr kumimoji="1" lang="en-US" altLang="ja-JP" sz="3600" i="1" dirty="0"/>
              <a:t>q</a:t>
            </a:r>
            <a:endParaRPr kumimoji="1" lang="ja-JP" altLang="en-US" sz="3600" i="1" baseline="-25000" dirty="0"/>
          </a:p>
        </p:txBody>
      </p:sp>
    </p:spTree>
    <p:extLst>
      <p:ext uri="{BB962C8B-B14F-4D97-AF65-F5344CB8AC3E}">
        <p14:creationId xmlns:p14="http://schemas.microsoft.com/office/powerpoint/2010/main" val="29564075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59B2E-DE75-4C8E-A68C-3157E4D6F3E0}"/>
              </a:ext>
            </a:extLst>
          </p:cNvPr>
          <p:cNvSpPr>
            <a:spLocks noGrp="1"/>
          </p:cNvSpPr>
          <p:nvPr>
            <p:ph type="title"/>
          </p:nvPr>
        </p:nvSpPr>
        <p:spPr/>
        <p:txBody>
          <a:bodyPr/>
          <a:lstStyle/>
          <a:p>
            <a:r>
              <a:rPr kumimoji="1" lang="en-US" altLang="ja-JP" dirty="0"/>
              <a:t>Correctness</a:t>
            </a:r>
            <a:r>
              <a:rPr lang="en-US" altLang="ja-JP" dirty="0"/>
              <a:t> (5/7)</a:t>
            </a:r>
            <a:endParaRPr kumimoji="1" lang="ja-JP" altLang="en-US" dirty="0"/>
          </a:p>
        </p:txBody>
      </p:sp>
      <p:sp>
        <p:nvSpPr>
          <p:cNvPr id="3" name="コンテンツ プレースホルダー 2">
            <a:extLst>
              <a:ext uri="{FF2B5EF4-FFF2-40B4-BE49-F238E27FC236}">
                <a16:creationId xmlns:a16="http://schemas.microsoft.com/office/drawing/2014/main" id="{FE307D83-4A79-4840-9AAB-2F2F31DFDACE}"/>
              </a:ext>
            </a:extLst>
          </p:cNvPr>
          <p:cNvSpPr>
            <a:spLocks noGrp="1"/>
          </p:cNvSpPr>
          <p:nvPr>
            <p:ph idx="1"/>
          </p:nvPr>
        </p:nvSpPr>
        <p:spPr/>
        <p:txBody>
          <a:bodyPr/>
          <a:lstStyle/>
          <a:p>
            <a:pPr marL="0" indent="0">
              <a:buNone/>
            </a:pPr>
            <a:r>
              <a:rPr lang="en-US" altLang="ja-JP" dirty="0"/>
              <a:t>Suppose that there exists some </a:t>
            </a:r>
            <a:r>
              <a:rPr lang="en-US" altLang="ja-JP" dirty="0" err="1"/>
              <a:t>ccw</a:t>
            </a:r>
            <a:r>
              <a:rPr lang="en-US" altLang="ja-JP" dirty="0"/>
              <a:t>-spiral path from </a:t>
            </a:r>
            <a:r>
              <a:rPr lang="en-US" altLang="ja-JP" i="1" dirty="0"/>
              <a:t>v</a:t>
            </a:r>
            <a:r>
              <a:rPr lang="en-US" altLang="ja-JP" i="1" baseline="-25000" dirty="0"/>
              <a:t>i</a:t>
            </a:r>
            <a:r>
              <a:rPr lang="en-US" altLang="ja-JP" dirty="0"/>
              <a:t> to </a:t>
            </a:r>
            <a:r>
              <a:rPr lang="en-US" altLang="ja-JP" i="1" dirty="0"/>
              <a:t>X</a:t>
            </a:r>
            <a:r>
              <a:rPr lang="en-US" altLang="ja-JP" dirty="0"/>
              <a:t>.</a:t>
            </a:r>
          </a:p>
          <a:p>
            <a:pPr>
              <a:buFont typeface="Wingdings" panose="05000000000000000000" pitchFamily="2" charset="2"/>
              <a:buChar char="l"/>
            </a:pPr>
            <a:r>
              <a:rPr lang="en-US" altLang="ja-JP" dirty="0"/>
              <a:t>The </a:t>
            </a:r>
            <a:r>
              <a:rPr lang="en-US" altLang="ja-JP" dirty="0" err="1"/>
              <a:t>ccw</a:t>
            </a:r>
            <a:r>
              <a:rPr lang="en-US" altLang="ja-JP" dirty="0"/>
              <a:t>-spiral path cannot cross segments </a:t>
            </a:r>
            <a:r>
              <a:rPr lang="en-US" altLang="ja-JP" i="1" dirty="0"/>
              <a:t>v</a:t>
            </a:r>
            <a:r>
              <a:rPr lang="en-US" altLang="ja-JP" i="1" baseline="-25000" dirty="0"/>
              <a:t>i</a:t>
            </a:r>
            <a:r>
              <a:rPr lang="en-US" altLang="ja-JP" baseline="-25000" dirty="0"/>
              <a:t>+1</a:t>
            </a:r>
            <a:r>
              <a:rPr lang="en-US" altLang="ja-JP" i="1" dirty="0"/>
              <a:t>q</a:t>
            </a:r>
            <a:r>
              <a:rPr lang="en-US" altLang="ja-JP" dirty="0"/>
              <a:t>.</a:t>
            </a:r>
          </a:p>
          <a:p>
            <a:pPr>
              <a:buFont typeface="Wingdings" panose="05000000000000000000" pitchFamily="2" charset="2"/>
              <a:buChar char="l"/>
            </a:pPr>
            <a:r>
              <a:rPr lang="en-US" altLang="ja-JP" dirty="0"/>
              <a:t>If the path can reach </a:t>
            </a:r>
            <a:r>
              <a:rPr lang="en-US" altLang="ja-JP" i="1" dirty="0"/>
              <a:t>X</a:t>
            </a:r>
            <a:r>
              <a:rPr lang="en-US" altLang="ja-JP" dirty="0"/>
              <a:t> without crossing </a:t>
            </a:r>
            <a:r>
              <a:rPr lang="en-US" altLang="ja-JP" i="1" dirty="0"/>
              <a:t>v</a:t>
            </a:r>
            <a:r>
              <a:rPr lang="en-US" altLang="ja-JP" i="1" baseline="-25000" dirty="0"/>
              <a:t>i</a:t>
            </a:r>
            <a:r>
              <a:rPr lang="en-US" altLang="ja-JP" baseline="-25000" dirty="0"/>
              <a:t>+1</a:t>
            </a:r>
            <a:r>
              <a:rPr lang="en-US" altLang="ja-JP" i="1" dirty="0"/>
              <a:t>q</a:t>
            </a:r>
            <a:r>
              <a:rPr lang="en-US" altLang="ja-JP" dirty="0"/>
              <a:t>, it implies there is a hole in the input. Contradiction.</a:t>
            </a:r>
          </a:p>
        </p:txBody>
      </p:sp>
      <p:pic>
        <p:nvPicPr>
          <p:cNvPr id="4" name="図 3">
            <a:extLst>
              <a:ext uri="{FF2B5EF4-FFF2-40B4-BE49-F238E27FC236}">
                <a16:creationId xmlns:a16="http://schemas.microsoft.com/office/drawing/2014/main" id="{EDB042FF-3D17-41E5-B664-437A1EC1EB66}"/>
              </a:ext>
            </a:extLst>
          </p:cNvPr>
          <p:cNvPicPr>
            <a:picLocks noChangeAspect="1"/>
          </p:cNvPicPr>
          <p:nvPr/>
        </p:nvPicPr>
        <p:blipFill>
          <a:blip r:embed="rId2"/>
          <a:stretch>
            <a:fillRect/>
          </a:stretch>
        </p:blipFill>
        <p:spPr>
          <a:xfrm>
            <a:off x="2639154" y="3693863"/>
            <a:ext cx="3015540" cy="2433180"/>
          </a:xfrm>
          <a:prstGeom prst="rect">
            <a:avLst/>
          </a:prstGeom>
        </p:spPr>
      </p:pic>
      <p:sp>
        <p:nvSpPr>
          <p:cNvPr id="5" name="テキスト ボックス 4">
            <a:extLst>
              <a:ext uri="{FF2B5EF4-FFF2-40B4-BE49-F238E27FC236}">
                <a16:creationId xmlns:a16="http://schemas.microsoft.com/office/drawing/2014/main" id="{23E2F176-F214-494A-8D27-981FB87D87F5}"/>
              </a:ext>
            </a:extLst>
          </p:cNvPr>
          <p:cNvSpPr txBox="1"/>
          <p:nvPr/>
        </p:nvSpPr>
        <p:spPr>
          <a:xfrm>
            <a:off x="4639318" y="3262324"/>
            <a:ext cx="959278" cy="646331"/>
          </a:xfrm>
          <a:prstGeom prst="rect">
            <a:avLst/>
          </a:prstGeom>
          <a:noFill/>
        </p:spPr>
        <p:txBody>
          <a:bodyPr wrap="square" rtlCol="0">
            <a:spAutoFit/>
          </a:bodyPr>
          <a:lstStyle/>
          <a:p>
            <a:r>
              <a:rPr kumimoji="1" lang="en-US" altLang="ja-JP" sz="3600" i="1" dirty="0"/>
              <a:t>v</a:t>
            </a:r>
            <a:r>
              <a:rPr kumimoji="1" lang="en-US" altLang="ja-JP" sz="3600" i="1" baseline="-25000" dirty="0"/>
              <a:t>i</a:t>
            </a:r>
            <a:endParaRPr kumimoji="1" lang="ja-JP" altLang="en-US" sz="3600" i="1" baseline="-25000" dirty="0"/>
          </a:p>
        </p:txBody>
      </p:sp>
      <p:sp>
        <p:nvSpPr>
          <p:cNvPr id="6" name="テキスト ボックス 5">
            <a:extLst>
              <a:ext uri="{FF2B5EF4-FFF2-40B4-BE49-F238E27FC236}">
                <a16:creationId xmlns:a16="http://schemas.microsoft.com/office/drawing/2014/main" id="{0685203B-24E6-4B06-835B-952A3381304B}"/>
              </a:ext>
            </a:extLst>
          </p:cNvPr>
          <p:cNvSpPr txBox="1"/>
          <p:nvPr/>
        </p:nvSpPr>
        <p:spPr>
          <a:xfrm>
            <a:off x="4092361" y="4587287"/>
            <a:ext cx="959278" cy="646331"/>
          </a:xfrm>
          <a:prstGeom prst="rect">
            <a:avLst/>
          </a:prstGeom>
          <a:noFill/>
        </p:spPr>
        <p:txBody>
          <a:bodyPr wrap="square" rtlCol="0">
            <a:spAutoFit/>
          </a:bodyPr>
          <a:lstStyle/>
          <a:p>
            <a:r>
              <a:rPr kumimoji="1" lang="en-US" altLang="ja-JP" sz="3600" i="1" dirty="0"/>
              <a:t>v</a:t>
            </a:r>
            <a:r>
              <a:rPr kumimoji="1" lang="en-US" altLang="ja-JP" sz="3600" i="1" baseline="-25000" dirty="0"/>
              <a:t>i</a:t>
            </a:r>
            <a:r>
              <a:rPr kumimoji="1" lang="en-US" altLang="ja-JP" sz="3600" baseline="-25000" dirty="0"/>
              <a:t>+1</a:t>
            </a:r>
            <a:endParaRPr kumimoji="1" lang="ja-JP" altLang="en-US" sz="3600" baseline="-25000" dirty="0"/>
          </a:p>
        </p:txBody>
      </p:sp>
      <p:cxnSp>
        <p:nvCxnSpPr>
          <p:cNvPr id="8" name="直線コネクタ 7">
            <a:extLst>
              <a:ext uri="{FF2B5EF4-FFF2-40B4-BE49-F238E27FC236}">
                <a16:creationId xmlns:a16="http://schemas.microsoft.com/office/drawing/2014/main" id="{869B9212-F638-455A-B267-E358F245A810}"/>
              </a:ext>
            </a:extLst>
          </p:cNvPr>
          <p:cNvCxnSpPr/>
          <p:nvPr/>
        </p:nvCxnSpPr>
        <p:spPr>
          <a:xfrm flipH="1">
            <a:off x="3539794" y="5009566"/>
            <a:ext cx="552567" cy="1368795"/>
          </a:xfrm>
          <a:prstGeom prst="line">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34DDA8AC-2918-48FA-B11E-50F3B8F6C85F}"/>
              </a:ext>
            </a:extLst>
          </p:cNvPr>
          <p:cNvSpPr/>
          <p:nvPr/>
        </p:nvSpPr>
        <p:spPr>
          <a:xfrm>
            <a:off x="3635161" y="5828599"/>
            <a:ext cx="148868" cy="1488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A77D3610-A55E-409E-9E12-A941E86C6997}"/>
              </a:ext>
            </a:extLst>
          </p:cNvPr>
          <p:cNvSpPr/>
          <p:nvPr/>
        </p:nvSpPr>
        <p:spPr>
          <a:xfrm>
            <a:off x="2835603" y="4093537"/>
            <a:ext cx="1178061" cy="1710994"/>
          </a:xfrm>
          <a:custGeom>
            <a:avLst/>
            <a:gdLst>
              <a:gd name="connsiteX0" fmla="*/ 1178061 w 1178061"/>
              <a:gd name="connsiteY0" fmla="*/ 931229 h 1710994"/>
              <a:gd name="connsiteX1" fmla="*/ 824643 w 1178061"/>
              <a:gd name="connsiteY1" fmla="*/ 0 h 1710994"/>
              <a:gd name="connsiteX2" fmla="*/ 129026 w 1178061"/>
              <a:gd name="connsiteY2" fmla="*/ 50488 h 1710994"/>
              <a:gd name="connsiteX3" fmla="*/ 0 w 1178061"/>
              <a:gd name="connsiteY3" fmla="*/ 774154 h 1710994"/>
              <a:gd name="connsiteX4" fmla="*/ 246832 w 1178061"/>
              <a:gd name="connsiteY4" fmla="*/ 1475381 h 1710994"/>
              <a:gd name="connsiteX5" fmla="*/ 802204 w 1178061"/>
              <a:gd name="connsiteY5" fmla="*/ 1710994 h 1710994"/>
              <a:gd name="connsiteX6" fmla="*/ 1178061 w 1178061"/>
              <a:gd name="connsiteY6" fmla="*/ 931229 h 171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61" h="1710994">
                <a:moveTo>
                  <a:pt x="1178061" y="931229"/>
                </a:moveTo>
                <a:lnTo>
                  <a:pt x="824643" y="0"/>
                </a:lnTo>
                <a:lnTo>
                  <a:pt x="129026" y="50488"/>
                </a:lnTo>
                <a:lnTo>
                  <a:pt x="0" y="774154"/>
                </a:lnTo>
                <a:lnTo>
                  <a:pt x="246832" y="1475381"/>
                </a:lnTo>
                <a:lnTo>
                  <a:pt x="802204" y="1710994"/>
                </a:lnTo>
                <a:lnTo>
                  <a:pt x="1178061" y="931229"/>
                </a:lnTo>
                <a:close/>
              </a:path>
            </a:pathLst>
          </a:cu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110D23B-B441-426B-92B0-4EA1469877A7}"/>
              </a:ext>
            </a:extLst>
          </p:cNvPr>
          <p:cNvSpPr txBox="1"/>
          <p:nvPr/>
        </p:nvSpPr>
        <p:spPr>
          <a:xfrm>
            <a:off x="3304390" y="5222763"/>
            <a:ext cx="959278" cy="646331"/>
          </a:xfrm>
          <a:prstGeom prst="rect">
            <a:avLst/>
          </a:prstGeom>
          <a:noFill/>
        </p:spPr>
        <p:txBody>
          <a:bodyPr wrap="square" rtlCol="0">
            <a:spAutoFit/>
          </a:bodyPr>
          <a:lstStyle/>
          <a:p>
            <a:r>
              <a:rPr kumimoji="1" lang="en-US" altLang="ja-JP" sz="3600" i="1" dirty="0"/>
              <a:t>q</a:t>
            </a:r>
            <a:endParaRPr kumimoji="1" lang="ja-JP" altLang="en-US" sz="3600" i="1" baseline="-25000" dirty="0"/>
          </a:p>
        </p:txBody>
      </p:sp>
      <p:sp>
        <p:nvSpPr>
          <p:cNvPr id="7" name="乗算記号 6">
            <a:extLst>
              <a:ext uri="{FF2B5EF4-FFF2-40B4-BE49-F238E27FC236}">
                <a16:creationId xmlns:a16="http://schemas.microsoft.com/office/drawing/2014/main" id="{AF39F2A8-B657-45A0-951B-9381F17E0683}"/>
              </a:ext>
            </a:extLst>
          </p:cNvPr>
          <p:cNvSpPr/>
          <p:nvPr/>
        </p:nvSpPr>
        <p:spPr>
          <a:xfrm>
            <a:off x="2914091" y="4373256"/>
            <a:ext cx="625703" cy="625703"/>
          </a:xfrm>
          <a:prstGeom prst="mathMultiply">
            <a:avLst>
              <a:gd name="adj1" fmla="val 127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64D69039-4402-442D-A8EB-004EBB0ECAB4}"/>
              </a:ext>
            </a:extLst>
          </p:cNvPr>
          <p:cNvSpPr/>
          <p:nvPr/>
        </p:nvSpPr>
        <p:spPr>
          <a:xfrm>
            <a:off x="3590282" y="3747357"/>
            <a:ext cx="1537090" cy="2019534"/>
          </a:xfrm>
          <a:custGeom>
            <a:avLst/>
            <a:gdLst>
              <a:gd name="connsiteX0" fmla="*/ 1009767 w 1537090"/>
              <a:gd name="connsiteY0" fmla="*/ 0 h 2019534"/>
              <a:gd name="connsiteX1" fmla="*/ 639519 w 1537090"/>
              <a:gd name="connsiteY1" fmla="*/ 1974655 h 2019534"/>
              <a:gd name="connsiteX2" fmla="*/ 1267819 w 1537090"/>
              <a:gd name="connsiteY2" fmla="*/ 2019534 h 2019534"/>
              <a:gd name="connsiteX3" fmla="*/ 1537090 w 1537090"/>
              <a:gd name="connsiteY3" fmla="*/ 1654896 h 2019534"/>
              <a:gd name="connsiteX4" fmla="*/ 0 w 1537090"/>
              <a:gd name="connsiteY4" fmla="*/ 1318307 h 2019534"/>
              <a:gd name="connsiteX5" fmla="*/ 11220 w 1537090"/>
              <a:gd name="connsiteY5" fmla="*/ 1323917 h 2019534"/>
              <a:gd name="connsiteX6" fmla="*/ 11220 w 1537090"/>
              <a:gd name="connsiteY6" fmla="*/ 1323917 h 201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090" h="2019534">
                <a:moveTo>
                  <a:pt x="1009767" y="0"/>
                </a:moveTo>
                <a:lnTo>
                  <a:pt x="639519" y="1974655"/>
                </a:lnTo>
                <a:lnTo>
                  <a:pt x="1267819" y="2019534"/>
                </a:lnTo>
                <a:lnTo>
                  <a:pt x="1537090" y="1654896"/>
                </a:lnTo>
                <a:lnTo>
                  <a:pt x="0" y="1318307"/>
                </a:lnTo>
                <a:lnTo>
                  <a:pt x="11220" y="1323917"/>
                </a:lnTo>
                <a:lnTo>
                  <a:pt x="11220" y="1323917"/>
                </a:lnTo>
              </a:path>
            </a:pathLst>
          </a:custGeom>
          <a:ln w="57150">
            <a:headEnd type="none" w="med" len="med"/>
            <a:tailEnd type="triangl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8AED9BFD-79ED-4BD1-9422-02D82EA04E7C}"/>
              </a:ext>
            </a:extLst>
          </p:cNvPr>
          <p:cNvSpPr/>
          <p:nvPr/>
        </p:nvSpPr>
        <p:spPr>
          <a:xfrm>
            <a:off x="3242474" y="3405158"/>
            <a:ext cx="2412220" cy="1222940"/>
          </a:xfrm>
          <a:custGeom>
            <a:avLst/>
            <a:gdLst>
              <a:gd name="connsiteX0" fmla="*/ 1396844 w 2412220"/>
              <a:gd name="connsiteY0" fmla="*/ 342199 h 1222940"/>
              <a:gd name="connsiteX1" fmla="*/ 1739043 w 2412220"/>
              <a:gd name="connsiteY1" fmla="*/ 1150013 h 1222940"/>
              <a:gd name="connsiteX2" fmla="*/ 2412220 w 2412220"/>
              <a:gd name="connsiteY2" fmla="*/ 0 h 1222940"/>
              <a:gd name="connsiteX3" fmla="*/ 560981 w 2412220"/>
              <a:gd name="connsiteY3" fmla="*/ 173905 h 1222940"/>
              <a:gd name="connsiteX4" fmla="*/ 0 w 2412220"/>
              <a:gd name="connsiteY4" fmla="*/ 1222940 h 122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220" h="1222940">
                <a:moveTo>
                  <a:pt x="1396844" y="342199"/>
                </a:moveTo>
                <a:lnTo>
                  <a:pt x="1739043" y="1150013"/>
                </a:lnTo>
                <a:lnTo>
                  <a:pt x="2412220" y="0"/>
                </a:lnTo>
                <a:lnTo>
                  <a:pt x="560981" y="173905"/>
                </a:lnTo>
                <a:lnTo>
                  <a:pt x="0" y="1222940"/>
                </a:lnTo>
              </a:path>
            </a:pathLst>
          </a:custGeom>
          <a:ln w="57150">
            <a:headEnd type="none" w="med" len="med"/>
            <a:tailEnd type="triangle" w="med" len="med"/>
          </a:ln>
        </p:spPr>
        <p:style>
          <a:lnRef idx="1">
            <a:schemeClr val="accent4"/>
          </a:lnRef>
          <a:fillRef idx="0">
            <a:schemeClr val="accent4"/>
          </a:fillRef>
          <a:effectRef idx="0">
            <a:schemeClr val="accent4"/>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878815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59B2E-DE75-4C8E-A68C-3157E4D6F3E0}"/>
              </a:ext>
            </a:extLst>
          </p:cNvPr>
          <p:cNvSpPr>
            <a:spLocks noGrp="1"/>
          </p:cNvSpPr>
          <p:nvPr>
            <p:ph type="title"/>
          </p:nvPr>
        </p:nvSpPr>
        <p:spPr/>
        <p:txBody>
          <a:bodyPr/>
          <a:lstStyle/>
          <a:p>
            <a:r>
              <a:rPr kumimoji="1" lang="en-US" altLang="ja-JP" dirty="0"/>
              <a:t>Correctness</a:t>
            </a:r>
            <a:r>
              <a:rPr lang="en-US" altLang="ja-JP" dirty="0"/>
              <a:t> (6/7)</a:t>
            </a:r>
            <a:endParaRPr kumimoji="1" lang="ja-JP" altLang="en-US" dirty="0"/>
          </a:p>
        </p:txBody>
      </p:sp>
      <p:sp>
        <p:nvSpPr>
          <p:cNvPr id="3" name="コンテンツ プレースホルダー 2">
            <a:extLst>
              <a:ext uri="{FF2B5EF4-FFF2-40B4-BE49-F238E27FC236}">
                <a16:creationId xmlns:a16="http://schemas.microsoft.com/office/drawing/2014/main" id="{FE307D83-4A79-4840-9AAB-2F2F31DFDACE}"/>
              </a:ext>
            </a:extLst>
          </p:cNvPr>
          <p:cNvSpPr>
            <a:spLocks noGrp="1"/>
          </p:cNvSpPr>
          <p:nvPr>
            <p:ph idx="1"/>
          </p:nvPr>
        </p:nvSpPr>
        <p:spPr/>
        <p:txBody>
          <a:bodyPr/>
          <a:lstStyle/>
          <a:p>
            <a:pPr marL="0" indent="0">
              <a:buNone/>
            </a:pPr>
            <a:r>
              <a:rPr lang="en-US" altLang="ja-JP" dirty="0"/>
              <a:t>This implies that (remaining region by cuts) </a:t>
            </a:r>
            <a:r>
              <a:rPr lang="ja-JP" altLang="en-US" dirty="0"/>
              <a:t>⊇ </a:t>
            </a:r>
            <a:r>
              <a:rPr lang="en-US" altLang="ja-JP" dirty="0"/>
              <a:t>(fun region).</a:t>
            </a:r>
          </a:p>
          <a:p>
            <a:pPr marL="0" indent="0">
              <a:buNone/>
            </a:pPr>
            <a:r>
              <a:rPr lang="en-US" altLang="ja-JP" dirty="0"/>
              <a:t>Lastly, we will prove that “</a:t>
            </a:r>
            <a:r>
              <a:rPr lang="ja-JP" altLang="en-US" dirty="0"/>
              <a:t>⊇</a:t>
            </a:r>
            <a:r>
              <a:rPr lang="en-US" altLang="ja-JP" dirty="0"/>
              <a:t>”</a:t>
            </a:r>
            <a:r>
              <a:rPr lang="ja-JP" altLang="en-US" dirty="0"/>
              <a:t> </a:t>
            </a:r>
            <a:r>
              <a:rPr lang="en-US" altLang="ja-JP" dirty="0"/>
              <a:t>is actually “</a:t>
            </a:r>
            <a:r>
              <a:rPr lang="en-US" altLang="ja-JP" dirty="0">
                <a:solidFill>
                  <a:srgbClr val="FF0000"/>
                </a:solidFill>
              </a:rPr>
              <a:t>=</a:t>
            </a:r>
            <a:r>
              <a:rPr lang="en-US" altLang="ja-JP" dirty="0"/>
              <a:t>“.</a:t>
            </a:r>
          </a:p>
        </p:txBody>
      </p:sp>
      <p:pic>
        <p:nvPicPr>
          <p:cNvPr id="12" name="図 11">
            <a:extLst>
              <a:ext uri="{FF2B5EF4-FFF2-40B4-BE49-F238E27FC236}">
                <a16:creationId xmlns:a16="http://schemas.microsoft.com/office/drawing/2014/main" id="{6A2BB255-A87A-4CBE-B269-B4CB5260CC85}"/>
              </a:ext>
            </a:extLst>
          </p:cNvPr>
          <p:cNvPicPr>
            <a:picLocks noChangeAspect="1"/>
          </p:cNvPicPr>
          <p:nvPr/>
        </p:nvPicPr>
        <p:blipFill>
          <a:blip r:embed="rId2"/>
          <a:stretch>
            <a:fillRect/>
          </a:stretch>
        </p:blipFill>
        <p:spPr>
          <a:xfrm>
            <a:off x="2639154" y="3693863"/>
            <a:ext cx="3015540" cy="2433180"/>
          </a:xfrm>
          <a:prstGeom prst="rect">
            <a:avLst/>
          </a:prstGeom>
        </p:spPr>
      </p:pic>
      <p:sp>
        <p:nvSpPr>
          <p:cNvPr id="13" name="テキスト ボックス 12">
            <a:extLst>
              <a:ext uri="{FF2B5EF4-FFF2-40B4-BE49-F238E27FC236}">
                <a16:creationId xmlns:a16="http://schemas.microsoft.com/office/drawing/2014/main" id="{0BCEE66F-444D-41DE-B9D8-2B7B772D76A9}"/>
              </a:ext>
            </a:extLst>
          </p:cNvPr>
          <p:cNvSpPr txBox="1"/>
          <p:nvPr/>
        </p:nvSpPr>
        <p:spPr>
          <a:xfrm>
            <a:off x="4639318" y="3262324"/>
            <a:ext cx="959278" cy="646331"/>
          </a:xfrm>
          <a:prstGeom prst="rect">
            <a:avLst/>
          </a:prstGeom>
          <a:noFill/>
        </p:spPr>
        <p:txBody>
          <a:bodyPr wrap="square" rtlCol="0">
            <a:spAutoFit/>
          </a:bodyPr>
          <a:lstStyle/>
          <a:p>
            <a:r>
              <a:rPr kumimoji="1" lang="en-US" altLang="ja-JP" sz="3600" i="1" dirty="0"/>
              <a:t>v</a:t>
            </a:r>
            <a:r>
              <a:rPr kumimoji="1" lang="en-US" altLang="ja-JP" sz="3600" i="1" baseline="-25000" dirty="0"/>
              <a:t>i</a:t>
            </a:r>
            <a:endParaRPr kumimoji="1" lang="ja-JP" altLang="en-US" sz="3600" i="1" baseline="-25000" dirty="0"/>
          </a:p>
        </p:txBody>
      </p:sp>
      <p:sp>
        <p:nvSpPr>
          <p:cNvPr id="15" name="テキスト ボックス 14">
            <a:extLst>
              <a:ext uri="{FF2B5EF4-FFF2-40B4-BE49-F238E27FC236}">
                <a16:creationId xmlns:a16="http://schemas.microsoft.com/office/drawing/2014/main" id="{791D479F-4809-4872-B542-2C79B87D8293}"/>
              </a:ext>
            </a:extLst>
          </p:cNvPr>
          <p:cNvSpPr txBox="1"/>
          <p:nvPr/>
        </p:nvSpPr>
        <p:spPr>
          <a:xfrm>
            <a:off x="4092361" y="4587287"/>
            <a:ext cx="959278" cy="646331"/>
          </a:xfrm>
          <a:prstGeom prst="rect">
            <a:avLst/>
          </a:prstGeom>
          <a:noFill/>
        </p:spPr>
        <p:txBody>
          <a:bodyPr wrap="square" rtlCol="0">
            <a:spAutoFit/>
          </a:bodyPr>
          <a:lstStyle/>
          <a:p>
            <a:r>
              <a:rPr kumimoji="1" lang="en-US" altLang="ja-JP" sz="3600" i="1" dirty="0"/>
              <a:t>v</a:t>
            </a:r>
            <a:r>
              <a:rPr kumimoji="1" lang="en-US" altLang="ja-JP" sz="3600" i="1" baseline="-25000" dirty="0"/>
              <a:t>i</a:t>
            </a:r>
            <a:r>
              <a:rPr kumimoji="1" lang="en-US" altLang="ja-JP" sz="3600" baseline="-25000" dirty="0"/>
              <a:t>+1</a:t>
            </a:r>
            <a:endParaRPr kumimoji="1" lang="ja-JP" altLang="en-US" sz="3600" baseline="-25000" dirty="0"/>
          </a:p>
        </p:txBody>
      </p:sp>
      <p:cxnSp>
        <p:nvCxnSpPr>
          <p:cNvPr id="16" name="直線コネクタ 15">
            <a:extLst>
              <a:ext uri="{FF2B5EF4-FFF2-40B4-BE49-F238E27FC236}">
                <a16:creationId xmlns:a16="http://schemas.microsoft.com/office/drawing/2014/main" id="{FDF14284-6E37-4372-BD36-7B1F39DFF058}"/>
              </a:ext>
            </a:extLst>
          </p:cNvPr>
          <p:cNvCxnSpPr/>
          <p:nvPr/>
        </p:nvCxnSpPr>
        <p:spPr>
          <a:xfrm flipH="1">
            <a:off x="3539794" y="5009566"/>
            <a:ext cx="552567" cy="1368795"/>
          </a:xfrm>
          <a:prstGeom prst="line">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楕円 16">
            <a:extLst>
              <a:ext uri="{FF2B5EF4-FFF2-40B4-BE49-F238E27FC236}">
                <a16:creationId xmlns:a16="http://schemas.microsoft.com/office/drawing/2014/main" id="{4C94D90C-82A6-47DA-A002-5FA3AA86E9BF}"/>
              </a:ext>
            </a:extLst>
          </p:cNvPr>
          <p:cNvSpPr/>
          <p:nvPr/>
        </p:nvSpPr>
        <p:spPr>
          <a:xfrm>
            <a:off x="3635161" y="5828599"/>
            <a:ext cx="148868" cy="1488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DF2338F3-73E3-4027-937C-CB5F98D0A09A}"/>
              </a:ext>
            </a:extLst>
          </p:cNvPr>
          <p:cNvSpPr/>
          <p:nvPr/>
        </p:nvSpPr>
        <p:spPr>
          <a:xfrm>
            <a:off x="2835603" y="4093537"/>
            <a:ext cx="1178061" cy="1710994"/>
          </a:xfrm>
          <a:custGeom>
            <a:avLst/>
            <a:gdLst>
              <a:gd name="connsiteX0" fmla="*/ 1178061 w 1178061"/>
              <a:gd name="connsiteY0" fmla="*/ 931229 h 1710994"/>
              <a:gd name="connsiteX1" fmla="*/ 824643 w 1178061"/>
              <a:gd name="connsiteY1" fmla="*/ 0 h 1710994"/>
              <a:gd name="connsiteX2" fmla="*/ 129026 w 1178061"/>
              <a:gd name="connsiteY2" fmla="*/ 50488 h 1710994"/>
              <a:gd name="connsiteX3" fmla="*/ 0 w 1178061"/>
              <a:gd name="connsiteY3" fmla="*/ 774154 h 1710994"/>
              <a:gd name="connsiteX4" fmla="*/ 246832 w 1178061"/>
              <a:gd name="connsiteY4" fmla="*/ 1475381 h 1710994"/>
              <a:gd name="connsiteX5" fmla="*/ 802204 w 1178061"/>
              <a:gd name="connsiteY5" fmla="*/ 1710994 h 1710994"/>
              <a:gd name="connsiteX6" fmla="*/ 1178061 w 1178061"/>
              <a:gd name="connsiteY6" fmla="*/ 931229 h 171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61" h="1710994">
                <a:moveTo>
                  <a:pt x="1178061" y="931229"/>
                </a:moveTo>
                <a:lnTo>
                  <a:pt x="824643" y="0"/>
                </a:lnTo>
                <a:lnTo>
                  <a:pt x="129026" y="50488"/>
                </a:lnTo>
                <a:lnTo>
                  <a:pt x="0" y="774154"/>
                </a:lnTo>
                <a:lnTo>
                  <a:pt x="246832" y="1475381"/>
                </a:lnTo>
                <a:lnTo>
                  <a:pt x="802204" y="1710994"/>
                </a:lnTo>
                <a:lnTo>
                  <a:pt x="1178061" y="931229"/>
                </a:lnTo>
                <a:close/>
              </a:path>
            </a:pathLst>
          </a:cu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F4BC3420-79BA-400E-A00C-2CAC2925D0E2}"/>
              </a:ext>
            </a:extLst>
          </p:cNvPr>
          <p:cNvSpPr txBox="1"/>
          <p:nvPr/>
        </p:nvSpPr>
        <p:spPr>
          <a:xfrm>
            <a:off x="3304390" y="5222763"/>
            <a:ext cx="959278" cy="646331"/>
          </a:xfrm>
          <a:prstGeom prst="rect">
            <a:avLst/>
          </a:prstGeom>
          <a:noFill/>
        </p:spPr>
        <p:txBody>
          <a:bodyPr wrap="square" rtlCol="0">
            <a:spAutoFit/>
          </a:bodyPr>
          <a:lstStyle/>
          <a:p>
            <a:r>
              <a:rPr kumimoji="1" lang="en-US" altLang="ja-JP" sz="3600" i="1" dirty="0"/>
              <a:t>q</a:t>
            </a:r>
            <a:endParaRPr kumimoji="1" lang="ja-JP" altLang="en-US" sz="3600" i="1" baseline="-25000" dirty="0"/>
          </a:p>
        </p:txBody>
      </p:sp>
      <p:sp>
        <p:nvSpPr>
          <p:cNvPr id="20" name="乗算記号 19">
            <a:extLst>
              <a:ext uri="{FF2B5EF4-FFF2-40B4-BE49-F238E27FC236}">
                <a16:creationId xmlns:a16="http://schemas.microsoft.com/office/drawing/2014/main" id="{6A1E8D80-54E7-4E56-9055-325F1B1D5A00}"/>
              </a:ext>
            </a:extLst>
          </p:cNvPr>
          <p:cNvSpPr/>
          <p:nvPr/>
        </p:nvSpPr>
        <p:spPr>
          <a:xfrm>
            <a:off x="2914091" y="4373256"/>
            <a:ext cx="625703" cy="625703"/>
          </a:xfrm>
          <a:prstGeom prst="mathMultiply">
            <a:avLst>
              <a:gd name="adj1" fmla="val 127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34415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1D0E-4219-4D6A-809A-7792718439F1}"/>
              </a:ext>
            </a:extLst>
          </p:cNvPr>
          <p:cNvSpPr>
            <a:spLocks noGrp="1"/>
          </p:cNvSpPr>
          <p:nvPr>
            <p:ph type="title"/>
          </p:nvPr>
        </p:nvSpPr>
        <p:spPr/>
        <p:txBody>
          <a:bodyPr/>
          <a:lstStyle/>
          <a:p>
            <a:r>
              <a:rPr lang="en-US" altLang="ja-JP" dirty="0"/>
              <a:t>Correctness (7/7)</a:t>
            </a:r>
            <a:endParaRPr kumimoji="1" lang="ja-JP" altLang="en-US" dirty="0"/>
          </a:p>
        </p:txBody>
      </p:sp>
      <p:sp>
        <p:nvSpPr>
          <p:cNvPr id="3" name="コンテンツ プレースホルダー 2">
            <a:extLst>
              <a:ext uri="{FF2B5EF4-FFF2-40B4-BE49-F238E27FC236}">
                <a16:creationId xmlns:a16="http://schemas.microsoft.com/office/drawing/2014/main" id="{43B38110-643D-49D2-9DC1-9C08C75DB294}"/>
              </a:ext>
            </a:extLst>
          </p:cNvPr>
          <p:cNvSpPr>
            <a:spLocks noGrp="1"/>
          </p:cNvSpPr>
          <p:nvPr>
            <p:ph idx="1"/>
          </p:nvPr>
        </p:nvSpPr>
        <p:spPr/>
        <p:txBody>
          <a:bodyPr/>
          <a:lstStyle/>
          <a:p>
            <a:r>
              <a:rPr lang="en-US" altLang="ja-JP" dirty="0"/>
              <a:t>“(remaining region by cuts) </a:t>
            </a:r>
            <a:r>
              <a:rPr lang="en-US" altLang="ja-JP" b="1" dirty="0">
                <a:solidFill>
                  <a:srgbClr val="FF0000"/>
                </a:solidFill>
              </a:rPr>
              <a:t>=</a:t>
            </a:r>
            <a:r>
              <a:rPr lang="ja-JP" altLang="en-US" dirty="0"/>
              <a:t> </a:t>
            </a:r>
            <a:r>
              <a:rPr lang="en-US" altLang="ja-JP" dirty="0"/>
              <a:t>(fun region)”</a:t>
            </a:r>
          </a:p>
          <a:p>
            <a:r>
              <a:rPr lang="en-US" altLang="ja-JP" dirty="0"/>
              <a:t>Suppose that (remaining region by cuts) - (fun region) is nonempty. This means there exists a point </a:t>
            </a:r>
            <a:r>
              <a:rPr lang="en-US" altLang="ja-JP" i="1" dirty="0"/>
              <a:t>X</a:t>
            </a:r>
            <a:r>
              <a:rPr lang="en-US" altLang="ja-JP" dirty="0"/>
              <a:t> and vertex </a:t>
            </a:r>
            <a:r>
              <a:rPr lang="en-US" altLang="ja-JP" i="1" dirty="0"/>
              <a:t>v</a:t>
            </a:r>
            <a:r>
              <a:rPr lang="en-US" altLang="ja-JP" i="1" baseline="-25000" dirty="0"/>
              <a:t>i</a:t>
            </a:r>
            <a:r>
              <a:rPr lang="en-US" altLang="ja-JP" dirty="0"/>
              <a:t> such that </a:t>
            </a:r>
            <a:r>
              <a:rPr lang="en-US" altLang="ja-JP" i="1" dirty="0"/>
              <a:t>X</a:t>
            </a:r>
            <a:r>
              <a:rPr lang="en-US" altLang="ja-JP" dirty="0"/>
              <a:t> won’t be cut and </a:t>
            </a:r>
            <a:r>
              <a:rPr lang="en-US" altLang="ja-JP" i="1" dirty="0"/>
              <a:t>X</a:t>
            </a:r>
            <a:r>
              <a:rPr lang="en-US" altLang="ja-JP" dirty="0"/>
              <a:t> is not in </a:t>
            </a:r>
            <a:r>
              <a:rPr lang="en-US" altLang="ja-JP" i="1" dirty="0"/>
              <a:t>S</a:t>
            </a:r>
            <a:r>
              <a:rPr lang="en-US" altLang="ja-JP" dirty="0"/>
              <a:t>(</a:t>
            </a:r>
            <a:r>
              <a:rPr lang="en-US" altLang="ja-JP" i="1" dirty="0"/>
              <a:t>v</a:t>
            </a:r>
            <a:r>
              <a:rPr lang="en-US" altLang="ja-JP" i="1" baseline="-25000" dirty="0"/>
              <a:t>i</a:t>
            </a:r>
            <a:r>
              <a:rPr lang="en-US" altLang="ja-JP" dirty="0"/>
              <a:t>).  The boundary of </a:t>
            </a:r>
            <a:r>
              <a:rPr lang="en-US" altLang="ja-JP" i="1" dirty="0"/>
              <a:t>S</a:t>
            </a:r>
            <a:r>
              <a:rPr lang="en-US" altLang="ja-JP" dirty="0"/>
              <a:t>(</a:t>
            </a:r>
            <a:r>
              <a:rPr lang="en-US" altLang="ja-JP" i="1" dirty="0"/>
              <a:t>v</a:t>
            </a:r>
            <a:r>
              <a:rPr lang="en-US" altLang="ja-JP" i="1" baseline="-25000" dirty="0"/>
              <a:t>i</a:t>
            </a:r>
            <a:r>
              <a:rPr lang="en-US" altLang="ja-JP" dirty="0"/>
              <a:t>) is a polygon such that each edge is either (</a:t>
            </a:r>
            <a:r>
              <a:rPr lang="en-US" altLang="ja-JP" dirty="0" err="1"/>
              <a:t>i</a:t>
            </a:r>
            <a:r>
              <a:rPr lang="en-US" altLang="ja-JP" dirty="0"/>
              <a:t>) some edge of original polygon or (ii) half line passing from </a:t>
            </a:r>
            <a:r>
              <a:rPr lang="en-US" altLang="ja-JP" dirty="0" err="1"/>
              <a:t>v</a:t>
            </a:r>
            <a:r>
              <a:rPr lang="en-US" altLang="ja-JP" baseline="-25000" dirty="0" err="1"/>
              <a:t>j</a:t>
            </a:r>
            <a:r>
              <a:rPr lang="en-US" altLang="ja-JP" dirty="0"/>
              <a:t> to </a:t>
            </a:r>
            <a:r>
              <a:rPr lang="en-US" altLang="ja-JP" i="1" dirty="0" err="1"/>
              <a:t>v</a:t>
            </a:r>
            <a:r>
              <a:rPr lang="en-US" altLang="ja-JP" i="1" baseline="-25000" dirty="0" err="1"/>
              <a:t>k</a:t>
            </a:r>
            <a:r>
              <a:rPr lang="en-US" altLang="ja-JP" dirty="0"/>
              <a:t> where </a:t>
            </a:r>
            <a:r>
              <a:rPr lang="en-US" altLang="ja-JP" dirty="0" err="1"/>
              <a:t>v</a:t>
            </a:r>
            <a:r>
              <a:rPr lang="en-US" altLang="ja-JP" baseline="-25000" dirty="0" err="1"/>
              <a:t>k</a:t>
            </a:r>
            <a:r>
              <a:rPr lang="en-US" altLang="ja-JP" dirty="0"/>
              <a:t> is concave vertex. When X is in a region enclosed by the polygon and half line </a:t>
            </a:r>
            <a:r>
              <a:rPr lang="en-US" altLang="ja-JP" i="1" dirty="0" err="1"/>
              <a:t>v</a:t>
            </a:r>
            <a:r>
              <a:rPr lang="en-US" altLang="ja-JP" i="1" baseline="-25000" dirty="0" err="1"/>
              <a:t>i</a:t>
            </a:r>
            <a:r>
              <a:rPr lang="en-US" altLang="ja-JP" i="1" dirty="0" err="1"/>
              <a:t>v</a:t>
            </a:r>
            <a:r>
              <a:rPr lang="en-US" altLang="ja-JP" i="1" baseline="-25000" dirty="0" err="1"/>
              <a:t>k</a:t>
            </a:r>
            <a:r>
              <a:rPr lang="en-US" altLang="ja-JP" dirty="0"/>
              <a:t>, </a:t>
            </a:r>
            <a:r>
              <a:rPr lang="en-US" altLang="ja-JP" i="1" dirty="0"/>
              <a:t>X</a:t>
            </a:r>
            <a:r>
              <a:rPr lang="en-US" altLang="ja-JP" dirty="0"/>
              <a:t> should have been cut by a half line from </a:t>
            </a:r>
            <a:r>
              <a:rPr lang="en-US" altLang="ja-JP" i="1" dirty="0" err="1"/>
              <a:t>v</a:t>
            </a:r>
            <a:r>
              <a:rPr lang="en-US" altLang="ja-JP" i="1" baseline="-25000" dirty="0" err="1"/>
              <a:t>k</a:t>
            </a:r>
            <a:r>
              <a:rPr lang="en-US" altLang="ja-JP" dirty="0"/>
              <a:t>. This is contradiction.</a:t>
            </a:r>
          </a:p>
          <a:p>
            <a:pPr marL="0" indent="0">
              <a:buNone/>
            </a:pPr>
            <a:endParaRPr kumimoji="1" lang="ja-JP" altLang="en-US" dirty="0"/>
          </a:p>
        </p:txBody>
      </p:sp>
      <p:sp>
        <p:nvSpPr>
          <p:cNvPr id="5" name="フリーフォーム: 図形 4">
            <a:extLst>
              <a:ext uri="{FF2B5EF4-FFF2-40B4-BE49-F238E27FC236}">
                <a16:creationId xmlns:a16="http://schemas.microsoft.com/office/drawing/2014/main" id="{BFED38D3-086E-43ED-A9EF-45732D15B19D}"/>
              </a:ext>
            </a:extLst>
          </p:cNvPr>
          <p:cNvSpPr/>
          <p:nvPr/>
        </p:nvSpPr>
        <p:spPr>
          <a:xfrm>
            <a:off x="2939544" y="4392485"/>
            <a:ext cx="3427597" cy="1626846"/>
          </a:xfrm>
          <a:custGeom>
            <a:avLst/>
            <a:gdLst>
              <a:gd name="connsiteX0" fmla="*/ 970498 w 3427597"/>
              <a:gd name="connsiteY0" fmla="*/ 134635 h 1626846"/>
              <a:gd name="connsiteX1" fmla="*/ 0 w 3427597"/>
              <a:gd name="connsiteY1" fmla="*/ 1060255 h 1626846"/>
              <a:gd name="connsiteX2" fmla="*/ 1290257 w 3427597"/>
              <a:gd name="connsiteY2" fmla="*/ 762935 h 1626846"/>
              <a:gd name="connsiteX3" fmla="*/ 1290257 w 3427597"/>
              <a:gd name="connsiteY3" fmla="*/ 1626846 h 1626846"/>
              <a:gd name="connsiteX4" fmla="*/ 2086851 w 3427597"/>
              <a:gd name="connsiteY4" fmla="*/ 1626846 h 1626846"/>
              <a:gd name="connsiteX5" fmla="*/ 2086851 w 3427597"/>
              <a:gd name="connsiteY5" fmla="*/ 1032206 h 1626846"/>
              <a:gd name="connsiteX6" fmla="*/ 3427597 w 3427597"/>
              <a:gd name="connsiteY6" fmla="*/ 1262208 h 1626846"/>
              <a:gd name="connsiteX7" fmla="*/ 3377109 w 3427597"/>
              <a:gd name="connsiteY7" fmla="*/ 538542 h 1626846"/>
              <a:gd name="connsiteX8" fmla="*/ 1497820 w 3427597"/>
              <a:gd name="connsiteY8" fmla="*/ 538542 h 1626846"/>
              <a:gd name="connsiteX9" fmla="*/ 2788078 w 3427597"/>
              <a:gd name="connsiteY9" fmla="*/ 280491 h 1626846"/>
              <a:gd name="connsiteX10" fmla="*/ 2423440 w 3427597"/>
              <a:gd name="connsiteY10" fmla="*/ 0 h 1626846"/>
              <a:gd name="connsiteX11" fmla="*/ 970498 w 3427597"/>
              <a:gd name="connsiteY11" fmla="*/ 134635 h 162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7597" h="1626846">
                <a:moveTo>
                  <a:pt x="970498" y="134635"/>
                </a:moveTo>
                <a:lnTo>
                  <a:pt x="0" y="1060255"/>
                </a:lnTo>
                <a:lnTo>
                  <a:pt x="1290257" y="762935"/>
                </a:lnTo>
                <a:lnTo>
                  <a:pt x="1290257" y="1626846"/>
                </a:lnTo>
                <a:lnTo>
                  <a:pt x="2086851" y="1626846"/>
                </a:lnTo>
                <a:lnTo>
                  <a:pt x="2086851" y="1032206"/>
                </a:lnTo>
                <a:lnTo>
                  <a:pt x="3427597" y="1262208"/>
                </a:lnTo>
                <a:lnTo>
                  <a:pt x="3377109" y="538542"/>
                </a:lnTo>
                <a:lnTo>
                  <a:pt x="1497820" y="538542"/>
                </a:lnTo>
                <a:lnTo>
                  <a:pt x="2788078" y="280491"/>
                </a:lnTo>
                <a:lnTo>
                  <a:pt x="2423440" y="0"/>
                </a:lnTo>
                <a:lnTo>
                  <a:pt x="970498" y="134635"/>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39983836-ADB0-4E6B-9285-D4D6E91A200F}"/>
              </a:ext>
            </a:extLst>
          </p:cNvPr>
          <p:cNvSpPr/>
          <p:nvPr/>
        </p:nvSpPr>
        <p:spPr>
          <a:xfrm>
            <a:off x="3029301" y="4515901"/>
            <a:ext cx="1997094" cy="1497821"/>
          </a:xfrm>
          <a:custGeom>
            <a:avLst/>
            <a:gdLst>
              <a:gd name="connsiteX0" fmla="*/ 1206110 w 1997094"/>
              <a:gd name="connsiteY0" fmla="*/ 1497821 h 1497821"/>
              <a:gd name="connsiteX1" fmla="*/ 1997094 w 1997094"/>
              <a:gd name="connsiteY1" fmla="*/ 1497821 h 1497821"/>
              <a:gd name="connsiteX2" fmla="*/ 1997094 w 1997094"/>
              <a:gd name="connsiteY2" fmla="*/ 437565 h 1497821"/>
              <a:gd name="connsiteX3" fmla="*/ 1396844 w 1997094"/>
              <a:gd name="connsiteY3" fmla="*/ 437565 h 1497821"/>
              <a:gd name="connsiteX4" fmla="*/ 1178061 w 1997094"/>
              <a:gd name="connsiteY4" fmla="*/ 0 h 1497821"/>
              <a:gd name="connsiteX5" fmla="*/ 886351 w 1997094"/>
              <a:gd name="connsiteY5" fmla="*/ 11219 h 1497821"/>
              <a:gd name="connsiteX6" fmla="*/ 0 w 1997094"/>
              <a:gd name="connsiteY6" fmla="*/ 903180 h 1497821"/>
              <a:gd name="connsiteX7" fmla="*/ 1222939 w 1997094"/>
              <a:gd name="connsiteY7" fmla="*/ 633909 h 1497821"/>
              <a:gd name="connsiteX8" fmla="*/ 1206110 w 1997094"/>
              <a:gd name="connsiteY8" fmla="*/ 1497821 h 149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7094" h="1497821">
                <a:moveTo>
                  <a:pt x="1206110" y="1497821"/>
                </a:moveTo>
                <a:lnTo>
                  <a:pt x="1997094" y="1497821"/>
                </a:lnTo>
                <a:lnTo>
                  <a:pt x="1997094" y="437565"/>
                </a:lnTo>
                <a:lnTo>
                  <a:pt x="1396844" y="437565"/>
                </a:lnTo>
                <a:lnTo>
                  <a:pt x="1178061" y="0"/>
                </a:lnTo>
                <a:lnTo>
                  <a:pt x="886351" y="11219"/>
                </a:lnTo>
                <a:lnTo>
                  <a:pt x="0" y="903180"/>
                </a:lnTo>
                <a:lnTo>
                  <a:pt x="1222939" y="633909"/>
                </a:lnTo>
                <a:cubicBezTo>
                  <a:pt x="1221069" y="914400"/>
                  <a:pt x="1219200" y="1194890"/>
                  <a:pt x="1206110" y="1497821"/>
                </a:cubicBezTo>
                <a:close/>
              </a:path>
            </a:pathLst>
          </a:custGeom>
          <a:solidFill>
            <a:srgbClr val="66FF66">
              <a:alpha val="21176"/>
            </a:srgbClr>
          </a:solidFill>
          <a:ln>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B1C51CB-A4CC-4947-BDAA-7A9E793E28FE}"/>
              </a:ext>
            </a:extLst>
          </p:cNvPr>
          <p:cNvSpPr txBox="1"/>
          <p:nvPr/>
        </p:nvSpPr>
        <p:spPr>
          <a:xfrm>
            <a:off x="4994605" y="5679951"/>
            <a:ext cx="1262209" cy="646331"/>
          </a:xfrm>
          <a:prstGeom prst="rect">
            <a:avLst/>
          </a:prstGeom>
          <a:noFill/>
        </p:spPr>
        <p:txBody>
          <a:bodyPr wrap="square" rtlCol="0">
            <a:spAutoFit/>
          </a:bodyPr>
          <a:lstStyle/>
          <a:p>
            <a:r>
              <a:rPr kumimoji="1" lang="en-US" altLang="ja-JP" sz="3600" i="1" dirty="0"/>
              <a:t>v</a:t>
            </a:r>
            <a:r>
              <a:rPr kumimoji="1" lang="en-US" altLang="ja-JP" sz="3600" i="1" baseline="-25000" dirty="0"/>
              <a:t>i</a:t>
            </a:r>
            <a:r>
              <a:rPr kumimoji="1" lang="en-US" altLang="ja-JP" sz="3600" dirty="0"/>
              <a:t>=</a:t>
            </a:r>
            <a:r>
              <a:rPr kumimoji="1" lang="en-US" altLang="ja-JP" sz="3600" i="1" dirty="0" err="1"/>
              <a:t>v</a:t>
            </a:r>
            <a:r>
              <a:rPr kumimoji="1" lang="en-US" altLang="ja-JP" sz="3600" i="1" baseline="-25000" dirty="0" err="1"/>
              <a:t>j</a:t>
            </a:r>
            <a:endParaRPr kumimoji="1" lang="ja-JP" altLang="en-US" sz="3600" i="1" baseline="-25000" dirty="0"/>
          </a:p>
        </p:txBody>
      </p:sp>
      <p:sp>
        <p:nvSpPr>
          <p:cNvPr id="9" name="テキスト ボックス 8">
            <a:extLst>
              <a:ext uri="{FF2B5EF4-FFF2-40B4-BE49-F238E27FC236}">
                <a16:creationId xmlns:a16="http://schemas.microsoft.com/office/drawing/2014/main" id="{A7BCC269-7902-4DEF-B666-9A00EC601E9B}"/>
              </a:ext>
            </a:extLst>
          </p:cNvPr>
          <p:cNvSpPr txBox="1"/>
          <p:nvPr/>
        </p:nvSpPr>
        <p:spPr>
          <a:xfrm>
            <a:off x="4035327" y="4535886"/>
            <a:ext cx="959278" cy="646331"/>
          </a:xfrm>
          <a:prstGeom prst="rect">
            <a:avLst/>
          </a:prstGeom>
          <a:noFill/>
        </p:spPr>
        <p:txBody>
          <a:bodyPr wrap="square" rtlCol="0">
            <a:spAutoFit/>
          </a:bodyPr>
          <a:lstStyle/>
          <a:p>
            <a:r>
              <a:rPr kumimoji="1" lang="en-US" altLang="ja-JP" sz="3600" i="1" dirty="0" err="1"/>
              <a:t>v</a:t>
            </a:r>
            <a:r>
              <a:rPr kumimoji="1" lang="en-US" altLang="ja-JP" sz="3600" i="1" baseline="-25000" dirty="0" err="1"/>
              <a:t>k</a:t>
            </a:r>
            <a:endParaRPr kumimoji="1" lang="ja-JP" altLang="en-US" sz="3600" i="1" baseline="-25000" dirty="0"/>
          </a:p>
        </p:txBody>
      </p:sp>
      <p:sp>
        <p:nvSpPr>
          <p:cNvPr id="10" name="乗算記号 9">
            <a:extLst>
              <a:ext uri="{FF2B5EF4-FFF2-40B4-BE49-F238E27FC236}">
                <a16:creationId xmlns:a16="http://schemas.microsoft.com/office/drawing/2014/main" id="{272B19B1-18A2-40F0-8358-7F27181CD808}"/>
              </a:ext>
            </a:extLst>
          </p:cNvPr>
          <p:cNvSpPr/>
          <p:nvPr/>
        </p:nvSpPr>
        <p:spPr>
          <a:xfrm>
            <a:off x="4424149" y="4448584"/>
            <a:ext cx="458385" cy="458385"/>
          </a:xfrm>
          <a:prstGeom prst="mathMultiply">
            <a:avLst>
              <a:gd name="adj1" fmla="val 127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7701857-8E46-4A5E-AFCE-7658D8FF5F19}"/>
              </a:ext>
            </a:extLst>
          </p:cNvPr>
          <p:cNvSpPr txBox="1"/>
          <p:nvPr/>
        </p:nvSpPr>
        <p:spPr>
          <a:xfrm>
            <a:off x="4161597" y="5148465"/>
            <a:ext cx="1262209" cy="646331"/>
          </a:xfrm>
          <a:prstGeom prst="rect">
            <a:avLst/>
          </a:prstGeom>
          <a:noFill/>
        </p:spPr>
        <p:txBody>
          <a:bodyPr wrap="square" rtlCol="0">
            <a:spAutoFit/>
          </a:bodyPr>
          <a:lstStyle/>
          <a:p>
            <a:r>
              <a:rPr kumimoji="1" lang="en-US" altLang="ja-JP" sz="3600" i="1" dirty="0">
                <a:solidFill>
                  <a:srgbClr val="00B050"/>
                </a:solidFill>
              </a:rPr>
              <a:t>S</a:t>
            </a:r>
            <a:r>
              <a:rPr kumimoji="1" lang="en-US" altLang="ja-JP" sz="3600" dirty="0">
                <a:solidFill>
                  <a:srgbClr val="00B050"/>
                </a:solidFill>
              </a:rPr>
              <a:t>(</a:t>
            </a:r>
            <a:r>
              <a:rPr kumimoji="1" lang="en-US" altLang="ja-JP" sz="3600" i="1" dirty="0">
                <a:solidFill>
                  <a:srgbClr val="00B050"/>
                </a:solidFill>
              </a:rPr>
              <a:t>v</a:t>
            </a:r>
            <a:r>
              <a:rPr kumimoji="1" lang="en-US" altLang="ja-JP" sz="3600" i="1" baseline="-25000" dirty="0">
                <a:solidFill>
                  <a:srgbClr val="00B050"/>
                </a:solidFill>
              </a:rPr>
              <a:t>i</a:t>
            </a:r>
            <a:r>
              <a:rPr kumimoji="1" lang="en-US" altLang="ja-JP" sz="3600" dirty="0">
                <a:solidFill>
                  <a:srgbClr val="00B050"/>
                </a:solidFill>
              </a:rPr>
              <a:t>)</a:t>
            </a:r>
            <a:endParaRPr kumimoji="1" lang="ja-JP" altLang="en-US" sz="3600" i="1" baseline="-25000" dirty="0">
              <a:solidFill>
                <a:srgbClr val="00B050"/>
              </a:solidFill>
            </a:endParaRPr>
          </a:p>
        </p:txBody>
      </p:sp>
    </p:spTree>
    <p:extLst>
      <p:ext uri="{BB962C8B-B14F-4D97-AF65-F5344CB8AC3E}">
        <p14:creationId xmlns:p14="http://schemas.microsoft.com/office/powerpoint/2010/main" val="2328205187"/>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レトロスペクト">
  <a:themeElements>
    <a:clrScheme name="レトロスペクト">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8143</TotalTime>
  <Words>3706</Words>
  <Application>Microsoft Macintosh PowerPoint</Application>
  <PresentationFormat>画面に合わせる (4:3)</PresentationFormat>
  <Paragraphs>781</Paragraphs>
  <Slides>99</Slides>
  <Notes>8</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99</vt:i4>
      </vt:variant>
    </vt:vector>
  </HeadingPairs>
  <TitlesOfParts>
    <vt:vector size="114" baseType="lpstr">
      <vt:lpstr>ＭＳ Ｐゴシック</vt:lpstr>
      <vt:lpstr>MS UI Gothic</vt:lpstr>
      <vt:lpstr>游ゴシック</vt:lpstr>
      <vt:lpstr>游明朝 Light</vt:lpstr>
      <vt:lpstr>Arial</vt:lpstr>
      <vt:lpstr>Calibri</vt:lpstr>
      <vt:lpstr>Calibri Light</vt:lpstr>
      <vt:lpstr>Calisto MT</vt:lpstr>
      <vt:lpstr>Cambria Math</vt:lpstr>
      <vt:lpstr>Courier New</vt:lpstr>
      <vt:lpstr>Times New Roman</vt:lpstr>
      <vt:lpstr>Tw Cen MT</vt:lpstr>
      <vt:lpstr>Wingdings</vt:lpstr>
      <vt:lpstr>レトロスペクト</vt:lpstr>
      <vt:lpstr>レトロスペクト</vt:lpstr>
      <vt:lpstr>Commentaries on Problems</vt:lpstr>
      <vt:lpstr>Predicted # of Correct Answers</vt:lpstr>
      <vt:lpstr>Estimated vs. Solved @Freeze</vt:lpstr>
      <vt:lpstr>#Solved vs #Teams @Freeze</vt:lpstr>
      <vt:lpstr>Commentaries</vt:lpstr>
      <vt:lpstr>A:Fast Forwarding</vt:lpstr>
      <vt:lpstr>Story</vt:lpstr>
      <vt:lpstr>Key Observations</vt:lpstr>
      <vt:lpstr>Solution</vt:lpstr>
      <vt:lpstr>B: Estimating       the Flood Risk</vt:lpstr>
      <vt:lpstr>Story</vt:lpstr>
      <vt:lpstr>Solution</vt:lpstr>
      <vt:lpstr>H:Parentheses Editor</vt:lpstr>
      <vt:lpstr>Problem</vt:lpstr>
      <vt:lpstr>Solution</vt:lpstr>
      <vt:lpstr>Append left paren (</vt:lpstr>
      <vt:lpstr>Append right paren )</vt:lpstr>
      <vt:lpstr>Append right paren ), no sep</vt:lpstr>
      <vt:lpstr>Delete Last Character</vt:lpstr>
      <vt:lpstr>Problem E: Reordering the Documents</vt:lpstr>
      <vt:lpstr>Reorder documents via two extra piles</vt:lpstr>
      <vt:lpstr>PowerPoint プレゼンテーション</vt:lpstr>
      <vt:lpstr>PowerPoint プレゼンテーション</vt:lpstr>
      <vt:lpstr>Solution: O(mn)</vt:lpstr>
      <vt:lpstr>G:Ambiguous     Encoding</vt:lpstr>
      <vt:lpstr>Problem Description</vt:lpstr>
      <vt:lpstr>Naïve Way to Find Amb. Seq.</vt:lpstr>
      <vt:lpstr>Naïve Way to Find Amb. Seq.</vt:lpstr>
      <vt:lpstr>Naïve Way to Find Amb. Seq.</vt:lpstr>
      <vt:lpstr>Naïve Way to Find Amb. Seq.</vt:lpstr>
      <vt:lpstr>Observation</vt:lpstr>
      <vt:lpstr>Solution: Shortest Path Search</vt:lpstr>
      <vt:lpstr>I:One-Way Conveyors</vt:lpstr>
      <vt:lpstr>Problem Summary</vt:lpstr>
      <vt:lpstr>Observation</vt:lpstr>
      <vt:lpstr>Decompose graph by bridges</vt:lpstr>
      <vt:lpstr>2-edge connected graph</vt:lpstr>
      <vt:lpstr>2-edge connected graph</vt:lpstr>
      <vt:lpstr>Directions of bridges</vt:lpstr>
      <vt:lpstr>Directions of bridges</vt:lpstr>
      <vt:lpstr>Summary</vt:lpstr>
      <vt:lpstr>Appendix</vt:lpstr>
      <vt:lpstr>C:Wall Painting</vt:lpstr>
      <vt:lpstr>Problem Description</vt:lpstr>
      <vt:lpstr>Observation</vt:lpstr>
      <vt:lpstr>Solution</vt:lpstr>
      <vt:lpstr>Solution</vt:lpstr>
      <vt:lpstr>D:Twin Trees Bros.</vt:lpstr>
      <vt:lpstr>How to check whether two trees are twin or not. → Translate</vt:lpstr>
      <vt:lpstr>(1) Find a leaf node of the tree</vt:lpstr>
      <vt:lpstr>(2) Translate the tree so that the leaf node moves to the origin point.</vt:lpstr>
      <vt:lpstr>(3) Rotate the tree around z-axis so that the parent node moves onto the yz-plane.</vt:lpstr>
      <vt:lpstr>(4) Rotate the tree around x-axis so that the parent node moves onto the z-axis.</vt:lpstr>
      <vt:lpstr>(5) Scale the tree so that the length of edge between the leaf and parent nodes is 1.</vt:lpstr>
      <vt:lpstr>(6) (Optional) Rotate the tree around z-axis an ancestor node moves onto yz-plane.</vt:lpstr>
      <vt:lpstr>(7) For each leaf node of T, transform T and compare it with S.</vt:lpstr>
      <vt:lpstr>PowerPoint プレゼンテーション</vt:lpstr>
      <vt:lpstr>F:Halting Problem</vt:lpstr>
      <vt:lpstr>Problem Summary</vt:lpstr>
      <vt:lpstr>Example</vt:lpstr>
      <vt:lpstr>Example</vt:lpstr>
      <vt:lpstr>Example</vt:lpstr>
      <vt:lpstr>Example</vt:lpstr>
      <vt:lpstr>Example</vt:lpstr>
      <vt:lpstr>Solution (Graph)</vt:lpstr>
      <vt:lpstr>Solution (query)</vt:lpstr>
      <vt:lpstr>Solution (Loop part)</vt:lpstr>
      <vt:lpstr>Solution (Tree part)</vt:lpstr>
      <vt:lpstr>K: Draw in Straight Lines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Overpainting</vt:lpstr>
      <vt:lpstr>Overpainting</vt:lpstr>
      <vt:lpstr>Overpainting</vt:lpstr>
      <vt:lpstr>Solution</vt:lpstr>
      <vt:lpstr>Key observation 1</vt:lpstr>
      <vt:lpstr>Key observation 2</vt:lpstr>
      <vt:lpstr>PowerPoint プレゼンテーション</vt:lpstr>
      <vt:lpstr>PowerPoint プレゼンテーション</vt:lpstr>
      <vt:lpstr>PowerPoint プレゼンテーション</vt:lpstr>
      <vt:lpstr>PowerPoint プレゼンテーション</vt:lpstr>
      <vt:lpstr>J:Fun Region</vt:lpstr>
      <vt:lpstr>Problem</vt:lpstr>
      <vt:lpstr>Trivial Case</vt:lpstr>
      <vt:lpstr>Concave?</vt:lpstr>
      <vt:lpstr>Concave?</vt:lpstr>
      <vt:lpstr>In General</vt:lpstr>
      <vt:lpstr>Solution</vt:lpstr>
      <vt:lpstr>PowerPoint プレゼンテーション</vt:lpstr>
      <vt:lpstr>Correctness (1/7)</vt:lpstr>
      <vt:lpstr>Correctness (2/7)</vt:lpstr>
      <vt:lpstr>Correctness (3/7)</vt:lpstr>
      <vt:lpstr>Correctness (4/7)</vt:lpstr>
      <vt:lpstr>Correctness (5/7)</vt:lpstr>
      <vt:lpstr>Correctness (6/7)</vt:lpstr>
      <vt:lpstr>Correctness (7/7)</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Commentaries on Problems</dc:title>
  <dc:creator>Takashi Chikayama</dc:creator>
  <cp:lastModifiedBy>yama</cp:lastModifiedBy>
  <cp:revision>150</cp:revision>
  <cp:lastPrinted>2019-11-20T06:38:58Z</cp:lastPrinted>
  <dcterms:created xsi:type="dcterms:W3CDTF">2016-10-16T04:25:48Z</dcterms:created>
  <dcterms:modified xsi:type="dcterms:W3CDTF">2019-11-20T06:44:59Z</dcterms:modified>
</cp:coreProperties>
</file>